
<file path=[Content_Types].xml><?xml version="1.0" encoding="utf-8"?>
<Types xmlns="http://schemas.openxmlformats.org/package/2006/content-types">
  <Default Extension="xml" ContentType="application/xml"/>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dp" ContentType="image/vnd.ms-photo"/>
  <Default Extension="wmf" ContentType="image/x-wmf"/>
  <Default Extension="tiff" ContentType="image/tiff"/>
  <Default Extension="emf" ContentType="image/x-emf"/>
  <Default Extension="rels" ContentType="application/vnd.openxmlformats-package.relationship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3"/>
  </p:sldMasterIdLst>
  <p:notesMasterIdLst>
    <p:notesMasterId r:id="rId5"/>
  </p:notesMasterIdLst>
  <p:handoutMasterIdLst>
    <p:handoutMasterId r:id="rId199"/>
  </p:handoutMasterIdLst>
  <p:sldIdLst>
    <p:sldId id="256" r:id="rId4"/>
    <p:sldId id="273" r:id="rId6"/>
    <p:sldId id="616" r:id="rId7"/>
    <p:sldId id="617" r:id="rId8"/>
    <p:sldId id="618" r:id="rId9"/>
    <p:sldId id="263" r:id="rId10"/>
    <p:sldId id="619" r:id="rId11"/>
    <p:sldId id="683" r:id="rId12"/>
    <p:sldId id="684" r:id="rId13"/>
    <p:sldId id="685" r:id="rId14"/>
    <p:sldId id="686" r:id="rId15"/>
    <p:sldId id="687" r:id="rId16"/>
    <p:sldId id="688" r:id="rId17"/>
    <p:sldId id="689" r:id="rId18"/>
    <p:sldId id="690" r:id="rId19"/>
    <p:sldId id="715" r:id="rId20"/>
    <p:sldId id="691" r:id="rId21"/>
    <p:sldId id="692" r:id="rId22"/>
    <p:sldId id="693" r:id="rId23"/>
    <p:sldId id="694" r:id="rId24"/>
    <p:sldId id="695" r:id="rId25"/>
    <p:sldId id="696" r:id="rId26"/>
    <p:sldId id="697" r:id="rId27"/>
    <p:sldId id="716" r:id="rId28"/>
    <p:sldId id="698" r:id="rId29"/>
    <p:sldId id="699" r:id="rId30"/>
    <p:sldId id="700" r:id="rId31"/>
    <p:sldId id="797" r:id="rId32"/>
    <p:sldId id="798" r:id="rId33"/>
    <p:sldId id="799" r:id="rId34"/>
    <p:sldId id="800" r:id="rId35"/>
    <p:sldId id="801" r:id="rId36"/>
    <p:sldId id="802" r:id="rId37"/>
    <p:sldId id="803" r:id="rId38"/>
    <p:sldId id="701" r:id="rId39"/>
    <p:sldId id="702" r:id="rId40"/>
    <p:sldId id="703" r:id="rId41"/>
    <p:sldId id="704" r:id="rId42"/>
    <p:sldId id="705" r:id="rId43"/>
    <p:sldId id="706" r:id="rId44"/>
    <p:sldId id="707" r:id="rId45"/>
    <p:sldId id="708" r:id="rId46"/>
    <p:sldId id="709" r:id="rId47"/>
    <p:sldId id="710" r:id="rId48"/>
    <p:sldId id="711" r:id="rId49"/>
    <p:sldId id="712" r:id="rId50"/>
    <p:sldId id="713" r:id="rId51"/>
    <p:sldId id="804" r:id="rId52"/>
    <p:sldId id="714" r:id="rId53"/>
    <p:sldId id="620" r:id="rId54"/>
    <p:sldId id="621" r:id="rId55"/>
    <p:sldId id="805" r:id="rId56"/>
    <p:sldId id="806" r:id="rId57"/>
    <p:sldId id="807" r:id="rId58"/>
    <p:sldId id="808" r:id="rId59"/>
    <p:sldId id="809" r:id="rId60"/>
    <p:sldId id="810" r:id="rId61"/>
    <p:sldId id="811" r:id="rId62"/>
    <p:sldId id="622" r:id="rId63"/>
    <p:sldId id="812" r:id="rId64"/>
    <p:sldId id="635" r:id="rId65"/>
    <p:sldId id="636" r:id="rId66"/>
    <p:sldId id="637" r:id="rId67"/>
    <p:sldId id="813" r:id="rId68"/>
    <p:sldId id="814" r:id="rId69"/>
    <p:sldId id="815" r:id="rId70"/>
    <p:sldId id="816" r:id="rId71"/>
    <p:sldId id="817" r:id="rId72"/>
    <p:sldId id="638" r:id="rId73"/>
    <p:sldId id="639" r:id="rId74"/>
    <p:sldId id="818" r:id="rId75"/>
    <p:sldId id="640" r:id="rId76"/>
    <p:sldId id="641" r:id="rId77"/>
    <p:sldId id="642" r:id="rId78"/>
    <p:sldId id="819" r:id="rId79"/>
    <p:sldId id="820" r:id="rId80"/>
    <p:sldId id="274" r:id="rId81"/>
    <p:sldId id="821" r:id="rId82"/>
    <p:sldId id="288" r:id="rId83"/>
    <p:sldId id="643" r:id="rId84"/>
    <p:sldId id="644" r:id="rId85"/>
    <p:sldId id="645" r:id="rId86"/>
    <p:sldId id="646" r:id="rId87"/>
    <p:sldId id="267" r:id="rId88"/>
    <p:sldId id="568" r:id="rId89"/>
    <p:sldId id="647" r:id="rId90"/>
    <p:sldId id="648" r:id="rId91"/>
    <p:sldId id="278" r:id="rId92"/>
    <p:sldId id="822" r:id="rId93"/>
    <p:sldId id="270" r:id="rId94"/>
    <p:sldId id="649" r:id="rId95"/>
    <p:sldId id="1334" r:id="rId96"/>
    <p:sldId id="1346" r:id="rId97"/>
    <p:sldId id="653" r:id="rId98"/>
    <p:sldId id="654" r:id="rId99"/>
    <p:sldId id="1355" r:id="rId100"/>
    <p:sldId id="655" r:id="rId101"/>
    <p:sldId id="656" r:id="rId102"/>
    <p:sldId id="657" r:id="rId103"/>
    <p:sldId id="1357" r:id="rId104"/>
    <p:sldId id="1358" r:id="rId105"/>
    <p:sldId id="633" r:id="rId106"/>
    <p:sldId id="634" r:id="rId107"/>
    <p:sldId id="651" r:id="rId108"/>
    <p:sldId id="652" r:id="rId109"/>
    <p:sldId id="1347" r:id="rId110"/>
    <p:sldId id="1348" r:id="rId111"/>
    <p:sldId id="1350" r:id="rId112"/>
    <p:sldId id="1349" r:id="rId113"/>
    <p:sldId id="1351" r:id="rId114"/>
    <p:sldId id="1352" r:id="rId115"/>
    <p:sldId id="1353" r:id="rId116"/>
    <p:sldId id="623" r:id="rId117"/>
    <p:sldId id="626" r:id="rId118"/>
    <p:sldId id="625" r:id="rId119"/>
    <p:sldId id="624" r:id="rId120"/>
    <p:sldId id="627" r:id="rId121"/>
    <p:sldId id="628" r:id="rId122"/>
    <p:sldId id="629" r:id="rId123"/>
    <p:sldId id="630" r:id="rId124"/>
    <p:sldId id="631" r:id="rId125"/>
    <p:sldId id="632" r:id="rId126"/>
    <p:sldId id="1359" r:id="rId127"/>
    <p:sldId id="1360" r:id="rId128"/>
    <p:sldId id="1361" r:id="rId129"/>
    <p:sldId id="1362" r:id="rId130"/>
    <p:sldId id="1363" r:id="rId131"/>
    <p:sldId id="1356" r:id="rId132"/>
    <p:sldId id="1354" r:id="rId133"/>
    <p:sldId id="658" r:id="rId134"/>
    <p:sldId id="1371" r:id="rId135"/>
    <p:sldId id="659" r:id="rId136"/>
    <p:sldId id="660" r:id="rId137"/>
    <p:sldId id="661" r:id="rId138"/>
    <p:sldId id="662" r:id="rId139"/>
    <p:sldId id="1365" r:id="rId140"/>
    <p:sldId id="1369" r:id="rId141"/>
    <p:sldId id="1364" r:id="rId142"/>
    <p:sldId id="1367" r:id="rId143"/>
    <p:sldId id="1368" r:id="rId144"/>
    <p:sldId id="663" r:id="rId145"/>
    <p:sldId id="1370" r:id="rId146"/>
    <p:sldId id="1372" r:id="rId147"/>
    <p:sldId id="664" r:id="rId148"/>
    <p:sldId id="665" r:id="rId149"/>
    <p:sldId id="1373" r:id="rId150"/>
    <p:sldId id="666" r:id="rId151"/>
    <p:sldId id="667" r:id="rId152"/>
    <p:sldId id="668" r:id="rId153"/>
    <p:sldId id="669" r:id="rId154"/>
    <p:sldId id="670" r:id="rId155"/>
    <p:sldId id="671" r:id="rId156"/>
    <p:sldId id="672" r:id="rId157"/>
    <p:sldId id="673" r:id="rId158"/>
    <p:sldId id="674" r:id="rId159"/>
    <p:sldId id="675" r:id="rId160"/>
    <p:sldId id="676" r:id="rId161"/>
    <p:sldId id="677" r:id="rId162"/>
    <p:sldId id="678" r:id="rId163"/>
    <p:sldId id="679" r:id="rId164"/>
    <p:sldId id="680" r:id="rId165"/>
    <p:sldId id="681" r:id="rId166"/>
    <p:sldId id="682" r:id="rId167"/>
    <p:sldId id="1376" r:id="rId168"/>
    <p:sldId id="1375" r:id="rId169"/>
    <p:sldId id="717" r:id="rId170"/>
    <p:sldId id="718" r:id="rId171"/>
    <p:sldId id="719" r:id="rId172"/>
    <p:sldId id="720" r:id="rId173"/>
    <p:sldId id="1374" r:id="rId174"/>
    <p:sldId id="721" r:id="rId175"/>
    <p:sldId id="722" r:id="rId176"/>
    <p:sldId id="724" r:id="rId177"/>
    <p:sldId id="725" r:id="rId178"/>
    <p:sldId id="1377" r:id="rId179"/>
    <p:sldId id="726" r:id="rId180"/>
    <p:sldId id="723" r:id="rId181"/>
    <p:sldId id="727" r:id="rId182"/>
    <p:sldId id="728" r:id="rId183"/>
    <p:sldId id="729" r:id="rId184"/>
    <p:sldId id="1378" r:id="rId185"/>
    <p:sldId id="730" r:id="rId186"/>
    <p:sldId id="1379" r:id="rId187"/>
    <p:sldId id="731" r:id="rId188"/>
    <p:sldId id="733" r:id="rId189"/>
    <p:sldId id="732" r:id="rId190"/>
    <p:sldId id="734" r:id="rId191"/>
    <p:sldId id="735" r:id="rId192"/>
    <p:sldId id="736" r:id="rId193"/>
    <p:sldId id="737" r:id="rId194"/>
    <p:sldId id="738" r:id="rId195"/>
    <p:sldId id="265" r:id="rId196"/>
    <p:sldId id="614" r:id="rId197"/>
    <p:sldId id="615" r:id="rId198"/>
  </p:sldIdLst>
  <p:sldSz cx="12192000" cy="6858000"/>
  <p:notesSz cx="6858000" cy="9144000"/>
  <p:defaultTex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0F0F"/>
    <a:srgbClr val="AE7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2659" autoAdjust="0"/>
  </p:normalViewPr>
  <p:slideViewPr>
    <p:cSldViewPr snapToGrid="0">
      <p:cViewPr varScale="1">
        <p:scale>
          <a:sx n="93" d="100"/>
          <a:sy n="93" d="100"/>
        </p:scale>
        <p:origin x="114" y="546"/>
      </p:cViewPr>
      <p:guideLst/>
    </p:cSldViewPr>
  </p:slideViewPr>
  <p:notesTextViewPr>
    <p:cViewPr>
      <p:scale>
        <a:sx n="1" d="1"/>
        <a:sy n="1" d="1"/>
      </p:scale>
      <p:origin x="0" y="0"/>
    </p:cViewPr>
  </p:notesTextViewPr>
  <p:notesViewPr>
    <p:cSldViewPr snapToGrid="0">
      <p:cViewPr varScale="1">
        <p:scale>
          <a:sx n="75" d="100"/>
          <a:sy n="75" d="100"/>
        </p:scale>
        <p:origin x="3972" y="54"/>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5" Type="http://schemas.openxmlformats.org/officeDocument/2006/relationships/customXml" Target="../customXml/item3.xml"/><Relationship Id="rId204" Type="http://schemas.openxmlformats.org/officeDocument/2006/relationships/customXml" Target="../customXml/item2.xml"/><Relationship Id="rId203" Type="http://schemas.openxmlformats.org/officeDocument/2006/relationships/customXml" Target="../customXml/item1.xml"/><Relationship Id="rId202" Type="http://schemas.openxmlformats.org/officeDocument/2006/relationships/tableStyles" Target="tableStyles.xml"/><Relationship Id="rId201" Type="http://schemas.openxmlformats.org/officeDocument/2006/relationships/viewProps" Target="viewProps.xml"/><Relationship Id="rId200" Type="http://schemas.openxmlformats.org/officeDocument/2006/relationships/presProps" Target="presProps.xml"/><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handoutMaster" Target="handoutMasters/handoutMaster1.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1A1B1E3-ADB1-4F9A-9E22-4F4580A68D41}" type="datetime1">
              <a:rPr lang="zh-CN" altLang="en-US" smtClean="0">
                <a:latin typeface="Microsoft YaHei UI" panose="020B0503020204020204" pitchFamily="34" charset="-122"/>
                <a:ea typeface="Microsoft YaHei UI" panose="020B0503020204020204" pitchFamily="34" charset="-122"/>
              </a:rPr>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849CF80-918C-4346-8274-A92117EC4DD0}"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0.03528" units="1/cm"/>
          <inkml:channelProperty channel="Y" name="resolution" value="0.03528" units="1/cm"/>
          <inkml:channelProperty channel="T" name="resolution" value="28.34646" units="1/dev"/>
        </inkml:channelProperties>
      </inkml:inkSource>
      <inkml:timestamp xml:id="ts0" timeString="2021-09-18T15:21:59"/>
    </inkml:context>
    <inkml:brush xml:id="br0">
      <inkml:brushProperty name="width" value="0.05292" units="cm"/>
      <inkml:brushProperty name="height" value="0.05292" units="cm"/>
      <inkml:brushProperty name="color" value="#ff0000"/>
    </inkml:brush>
  </inkml:definitions>
  <inkml:trace contextRef="#ctx0" brushRef="#br0">22137.000 13018.000 0,'0.000'-18.000'16</inkml:trace>
  <inkml:trace contextRef="#ctx0" brushRef="#br0">9660.000 11089.000 0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0.03528" units="1/cm"/>
          <inkml:channelProperty channel="Y" name="resolution" value="0.03528" units="1/cm"/>
          <inkml:channelProperty channel="T" name="resolution" value="28.34646" units="1/dev"/>
        </inkml:channelProperties>
      </inkml:inkSource>
      <inkml:timestamp xml:id="ts0" timeString="2021-09-18T15:21:59"/>
    </inkml:context>
    <inkml:brush xml:id="br0">
      <inkml:brushProperty name="width" value="0.05292" units="cm"/>
      <inkml:brushProperty name="height" value="0.05292" units="cm"/>
      <inkml:brushProperty name="color" value="#ff0000"/>
    </inkml:brush>
  </inkml:definitions>
  <inkml:trace contextRef="#ctx0" brushRef="#br0">22684.000 6438.000 0</inkml:trace>
  <inkml:trace contextRef="#ctx0" brushRef="#br0">16792.000 5733.000 0,'0.000'17.000'47</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0.03528" units="1/cm"/>
          <inkml:channelProperty channel="Y" name="resolution" value="0.03528" units="1/cm"/>
          <inkml:channelProperty channel="T" name="resolution" value="28.34646" units="1/dev"/>
        </inkml:channelProperties>
      </inkml:inkSource>
      <inkml:timestamp xml:id="ts0" timeString="2021-09-18T15:21:59"/>
    </inkml:context>
    <inkml:brush xml:id="br0">
      <inkml:brushProperty name="width" value="0.05292" units="cm"/>
      <inkml:brushProperty name="height" value="0.05292" units="cm"/>
      <inkml:brushProperty name="color" value="#ff0000"/>
    </inkml:brush>
  </inkml:definitions>
  <inkml:trace contextRef="#ctx0" brushRef="#br0">22331.000 7479.000 0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0.03528" units="1/cm"/>
          <inkml:channelProperty channel="Y" name="resolution" value="0.03528" units="1/cm"/>
          <inkml:channelProperty channel="T" name="resolution" value="28.34646" units="1/dev"/>
        </inkml:channelProperties>
      </inkml:inkSource>
      <inkml:timestamp xml:id="ts0" timeString="2021-09-18T15:21:59"/>
    </inkml:context>
    <inkml:brush xml:id="br0">
      <inkml:brushProperty name="width" value="0.05292" units="cm"/>
      <inkml:brushProperty name="height" value="0.05292" units="cm"/>
      <inkml:brushProperty name="color" value="#ff0000"/>
    </inkml:brush>
  </inkml:definitions>
  <inkml:trace contextRef="#ctx0" brushRef="#br0">17074.000 11624.000 0,'-17.000'-35.000'15,"17.000"35.000"46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16B4E418-BDBF-4BD0-9396-5D24AC4114E5}" type="datetime1">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0279F17-7BA4-49BC-BB37-7F646CF8D2F0}" type="slidenum">
              <a:rPr lang="en-US" altLang="zh-CN"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fld>
            <a:endParaRPr lang="zh-CN" altLang="en-US" dirty="0">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p"/>
            </a:pPr>
            <a:r>
              <a:rPr lang="zh-CN" altLang="en-US" dirty="0"/>
              <a:t>功能：</a:t>
            </a:r>
            <a:endParaRPr lang="zh-CN" altLang="en-US" dirty="0"/>
          </a:p>
          <a:p>
            <a:pPr marL="742950" lvl="1" indent="-285750">
              <a:buFont typeface="Wingdings" panose="05000000000000000000" pitchFamily="2" charset="2"/>
              <a:buChar char="p"/>
            </a:pPr>
            <a:r>
              <a:rPr lang="zh-CN" altLang="en-US" dirty="0"/>
              <a:t>最优路径选择：理想的路由算法能根据网络中的拓扑结构、流量、延迟等信息选择最优的路径，从而提高数据传输效率。</a:t>
            </a:r>
            <a:endParaRPr lang="zh-CN" altLang="en-US" dirty="0"/>
          </a:p>
          <a:p>
            <a:pPr marL="742950" lvl="1" indent="-285750">
              <a:buFont typeface="Wingdings" panose="05000000000000000000" pitchFamily="2" charset="2"/>
              <a:buChar char="p"/>
            </a:pPr>
            <a:r>
              <a:rPr lang="zh-CN" altLang="en-US" dirty="0"/>
              <a:t>自动适应网络变化：理想的路由算法能够动态感知网络拓扑的变化（如网络设备故障、链路断开等），并迅速调整路由路径。</a:t>
            </a:r>
            <a:endParaRPr lang="zh-CN" altLang="en-US" dirty="0"/>
          </a:p>
          <a:p>
            <a:pPr marL="742950" lvl="1" indent="-285750">
              <a:buFont typeface="Wingdings" panose="05000000000000000000" pitchFamily="2" charset="2"/>
              <a:buChar char="p"/>
            </a:pPr>
            <a:r>
              <a:rPr lang="zh-CN" altLang="en-US" dirty="0"/>
              <a:t>负载均衡：它应当能够合理分配流量，避免某一节点或链路过载，从而提高网络的稳定性和可靠性。</a:t>
            </a:r>
            <a:endParaRPr lang="zh-CN" altLang="en-US" dirty="0"/>
          </a:p>
          <a:p>
            <a:pPr marL="742950" lvl="1" indent="-285750">
              <a:buFont typeface="Wingdings" panose="05000000000000000000" pitchFamily="2" charset="2"/>
              <a:buChar char="p"/>
            </a:pPr>
            <a:r>
              <a:rPr lang="zh-CN" altLang="en-US" dirty="0"/>
              <a:t>最小化延迟与丢包率：通过选择低延迟的路径，避免拥塞，提升网络传输的质量。</a:t>
            </a:r>
            <a:endParaRPr lang="zh-CN" altLang="en-US" dirty="0"/>
          </a:p>
          <a:p>
            <a:pPr marL="742950" lvl="1" indent="-285750">
              <a:buFont typeface="Wingdings" panose="05000000000000000000" pitchFamily="2" charset="2"/>
              <a:buChar char="p"/>
            </a:pPr>
            <a:r>
              <a:rPr lang="zh-CN" altLang="en-US" dirty="0"/>
              <a:t>容错性：应当能够应对单点故障和局部网络故障，尽可能保持网络的正常运行。</a:t>
            </a:r>
            <a:endParaRPr lang="zh-CN" altLang="en-US" dirty="0"/>
          </a:p>
          <a:p>
            <a:pPr marL="285750" indent="-285750">
              <a:buFont typeface="Wingdings" panose="05000000000000000000" pitchFamily="2" charset="2"/>
              <a:buChar char="p"/>
            </a:pPr>
            <a:r>
              <a:rPr lang="zh-CN" altLang="en-US" dirty="0"/>
              <a:t>作用：</a:t>
            </a:r>
            <a:endParaRPr lang="zh-CN" altLang="en-US" dirty="0"/>
          </a:p>
          <a:p>
            <a:pPr marL="742950" lvl="1" indent="-285750">
              <a:buFont typeface="Wingdings" panose="05000000000000000000" pitchFamily="2" charset="2"/>
              <a:buChar char="p"/>
            </a:pPr>
            <a:r>
              <a:rPr lang="zh-CN" altLang="en-US" dirty="0"/>
              <a:t>提高网络性能：理想的路由算法能够有效降低网络延迟、带宽利用率和丢包率，提升用户体验。</a:t>
            </a:r>
            <a:endParaRPr lang="zh-CN" altLang="en-US" dirty="0"/>
          </a:p>
          <a:p>
            <a:pPr marL="742950" lvl="1" indent="-285750">
              <a:buFont typeface="Wingdings" panose="05000000000000000000" pitchFamily="2" charset="2"/>
              <a:buChar char="p"/>
            </a:pPr>
            <a:r>
              <a:rPr lang="zh-CN" altLang="en-US" dirty="0"/>
              <a:t>提高网络可靠性：自动选择备用路径并修复故障路径，有助于确保网络的高可用性。</a:t>
            </a:r>
            <a:endParaRPr lang="zh-CN" altLang="en-US" dirty="0"/>
          </a:p>
          <a:p>
            <a:pPr marL="742950" lvl="1" indent="-285750">
              <a:buFont typeface="Wingdings" panose="05000000000000000000" pitchFamily="2" charset="2"/>
              <a:buChar char="p"/>
            </a:pPr>
            <a:r>
              <a:rPr lang="zh-CN" altLang="en-US" dirty="0"/>
              <a:t>优化网络资源：能够根据网络负载动态调整路由，避免资源浪费和瓶颈问题。</a:t>
            </a:r>
            <a:endParaRPr lang="zh-CN" altLang="en-US" dirty="0"/>
          </a:p>
          <a:p>
            <a:pPr marL="742950" lvl="1" indent="-285750">
              <a:buFont typeface="Wingdings" panose="05000000000000000000" pitchFamily="2" charset="2"/>
              <a:buChar char="p"/>
            </a:pPr>
            <a:r>
              <a:rPr lang="zh-CN" altLang="en-US" dirty="0"/>
              <a:t>减少维护成本：自动化的路由机制能够减少人工干预，降低运维成本</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en-US" sz="12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76BA7B3-3AC0-4751-BD47-8A885B63C77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en-US" sz="12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76BA7B3-3AC0-4751-BD47-8A885B63C77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76BA7B3-3AC0-4751-BD47-8A885B63C77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76BA7B3-3AC0-4751-BD47-8A885B63C77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路由查找就是为一个目标</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地址找到一个下一跳，即找到一个路由项。路由项的</a:t>
            </a:r>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是一个</a:t>
            </a:r>
            <a:r>
              <a:rPr lang="en-US" altLang="zh-CN" sz="1200" b="0" i="0" kern="1200" dirty="0">
                <a:solidFill>
                  <a:schemeClr val="tx1"/>
                </a:solidFill>
                <a:effectLst/>
                <a:latin typeface="+mn-lt"/>
                <a:ea typeface="+mn-ea"/>
                <a:cs typeface="+mn-cs"/>
              </a:rPr>
              <a:t>bit</a:t>
            </a:r>
            <a:r>
              <a:rPr lang="zh-CN" altLang="en-US" sz="1200" b="0" i="0" kern="1200" dirty="0">
                <a:solidFill>
                  <a:schemeClr val="tx1"/>
                </a:solidFill>
                <a:effectLst/>
                <a:latin typeface="+mn-lt"/>
                <a:ea typeface="+mn-ea"/>
                <a:cs typeface="+mn-cs"/>
              </a:rPr>
              <a:t>前缀，比如</a:t>
            </a:r>
            <a:r>
              <a:rPr lang="en-US" altLang="zh-CN" sz="1200" b="0" i="0" kern="1200" dirty="0">
                <a:solidFill>
                  <a:schemeClr val="tx1"/>
                </a:solidFill>
                <a:effectLst/>
                <a:latin typeface="+mn-lt"/>
                <a:ea typeface="+mn-ea"/>
                <a:cs typeface="+mn-cs"/>
              </a:rPr>
              <a:t>192.168.0.0/16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172.16.20.0/24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1.2.3.0/28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3.4.5.6/32</a:t>
            </a:r>
            <a:r>
              <a:rPr lang="zh-CN" altLang="en-US" sz="1200" b="0" i="0" kern="1200" dirty="0">
                <a:solidFill>
                  <a:schemeClr val="tx1"/>
                </a:solidFill>
                <a:effectLst/>
                <a:latin typeface="+mn-lt"/>
                <a:ea typeface="+mn-ea"/>
                <a:cs typeface="+mn-cs"/>
              </a:rPr>
              <a:t>等，而这些</a:t>
            </a:r>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作为</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的表达方式，所不同的是它们仅仅考虑</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位中的某些连续的位而不一定非要是全部，我们会发现，对于</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位前缀的路由项</a:t>
            </a:r>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，它们对应最底层叶子节点的某些节点，而对于小于</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位前缀的路由项</a:t>
            </a:r>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，它们正好对应一些中间结点。因此我们基于</a:t>
            </a:r>
            <a:r>
              <a:rPr lang="en-US" altLang="zh-CN" sz="1200" b="0" i="0" kern="1200" dirty="0">
                <a:solidFill>
                  <a:schemeClr val="tx1"/>
                </a:solidFill>
                <a:effectLst/>
                <a:latin typeface="+mn-lt"/>
                <a:ea typeface="+mn-ea"/>
                <a:cs typeface="+mn-cs"/>
              </a:rPr>
              <a:t>IPv4</a:t>
            </a:r>
            <a:r>
              <a:rPr lang="zh-CN" altLang="en-US" sz="1200" b="0" i="0" kern="1200" dirty="0">
                <a:solidFill>
                  <a:schemeClr val="tx1"/>
                </a:solidFill>
                <a:effectLst/>
                <a:latin typeface="+mn-lt"/>
                <a:ea typeface="+mn-ea"/>
                <a:cs typeface="+mn-cs"/>
              </a:rPr>
              <a:t>地址树而得到了一棵新的树，即带有路由节点的</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地址树：</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76BA7B3-3AC0-4751-BD47-8A885B63C77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76BA7B3-3AC0-4751-BD47-8A885B63C77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DHCP</a:t>
            </a:r>
            <a:r>
              <a:rPr lang="zh-CN" altLang="en-US" dirty="0"/>
              <a:t>客户</a:t>
            </a:r>
            <a:r>
              <a:rPr lang="en-US" altLang="zh-CN" dirty="0"/>
              <a:t>-</a:t>
            </a:r>
            <a:r>
              <a:rPr lang="zh-CN" altLang="en-US" dirty="0"/>
              <a:t>服务器模式，使用的是</a:t>
            </a:r>
            <a:r>
              <a:rPr lang="en-US" altLang="zh-CN" dirty="0"/>
              <a:t>UDP</a:t>
            </a:r>
            <a:r>
              <a:rPr lang="zh-CN" altLang="en-US" dirty="0"/>
              <a:t>的传输层协议，客户端使用</a:t>
            </a:r>
            <a:r>
              <a:rPr lang="en-US" altLang="zh-CN" dirty="0"/>
              <a:t>68</a:t>
            </a:r>
            <a:r>
              <a:rPr lang="zh-CN" altLang="en-US" dirty="0"/>
              <a:t>端口号，服务器使用</a:t>
            </a:r>
            <a:r>
              <a:rPr lang="en-US" altLang="zh-CN" dirty="0"/>
              <a:t>67</a:t>
            </a:r>
            <a:r>
              <a:rPr lang="zh-CN" altLang="en-US" dirty="0"/>
              <a:t>，那又说明一个问题，</a:t>
            </a:r>
            <a:r>
              <a:rPr lang="en-US" altLang="zh-CN" dirty="0"/>
              <a:t>UDP</a:t>
            </a:r>
            <a:r>
              <a:rPr lang="zh-CN" altLang="en-US" dirty="0"/>
              <a:t>是支持广播报文的，</a:t>
            </a:r>
            <a:r>
              <a:rPr lang="en-US" altLang="zh-CN" dirty="0"/>
              <a:t>TCP</a:t>
            </a:r>
            <a:r>
              <a:rPr lang="zh-CN" altLang="en-US" dirty="0"/>
              <a:t>是不支持。</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b="0" i="0" dirty="0">
                <a:solidFill>
                  <a:srgbClr val="696969"/>
                </a:solidFill>
                <a:effectLst/>
                <a:latin typeface="Montserrat" panose="00000500000000000000" pitchFamily="2" charset="0"/>
              </a:rPr>
              <a:t>Show ARP Table</a:t>
            </a:r>
            <a:endParaRPr lang="en-US" altLang="zh-CN" b="0" i="0" dirty="0">
              <a:solidFill>
                <a:srgbClr val="696969"/>
              </a:solidFill>
              <a:effectLst/>
              <a:latin typeface="Montserrat" panose="00000500000000000000" pitchFamily="2" charset="0"/>
            </a:endParaRPr>
          </a:p>
          <a:p>
            <a:r>
              <a:rPr lang="en-US" altLang="zh-CN" dirty="0"/>
              <a:t>C:\&gt; </a:t>
            </a:r>
            <a:r>
              <a:rPr lang="en-US" altLang="zh-CN" dirty="0" err="1"/>
              <a:t>arp</a:t>
            </a:r>
            <a:r>
              <a:rPr lang="en-US" altLang="zh-CN" dirty="0"/>
              <a:t> –a</a:t>
            </a:r>
            <a:endParaRPr lang="en-US" altLang="zh-CN" dirty="0"/>
          </a:p>
          <a:p>
            <a:r>
              <a:rPr lang="en-US" altLang="zh-CN" b="0" i="0" dirty="0">
                <a:solidFill>
                  <a:srgbClr val="696969"/>
                </a:solidFill>
                <a:effectLst/>
                <a:latin typeface="Lora" panose="020B0604020202020204" pitchFamily="2" charset="0"/>
              </a:rPr>
              <a:t>Show the ARP table in a verbose mode:</a:t>
            </a:r>
            <a:endParaRPr lang="en-US" altLang="zh-CN" dirty="0"/>
          </a:p>
          <a:p>
            <a:r>
              <a:rPr lang="en-US" altLang="zh-CN" dirty="0"/>
              <a:t>C:\&gt; </a:t>
            </a:r>
            <a:r>
              <a:rPr lang="en-US" altLang="zh-CN" dirty="0" err="1"/>
              <a:t>arp</a:t>
            </a:r>
            <a:r>
              <a:rPr lang="en-US" altLang="zh-CN" dirty="0"/>
              <a:t> –av</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defRPr/>
            </a:pPr>
            <a:r>
              <a:rPr lang="en-US" altLang="zh-CN" b="0" i="0" dirty="0">
                <a:solidFill>
                  <a:srgbClr val="696969"/>
                </a:solidFill>
                <a:effectLst/>
                <a:latin typeface="Montserrat" panose="00000500000000000000" pitchFamily="2" charset="0"/>
              </a:rPr>
              <a:t>Clear ARP Cache</a:t>
            </a:r>
            <a:endParaRPr lang="en-US" altLang="zh-CN" b="0" i="0" dirty="0">
              <a:solidFill>
                <a:srgbClr val="696969"/>
              </a:solidFill>
              <a:effectLst/>
              <a:latin typeface="Montserrat" panose="00000500000000000000" pitchFamily="2" charset="0"/>
            </a:endParaRPr>
          </a:p>
          <a:p>
            <a:r>
              <a:rPr lang="en-US" altLang="zh-CN" dirty="0"/>
              <a:t>C:\&gt; </a:t>
            </a:r>
            <a:r>
              <a:rPr lang="en-US" altLang="zh-CN" dirty="0" err="1"/>
              <a:t>arp</a:t>
            </a:r>
            <a:r>
              <a:rPr lang="en-US" altLang="zh-CN" dirty="0"/>
              <a:t> -d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IPv6</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ND</a:t>
            </a:r>
            <a:r>
              <a:rPr lang="zh-CN" altLang="en-US" sz="1200" b="0" i="0" kern="1200" dirty="0">
                <a:solidFill>
                  <a:schemeClr val="tx1"/>
                </a:solidFill>
                <a:effectLst/>
                <a:latin typeface="+mn-lt"/>
                <a:ea typeface="+mn-ea"/>
                <a:cs typeface="+mn-cs"/>
              </a:rPr>
              <a:t>协议通过在节点间交互</a:t>
            </a:r>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NA</a:t>
            </a:r>
            <a:r>
              <a:rPr lang="zh-CN" altLang="en-US" sz="1200" b="0" i="0" kern="1200" dirty="0">
                <a:solidFill>
                  <a:schemeClr val="tx1"/>
                </a:solidFill>
                <a:effectLst/>
                <a:latin typeface="+mn-lt"/>
                <a:ea typeface="+mn-ea"/>
                <a:cs typeface="+mn-cs"/>
              </a:rPr>
              <a:t>报文完成</a:t>
            </a:r>
            <a:r>
              <a:rPr lang="en-US" altLang="zh-CN" sz="1200" b="0" i="0" kern="1200" dirty="0">
                <a:solidFill>
                  <a:schemeClr val="tx1"/>
                </a:solidFill>
                <a:effectLst/>
                <a:latin typeface="+mn-lt"/>
                <a:ea typeface="+mn-ea"/>
                <a:cs typeface="+mn-cs"/>
              </a:rPr>
              <a:t>IPv6</a:t>
            </a:r>
            <a:r>
              <a:rPr lang="zh-CN" altLang="en-US" sz="1200" b="0" i="0" kern="1200" dirty="0">
                <a:solidFill>
                  <a:schemeClr val="tx1"/>
                </a:solidFill>
                <a:effectLst/>
                <a:latin typeface="+mn-lt"/>
                <a:ea typeface="+mn-ea"/>
                <a:cs typeface="+mn-cs"/>
              </a:rPr>
              <a:t>地址到链路层地址的解析，解析后用得到的链路层地址和</a:t>
            </a:r>
            <a:r>
              <a:rPr lang="en-US" altLang="zh-CN" sz="1200" b="0" i="0" kern="1200" dirty="0">
                <a:solidFill>
                  <a:schemeClr val="tx1"/>
                </a:solidFill>
                <a:effectLst/>
                <a:latin typeface="+mn-lt"/>
                <a:ea typeface="+mn-ea"/>
                <a:cs typeface="+mn-cs"/>
              </a:rPr>
              <a:t>IPv6</a:t>
            </a:r>
            <a:r>
              <a:rPr lang="zh-CN" altLang="en-US" sz="1200" b="0" i="0" kern="1200" dirty="0">
                <a:solidFill>
                  <a:schemeClr val="tx1"/>
                </a:solidFill>
                <a:effectLst/>
                <a:latin typeface="+mn-lt"/>
                <a:ea typeface="+mn-ea"/>
                <a:cs typeface="+mn-cs"/>
              </a:rPr>
              <a:t>地址等信息来建立相应的邻居缓存表项。其解析过程如下图所示：</a:t>
            </a:r>
            <a:endParaRPr lang="en-US" altLang="zh-CN" sz="1200" b="0" i="0" kern="1200" dirty="0">
              <a:solidFill>
                <a:schemeClr val="tx1"/>
              </a:solidFill>
              <a:effectLst/>
              <a:latin typeface="+mn-lt"/>
              <a:ea typeface="+mn-ea"/>
              <a:cs typeface="+mn-cs"/>
            </a:endParaRPr>
          </a:p>
          <a:p>
            <a:r>
              <a:rPr lang="en-US" altLang="zh-CN" dirty="0"/>
              <a:t>1</a:t>
            </a:r>
            <a:r>
              <a:rPr lang="zh-CN" altLang="en-US" dirty="0"/>
              <a:t>）</a:t>
            </a:r>
            <a:r>
              <a:rPr lang="en-US" altLang="zh-CN" dirty="0" err="1"/>
              <a:t>NodeA</a:t>
            </a:r>
            <a:r>
              <a:rPr lang="zh-CN" altLang="en-US" dirty="0"/>
              <a:t>发送一个</a:t>
            </a:r>
            <a:r>
              <a:rPr lang="en-US" altLang="zh-CN" dirty="0"/>
              <a:t>NS</a:t>
            </a:r>
            <a:r>
              <a:rPr lang="zh-CN" altLang="en-US" dirty="0"/>
              <a:t>报文到链路上，目的</a:t>
            </a:r>
            <a:r>
              <a:rPr lang="en-US" altLang="zh-CN" dirty="0"/>
              <a:t>IPv6</a:t>
            </a:r>
            <a:r>
              <a:rPr lang="zh-CN" altLang="en-US" dirty="0"/>
              <a:t>地址为</a:t>
            </a:r>
            <a:r>
              <a:rPr lang="en-US" altLang="zh-CN" dirty="0" err="1"/>
              <a:t>NodeB</a:t>
            </a:r>
            <a:r>
              <a:rPr lang="zh-CN" altLang="en-US" dirty="0"/>
              <a:t>对应的被请求节点组播地址（</a:t>
            </a:r>
            <a:r>
              <a:rPr lang="en-US" altLang="zh-CN" dirty="0"/>
              <a:t>FF02::1:FF02:B</a:t>
            </a:r>
            <a:r>
              <a:rPr lang="zh-CN" altLang="en-US" dirty="0"/>
              <a:t>），选项字段中携带了</a:t>
            </a:r>
            <a:r>
              <a:rPr lang="en-US" altLang="zh-CN" dirty="0" err="1"/>
              <a:t>NodeA</a:t>
            </a:r>
            <a:r>
              <a:rPr lang="zh-CN" altLang="en-US" dirty="0"/>
              <a:t>的链路层地址</a:t>
            </a:r>
            <a:r>
              <a:rPr lang="en-US" altLang="zh-CN" dirty="0"/>
              <a:t>00E0-FC00-0001</a:t>
            </a:r>
            <a:r>
              <a:rPr lang="zh-CN" altLang="en-US" dirty="0"/>
              <a:t>。</a:t>
            </a:r>
            <a:r>
              <a:rPr lang="en-US" altLang="zh-CN" dirty="0"/>
              <a:t>2</a:t>
            </a:r>
            <a:r>
              <a:rPr lang="zh-CN" altLang="en-US" dirty="0"/>
              <a:t>）</a:t>
            </a:r>
            <a:r>
              <a:rPr lang="en-US" altLang="zh-CN" dirty="0" err="1"/>
              <a:t>NodeB</a:t>
            </a:r>
            <a:r>
              <a:rPr lang="zh-CN" altLang="en-US" dirty="0"/>
              <a:t>接收到该</a:t>
            </a:r>
            <a:r>
              <a:rPr lang="en-US" altLang="zh-CN" dirty="0"/>
              <a:t>NS</a:t>
            </a:r>
            <a:r>
              <a:rPr lang="zh-CN" altLang="en-US" dirty="0"/>
              <a:t>报文后，由于报文的目的地址</a:t>
            </a:r>
            <a:r>
              <a:rPr lang="en-US" altLang="zh-CN" dirty="0"/>
              <a:t>FF02::1:FF01:B</a:t>
            </a:r>
            <a:r>
              <a:rPr lang="zh-CN" altLang="en-US" dirty="0"/>
              <a:t>时</a:t>
            </a:r>
            <a:r>
              <a:rPr lang="en-US" altLang="zh-CN" dirty="0" err="1"/>
              <a:t>NodeB</a:t>
            </a:r>
            <a:r>
              <a:rPr lang="zh-CN" altLang="en-US" dirty="0"/>
              <a:t>的被请求节点组播地址，所以</a:t>
            </a:r>
            <a:r>
              <a:rPr lang="en-US" altLang="zh-CN" dirty="0" err="1"/>
              <a:t>NodeB</a:t>
            </a:r>
            <a:r>
              <a:rPr lang="zh-CN" altLang="en-US" dirty="0"/>
              <a:t>会处理该报文；同时，根据</a:t>
            </a:r>
            <a:r>
              <a:rPr lang="en-US" altLang="zh-CN" dirty="0"/>
              <a:t>NS</a:t>
            </a:r>
            <a:r>
              <a:rPr lang="zh-CN" altLang="en-US" dirty="0"/>
              <a:t>报文中的源地址和源链路层地址选项更新自己的邻居缓存表项。</a:t>
            </a:r>
            <a:r>
              <a:rPr lang="en-US" altLang="zh-CN" dirty="0"/>
              <a:t>3</a:t>
            </a:r>
            <a:r>
              <a:rPr lang="zh-CN" altLang="en-US" dirty="0"/>
              <a:t>）</a:t>
            </a:r>
            <a:r>
              <a:rPr lang="en-US" altLang="zh-CN" dirty="0" err="1"/>
              <a:t>NodeB</a:t>
            </a:r>
            <a:r>
              <a:rPr lang="zh-CN" altLang="en-US" dirty="0"/>
              <a:t>发送一个</a:t>
            </a:r>
            <a:r>
              <a:rPr lang="en-US" altLang="zh-CN" dirty="0"/>
              <a:t>NA</a:t>
            </a:r>
            <a:r>
              <a:rPr lang="zh-CN" altLang="en-US" dirty="0"/>
              <a:t>报文来应答</a:t>
            </a:r>
            <a:r>
              <a:rPr lang="en-US" altLang="zh-CN" dirty="0"/>
              <a:t>NS</a:t>
            </a:r>
            <a:r>
              <a:rPr lang="zh-CN" altLang="en-US" dirty="0"/>
              <a:t>，同时在消息的目标链路层地址选项中携带自己的链路层地址</a:t>
            </a:r>
            <a:r>
              <a:rPr lang="en-US" altLang="zh-CN" dirty="0"/>
              <a:t>00E0-FC00-0002</a:t>
            </a:r>
            <a:r>
              <a:rPr lang="zh-CN" altLang="en-US" dirty="0"/>
              <a:t>。</a:t>
            </a:r>
            <a:r>
              <a:rPr lang="en-US" altLang="zh-CN" dirty="0"/>
              <a:t>4</a:t>
            </a:r>
            <a:r>
              <a:rPr lang="zh-CN" altLang="en-US" dirty="0"/>
              <a:t>）</a:t>
            </a:r>
            <a:r>
              <a:rPr lang="en-US" altLang="zh-CN" dirty="0" err="1"/>
              <a:t>NodeA</a:t>
            </a:r>
            <a:r>
              <a:rPr lang="zh-CN" altLang="en-US" dirty="0"/>
              <a:t>接收到</a:t>
            </a:r>
            <a:r>
              <a:rPr lang="en-US" altLang="zh-CN" dirty="0"/>
              <a:t>NA</a:t>
            </a:r>
            <a:r>
              <a:rPr lang="zh-CN" altLang="en-US" dirty="0"/>
              <a:t>报文后，根据报文中携带的</a:t>
            </a:r>
            <a:r>
              <a:rPr lang="en-US" altLang="zh-CN" dirty="0" err="1"/>
              <a:t>NodeB</a:t>
            </a:r>
            <a:r>
              <a:rPr lang="zh-CN" altLang="en-US" dirty="0"/>
              <a:t>链路层地址，创建一个到目标节点</a:t>
            </a:r>
            <a:r>
              <a:rPr lang="en-US" altLang="zh-CN" dirty="0" err="1"/>
              <a:t>NodeB</a:t>
            </a:r>
            <a:r>
              <a:rPr lang="zh-CN" altLang="en-US" dirty="0"/>
              <a:t>的邻居缓存表项。        通过交互，</a:t>
            </a:r>
            <a:r>
              <a:rPr lang="en-US" altLang="zh-CN" dirty="0" err="1"/>
              <a:t>NodeA</a:t>
            </a:r>
            <a:r>
              <a:rPr lang="zh-CN" altLang="en-US" dirty="0"/>
              <a:t>和</a:t>
            </a:r>
            <a:r>
              <a:rPr lang="en-US" altLang="zh-CN" dirty="0" err="1"/>
              <a:t>NodeB</a:t>
            </a:r>
            <a:r>
              <a:rPr lang="zh-CN" altLang="en-US" dirty="0"/>
              <a:t>就获得了对方的链路层地址，建立其到达对方的邻居缓存表项，从而可以互相通信。当一个节点的链路层地址发生改变时，以所有节点组播地址</a:t>
            </a:r>
            <a:r>
              <a:rPr lang="en-US" altLang="zh-CN" dirty="0"/>
              <a:t>FF02::1</a:t>
            </a:r>
            <a:r>
              <a:rPr lang="zh-CN" altLang="en-US" dirty="0"/>
              <a:t>为目的地址发送</a:t>
            </a:r>
            <a:r>
              <a:rPr lang="en-US" altLang="zh-CN" dirty="0"/>
              <a:t>NA</a:t>
            </a:r>
            <a:r>
              <a:rPr lang="zh-CN" altLang="en-US" dirty="0"/>
              <a:t>报文，通知链路上的其他节点更新邻居缓存表项。</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defRPr/>
            </a:pPr>
            <a:fld id="{B0279F17-7BA4-49BC-BB37-7F646CF8D2F0}"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defRPr/>
            </a:pPr>
            <a:fld id="{B0279F17-7BA4-49BC-BB37-7F646CF8D2F0}"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讲课备注：</a:t>
            </a:r>
            <a:endParaRPr lang="zh-CN" altLang="en-US" dirty="0"/>
          </a:p>
          <a:p>
            <a:pPr eaLnBrk="1" hangingPunct="1"/>
            <a:r>
              <a:rPr lang="zh-CN" altLang="en-US" dirty="0"/>
              <a:t>       如何找出一条最优的路径呢？</a:t>
            </a:r>
            <a:endParaRPr lang="zh-CN" altLang="en-US" dirty="0"/>
          </a:p>
          <a:p>
            <a:pPr eaLnBrk="1" hangingPunct="1"/>
            <a:r>
              <a:rPr lang="zh-CN" altLang="en-US" dirty="0"/>
              <a:t>       我们可以把网络形式化为一张图，应用图论和算法的知识解决问题</a:t>
            </a:r>
            <a:endParaRPr lang="zh-CN" altLang="en-US" dirty="0"/>
          </a:p>
          <a:p>
            <a:pPr eaLnBrk="1" hangingPunct="1"/>
            <a:r>
              <a:rPr lang="zh-CN" altLang="en-US" dirty="0"/>
              <a:t>       当然在网络中我们仅考虑无向图，即假定双向的费用一致</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9" name="图片 8" descr="HD-PanelTitle-GrommetsCombined.png"/>
          <p:cNvPicPr>
            <a:picLocks noChangeAspect="1"/>
          </p:cNvPicPr>
          <p:nvPr/>
        </p:nvPicPr>
        <p:blipFill>
          <a:blip r:embed="rId2"/>
          <a:stretch>
            <a:fillRect/>
          </a:stretch>
        </p:blipFill>
        <p:spPr>
          <a:xfrm>
            <a:off x="0" y="0"/>
            <a:ext cx="12188825" cy="6856214"/>
          </a:xfrm>
          <a:prstGeom prst="rect">
            <a:avLst/>
          </a:prstGeom>
        </p:spPr>
      </p:pic>
      <p:sp>
        <p:nvSpPr>
          <p:cNvPr id="2" name="标题 1"/>
          <p:cNvSpPr>
            <a:spLocks noGrp="1"/>
          </p:cNvSpPr>
          <p:nvPr>
            <p:ph type="ctrTitle"/>
          </p:nvPr>
        </p:nvSpPr>
        <p:spPr>
          <a:xfrm>
            <a:off x="2692398" y="1871131"/>
            <a:ext cx="6815669" cy="1515533"/>
          </a:xfrm>
        </p:spPr>
        <p:txBody>
          <a:bodyPr rtlCol="0" anchor="b">
            <a:noAutofit/>
          </a:bodyPr>
          <a:lstStyle>
            <a:lvl1pPr algn="ctr">
              <a:defRPr sz="5400">
                <a:effectLst/>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hasCustomPrompt="1"/>
          </p:nvPr>
        </p:nvSpPr>
        <p:spPr>
          <a:xfrm>
            <a:off x="2692398" y="3657597"/>
            <a:ext cx="6815669" cy="1320802"/>
          </a:xfrm>
        </p:spPr>
        <p:txBody>
          <a:bodyPr rtlCol="0" anchor="t">
            <a:normAutofit/>
          </a:bodyPr>
          <a:lstStyle>
            <a:lvl1pPr marL="0" indent="0" algn="ctr">
              <a:buNone/>
              <a:defRPr sz="210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dirty="0"/>
              <a:t>单击以编辑母版副标题样式</a:t>
            </a:r>
            <a:endParaRPr lang="zh-CN" altLang="en-US" noProof="0" dirty="0"/>
          </a:p>
        </p:txBody>
      </p:sp>
      <p:sp>
        <p:nvSpPr>
          <p:cNvPr id="4" name="日期占位符 3"/>
          <p:cNvSpPr>
            <a:spLocks noGrp="1"/>
          </p:cNvSpPr>
          <p:nvPr>
            <p:ph type="dt" sz="half" idx="10"/>
          </p:nvPr>
        </p:nvSpPr>
        <p:spPr>
          <a:xfrm>
            <a:off x="7983232" y="5037663"/>
            <a:ext cx="897467" cy="279400"/>
          </a:xfrm>
        </p:spPr>
        <p:txBody>
          <a:bodyPr rtlCol="0"/>
          <a:lstStyle>
            <a:lvl1pPr>
              <a:defRPr>
                <a:latin typeface="Microsoft YaHei UI" panose="020B0503020204020204" pitchFamily="34" charset="-122"/>
                <a:ea typeface="Microsoft YaHei UI" panose="020B0503020204020204" pitchFamily="34" charset="-122"/>
              </a:defRPr>
            </a:lvl1pPr>
          </a:lstStyle>
          <a:p>
            <a:fld id="{0EEB2D4D-0EB3-45AD-A72B-720C3A1A1A1A}" type="datetime1">
              <a:rPr lang="zh-CN" altLang="en-US" smtClean="0"/>
            </a:fld>
            <a:endParaRPr lang="zh-CN" altLang="en-US" dirty="0"/>
          </a:p>
        </p:txBody>
      </p:sp>
      <p:sp>
        <p:nvSpPr>
          <p:cNvPr id="5" name="页脚占位符 4"/>
          <p:cNvSpPr>
            <a:spLocks noGrp="1"/>
          </p:cNvSpPr>
          <p:nvPr>
            <p:ph type="ftr" sz="quarter" idx="11"/>
          </p:nvPr>
        </p:nvSpPr>
        <p:spPr>
          <a:xfrm>
            <a:off x="2692397" y="5037663"/>
            <a:ext cx="5214635" cy="279400"/>
          </a:xfrm>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12"/>
          </p:nvPr>
        </p:nvSpPr>
        <p:spPr>
          <a:xfrm>
            <a:off x="8956900" y="5037663"/>
            <a:ext cx="551167" cy="279400"/>
          </a:xfrm>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dirty="0"/>
          </a:p>
        </p:txBody>
      </p:sp>
      <p:cxnSp>
        <p:nvCxnSpPr>
          <p:cNvPr id="15" name="直接连接符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015069" y="1752606"/>
            <a:ext cx="8158688" cy="1822514"/>
          </a:xfrm>
        </p:spPr>
        <p:txBody>
          <a:bodyPr rtlCol="0" anchor="b">
            <a:normAutofit/>
          </a:bodyPr>
          <a:lstStyle>
            <a:lvl1pPr algn="ctr">
              <a:defRPr sz="4400" b="0" cap="none">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2015067" y="3846051"/>
            <a:ext cx="8158690" cy="954547"/>
          </a:xfrm>
        </p:spPr>
        <p:txBody>
          <a:bodyPr rtlCol="0" anchor="t">
            <a:normAutofit/>
          </a:bodyPr>
          <a:lstStyle>
            <a:lvl1pPr marL="0" indent="0" algn="ctr">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endParaRPr lang="zh-CN" altLang="en-US" noProof="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005C7935-1890-43DF-A41E-E0A7EC971367}"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cxnSp>
        <p:nvCxnSpPr>
          <p:cNvPr id="16" name="直接连接符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直接连接符​​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3" name="内容占位符 2"/>
          <p:cNvSpPr>
            <a:spLocks noGrp="1"/>
          </p:cNvSpPr>
          <p:nvPr>
            <p:ph sz="half" idx="1" hasCustomPrompt="1"/>
          </p:nvPr>
        </p:nvSpPr>
        <p:spPr>
          <a:xfrm>
            <a:off x="1298448" y="2560320"/>
            <a:ext cx="4718304"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内容占位符 3"/>
          <p:cNvSpPr>
            <a:spLocks noGrp="1"/>
          </p:cNvSpPr>
          <p:nvPr>
            <p:ph sz="half" idx="2" hasCustomPrompt="1"/>
          </p:nvPr>
        </p:nvSpPr>
        <p:spPr>
          <a:xfrm>
            <a:off x="6181344" y="2560320"/>
            <a:ext cx="4718304"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F65AF05C-23FF-4C71-BFD9-5C5C5EA2A2B0}"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3" name="文本占位符 2"/>
          <p:cNvSpPr>
            <a:spLocks noGrp="1"/>
          </p:cNvSpPr>
          <p:nvPr>
            <p:ph type="body" idx="1" hasCustomPrompt="1"/>
          </p:nvPr>
        </p:nvSpPr>
        <p:spPr>
          <a:xfrm>
            <a:off x="1295400" y="2530739"/>
            <a:ext cx="4718304" cy="476250"/>
          </a:xfrm>
        </p:spPr>
        <p:txBody>
          <a:bodyPr rtlCol="0" anchor="b">
            <a:noAutofit/>
          </a:bodyPr>
          <a:lstStyle>
            <a:lvl1pPr marL="0" indent="0">
              <a:buNone/>
              <a:defRPr sz="2800" b="0">
                <a:solidFill>
                  <a:schemeClr val="accent3"/>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endParaRPr lang="zh-CN" altLang="en-US" noProof="0"/>
          </a:p>
        </p:txBody>
      </p:sp>
      <p:sp>
        <p:nvSpPr>
          <p:cNvPr id="4" name="内容占位符 3"/>
          <p:cNvSpPr>
            <a:spLocks noGrp="1"/>
          </p:cNvSpPr>
          <p:nvPr>
            <p:ph sz="half" idx="2" hasCustomPrompt="1"/>
          </p:nvPr>
        </p:nvSpPr>
        <p:spPr>
          <a:xfrm>
            <a:off x="1295400" y="3116261"/>
            <a:ext cx="4718304" cy="2632605"/>
          </a:xfrm>
        </p:spPr>
        <p:txBody>
          <a:bodyPr rtlCol="0" anchor="t">
            <a:normAutofit/>
          </a:bodyPr>
          <a:lstStyle>
            <a:lvl1pPr>
              <a:buClr>
                <a:schemeClr val="accent3"/>
              </a:buClr>
              <a:defRPr>
                <a:latin typeface="Microsoft YaHei UI" panose="020B0503020204020204" pitchFamily="34" charset="-122"/>
                <a:ea typeface="Microsoft YaHei UI" panose="020B0503020204020204" pitchFamily="34" charset="-122"/>
              </a:defRPr>
            </a:lvl1pPr>
            <a:lvl2pPr>
              <a:buClr>
                <a:schemeClr val="accent3"/>
              </a:buClr>
              <a:defRPr>
                <a:latin typeface="Microsoft YaHei UI" panose="020B0503020204020204" pitchFamily="34" charset="-122"/>
                <a:ea typeface="Microsoft YaHei UI" panose="020B0503020204020204" pitchFamily="34" charset="-122"/>
              </a:defRPr>
            </a:lvl2pPr>
            <a:lvl3pPr>
              <a:buClr>
                <a:schemeClr val="accent3"/>
              </a:buClr>
              <a:defRPr>
                <a:latin typeface="Microsoft YaHei UI" panose="020B0503020204020204" pitchFamily="34" charset="-122"/>
                <a:ea typeface="Microsoft YaHei UI" panose="020B0503020204020204" pitchFamily="34" charset="-122"/>
              </a:defRPr>
            </a:lvl3pPr>
            <a:lvl4pPr>
              <a:buClr>
                <a:schemeClr val="accent3"/>
              </a:buClr>
              <a:defRPr>
                <a:latin typeface="Microsoft YaHei UI" panose="020B0503020204020204" pitchFamily="34" charset="-122"/>
                <a:ea typeface="Microsoft YaHei UI" panose="020B0503020204020204" pitchFamily="34" charset="-122"/>
              </a:defRPr>
            </a:lvl4pPr>
            <a:lvl5pPr>
              <a:buClr>
                <a:schemeClr val="accent3"/>
              </a:buCl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5" name="文本占位符 4"/>
          <p:cNvSpPr>
            <a:spLocks noGrp="1"/>
          </p:cNvSpPr>
          <p:nvPr>
            <p:ph type="body" sz="quarter" idx="3" hasCustomPrompt="1"/>
          </p:nvPr>
        </p:nvSpPr>
        <p:spPr>
          <a:xfrm>
            <a:off x="6180671" y="2530739"/>
            <a:ext cx="4718304" cy="476250"/>
          </a:xfrm>
        </p:spPr>
        <p:txBody>
          <a:bodyPr rtlCol="0" anchor="b">
            <a:noAutofit/>
          </a:bodyPr>
          <a:lstStyle>
            <a:lvl1pPr marL="0" indent="0">
              <a:buNone/>
              <a:defRPr sz="2800" b="0">
                <a:solidFill>
                  <a:schemeClr val="accent2">
                    <a:lumMod val="75000"/>
                  </a:schemeClr>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endParaRPr lang="zh-CN" altLang="en-US" noProof="0"/>
          </a:p>
        </p:txBody>
      </p:sp>
      <p:sp>
        <p:nvSpPr>
          <p:cNvPr id="6" name="内容占位符 5"/>
          <p:cNvSpPr>
            <a:spLocks noGrp="1"/>
          </p:cNvSpPr>
          <p:nvPr>
            <p:ph sz="quarter" idx="4" hasCustomPrompt="1"/>
          </p:nvPr>
        </p:nvSpPr>
        <p:spPr>
          <a:xfrm>
            <a:off x="6180671" y="3116261"/>
            <a:ext cx="4718304" cy="2632605"/>
          </a:xfrm>
        </p:spPr>
        <p:txBody>
          <a:bodyPr rtlCol="0" anchor="t">
            <a:normAutofit/>
          </a:bodyPr>
          <a:lstStyle>
            <a:lvl1pPr>
              <a:buClr>
                <a:schemeClr val="accent2"/>
              </a:buClr>
              <a:defRPr>
                <a:latin typeface="Microsoft YaHei UI" panose="020B0503020204020204" pitchFamily="34" charset="-122"/>
                <a:ea typeface="Microsoft YaHei UI" panose="020B0503020204020204" pitchFamily="34" charset="-122"/>
              </a:defRPr>
            </a:lvl1pPr>
            <a:lvl2pPr>
              <a:buClr>
                <a:schemeClr val="accent2"/>
              </a:buClr>
              <a:defRPr>
                <a:latin typeface="Microsoft YaHei UI" panose="020B0503020204020204" pitchFamily="34" charset="-122"/>
                <a:ea typeface="Microsoft YaHei UI" panose="020B0503020204020204" pitchFamily="34" charset="-122"/>
              </a:defRPr>
            </a:lvl2pPr>
            <a:lvl3pPr>
              <a:buClr>
                <a:schemeClr val="accent2"/>
              </a:buClr>
              <a:defRPr>
                <a:latin typeface="Microsoft YaHei UI" panose="020B0503020204020204" pitchFamily="34" charset="-122"/>
                <a:ea typeface="Microsoft YaHei UI" panose="020B0503020204020204" pitchFamily="34" charset="-122"/>
              </a:defRPr>
            </a:lvl3pPr>
            <a:lvl4pPr>
              <a:buClr>
                <a:schemeClr val="accent2"/>
              </a:buClr>
              <a:defRPr>
                <a:latin typeface="Microsoft YaHei UI" panose="020B0503020204020204" pitchFamily="34" charset="-122"/>
                <a:ea typeface="Microsoft YaHei UI" panose="020B0503020204020204" pitchFamily="34" charset="-122"/>
              </a:defRPr>
            </a:lvl4pPr>
            <a:lvl5pPr>
              <a:buClr>
                <a:schemeClr val="accent2"/>
              </a:buCl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0365E24-E7B6-4873-81B2-1D3EC94FBA05}" type="datetime1">
              <a:rPr lang="zh-CN" altLang="en-US" smtClean="0"/>
            </a:fld>
            <a:endParaRPr lang="zh-CN" altLang="en-US"/>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cxnSp>
        <p:nvCxnSpPr>
          <p:cNvPr id="18" name="直接连接符​​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 + 右侧照片">
    <p:spTree>
      <p:nvGrpSpPr>
        <p:cNvPr id="1" name=""/>
        <p:cNvGrpSpPr/>
        <p:nvPr/>
      </p:nvGrpSpPr>
      <p:grpSpPr>
        <a:xfrm>
          <a:off x="0" y="0"/>
          <a:ext cx="0" cy="0"/>
          <a:chOff x="0" y="0"/>
          <a:chExt cx="0" cy="0"/>
        </a:xfrm>
      </p:grpSpPr>
      <p:cxnSp>
        <p:nvCxnSpPr>
          <p:cNvPr id="8" name="直接连接符​​ 7"/>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endParaRPr lang="zh-CN" altLang="en-US" noProof="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3E0D90-BA4B-4697-9640-A12E74F7BA9E}"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sp>
        <p:nvSpPr>
          <p:cNvPr id="10" name="平行四边形 9"/>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brightnessContrast bright="4000"/>
                      </a14:imgEffect>
                      <a14:imgEffect>
                        <a14:saturation sat="0"/>
                      </a14:imgEffect>
                      <a14:imgEffect>
                        <a14:sharpenSoften amount="64000"/>
                      </a14:imgEffect>
                    </a14:imgLayer>
                  </a14:imgProps>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endParaRPr lang="zh-CN" altLang="en-US" noProof="0"/>
          </a:p>
        </p:txBody>
      </p:sp>
      <p:sp>
        <p:nvSpPr>
          <p:cNvPr id="13" name="文本占位符 3"/>
          <p:cNvSpPr>
            <a:spLocks noGrp="1"/>
          </p:cNvSpPr>
          <p:nvPr>
            <p:ph type="body" sz="half" idx="2" hasCustomPrompt="1"/>
          </p:nvPr>
        </p:nvSpPr>
        <p:spPr>
          <a:xfrm>
            <a:off x="1295400" y="2556934"/>
            <a:ext cx="3580381" cy="3312054"/>
          </a:xfrm>
        </p:spPr>
        <p:txBody>
          <a:bodyPr rtlCol="0"/>
          <a:lstStyle>
            <a:lvl1pPr marL="0" inden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dirty="0"/>
              <a:t>编辑母版文本样式</a:t>
            </a:r>
            <a:endParaRPr lang="zh-CN" alt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内容 + 右侧图片">
    <p:spTree>
      <p:nvGrpSpPr>
        <p:cNvPr id="1" name=""/>
        <p:cNvGrpSpPr/>
        <p:nvPr/>
      </p:nvGrpSpPr>
      <p:grpSpPr>
        <a:xfrm>
          <a:off x="0" y="0"/>
          <a:ext cx="0" cy="0"/>
          <a:chOff x="0" y="0"/>
          <a:chExt cx="0" cy="0"/>
        </a:xfrm>
      </p:grpSpPr>
      <p:cxnSp>
        <p:nvCxnSpPr>
          <p:cNvPr id="8" name="直接连接符​​ 7"/>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endParaRPr lang="zh-CN" altLang="en-US" noProof="0"/>
          </a:p>
        </p:txBody>
      </p:sp>
      <p:sp>
        <p:nvSpPr>
          <p:cNvPr id="3" name="内容占位符 2"/>
          <p:cNvSpPr>
            <a:spLocks noGrp="1"/>
          </p:cNvSpPr>
          <p:nvPr>
            <p:ph sz="half" idx="1" hasCustomPrompt="1"/>
          </p:nvPr>
        </p:nvSpPr>
        <p:spPr>
          <a:xfrm>
            <a:off x="5288294" y="895547"/>
            <a:ext cx="5871325" cy="4974901"/>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F9A4381D-A1CB-4A58-8FC6-6252D1B31243}"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sp>
        <p:nvSpPr>
          <p:cNvPr id="13" name="文本占位符 3"/>
          <p:cNvSpPr>
            <a:spLocks noGrp="1"/>
          </p:cNvSpPr>
          <p:nvPr>
            <p:ph type="body" sz="half" idx="2" hasCustomPrompt="1"/>
          </p:nvPr>
        </p:nvSpPr>
        <p:spPr>
          <a:xfrm>
            <a:off x="1295400" y="2556934"/>
            <a:ext cx="3580381" cy="3312054"/>
          </a:xfrm>
        </p:spPr>
        <p:txBody>
          <a:bodyPr rtlCol="0"/>
          <a:lstStyle>
            <a:lvl1pPr marL="0" inden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endParaRPr lang="zh-CN"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FA03616-D89F-450D-AE24-0B7A0B3056B6}" type="datetime1">
              <a:rPr lang="zh-CN" altLang="en-US" smtClean="0"/>
            </a:fld>
            <a:endParaRPr lang="zh-CN" altLang="en-US"/>
          </a:p>
        </p:txBody>
      </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cxnSp>
        <p:nvCxnSpPr>
          <p:cNvPr id="14" name="直接连接​符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204A322A-63E2-43F2-B1A9-00C3648869F1}" type="datetime1">
              <a:rPr lang="zh-CN" altLang="en-US" smtClean="0"/>
            </a:fld>
            <a:endParaRPr lang="zh-CN" altLang="en-US"/>
          </a:p>
        </p:txBody>
      </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直接连接符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dirty="0"/>
              <a:t>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CA5C28C0-C2A8-4B55-9A80-21624FD08742}" type="datetime1">
              <a:rPr lang="zh-CN" altLang="en-US" smtClean="0"/>
            </a:fld>
            <a:endParaRPr lang="zh-CN" altLang="en-US" dirty="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91C511D-B6A8-4D83-B220-59B493F03F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三列">
    <p:spTree>
      <p:nvGrpSpPr>
        <p:cNvPr id="1" name=""/>
        <p:cNvGrpSpPr/>
        <p:nvPr/>
      </p:nvGrpSpPr>
      <p:grpSpPr>
        <a:xfrm>
          <a:off x="0" y="0"/>
          <a:ext cx="0" cy="0"/>
          <a:chOff x="0" y="0"/>
          <a:chExt cx="0" cy="0"/>
        </a:xfrm>
      </p:grpSpPr>
      <p:sp>
        <p:nvSpPr>
          <p:cNvPr id="7" name="椭圆形 6"/>
          <p:cNvSpPr>
            <a:spLocks noChangeAspect="1"/>
          </p:cNvSpPr>
          <p:nvPr userDrawn="1"/>
        </p:nvSpPr>
        <p:spPr>
          <a:xfrm>
            <a:off x="1871401" y="2602132"/>
            <a:ext cx="1801368" cy="18013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3" name="椭圆形 12"/>
          <p:cNvSpPr>
            <a:spLocks noChangeAspect="1"/>
          </p:cNvSpPr>
          <p:nvPr userDrawn="1"/>
        </p:nvSpPr>
        <p:spPr>
          <a:xfrm>
            <a:off x="5194632" y="2602132"/>
            <a:ext cx="1801368" cy="1801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5" name="椭圆形 14"/>
          <p:cNvSpPr>
            <a:spLocks noChangeAspect="1"/>
          </p:cNvSpPr>
          <p:nvPr userDrawn="1"/>
        </p:nvSpPr>
        <p:spPr>
          <a:xfrm>
            <a:off x="8519230" y="2602132"/>
            <a:ext cx="1801368" cy="1801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1295402" y="982132"/>
            <a:ext cx="9601196"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3" name="内容占位符 2"/>
          <p:cNvSpPr>
            <a:spLocks noGrp="1"/>
          </p:cNvSpPr>
          <p:nvPr>
            <p:ph idx="1" hasCustomPrompt="1"/>
          </p:nvPr>
        </p:nvSpPr>
        <p:spPr>
          <a:xfrm>
            <a:off x="1295401"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80E79E8-5B68-4142-B6A5-E9604870C40F}"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sp>
        <p:nvSpPr>
          <p:cNvPr id="9" name="内容占位符 2"/>
          <p:cNvSpPr>
            <a:spLocks noGrp="1"/>
          </p:cNvSpPr>
          <p:nvPr>
            <p:ph idx="13" hasCustomPrompt="1"/>
          </p:nvPr>
        </p:nvSpPr>
        <p:spPr>
          <a:xfrm>
            <a:off x="4620000"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p:txBody>
      </p:sp>
      <p:sp>
        <p:nvSpPr>
          <p:cNvPr id="10" name="内容占位符 2"/>
          <p:cNvSpPr>
            <a:spLocks noGrp="1"/>
          </p:cNvSpPr>
          <p:nvPr>
            <p:ph idx="14" hasCustomPrompt="1"/>
          </p:nvPr>
        </p:nvSpPr>
        <p:spPr>
          <a:xfrm>
            <a:off x="7944598"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p:txBody>
      </p:sp>
      <p:sp>
        <p:nvSpPr>
          <p:cNvPr id="12" name="图片占位符 11"/>
          <p:cNvSpPr>
            <a:spLocks noGrp="1" noChangeAspect="1"/>
          </p:cNvSpPr>
          <p:nvPr>
            <p:ph type="pic" sz="quarter" idx="15" hasCustomPrompt="1"/>
          </p:nvPr>
        </p:nvSpPr>
        <p:spPr>
          <a:xfrm>
            <a:off x="2191441" y="2922172"/>
            <a:ext cx="1161288" cy="1161288"/>
          </a:xfrm>
          <a:prstGeom prst="ellipse">
            <a:avLst/>
          </a:prstGeom>
          <a:noFill/>
        </p:spPr>
        <p:txBody>
          <a:bodyPr rtlCol="0" anchor="ctr"/>
          <a:lstStyle>
            <a:lvl1pPr marL="0" indent="0" algn="ctr">
              <a:buNone/>
              <a:defRPr sz="1400" i="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插入图标或图片</a:t>
            </a:r>
            <a:endParaRPr lang="zh-CN" altLang="en-US" noProof="0"/>
          </a:p>
        </p:txBody>
      </p:sp>
      <p:sp>
        <p:nvSpPr>
          <p:cNvPr id="14" name="图片占位符 13"/>
          <p:cNvSpPr>
            <a:spLocks noGrp="1" noChangeAspect="1"/>
          </p:cNvSpPr>
          <p:nvPr>
            <p:ph type="pic" sz="quarter" idx="16" hasCustomPrompt="1"/>
          </p:nvPr>
        </p:nvSpPr>
        <p:spPr>
          <a:xfrm>
            <a:off x="5514672" y="2922172"/>
            <a:ext cx="1161288" cy="1161288"/>
          </a:xfrm>
          <a:prstGeom prst="ellipse">
            <a:avLst/>
          </a:prstGeom>
          <a:solidFill>
            <a:schemeClr val="accent2"/>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panose="020B0604020202020204"/>
              <a:buNone/>
              <a:defRPr sz="1400" i="1">
                <a:solidFill>
                  <a:schemeClr val="bg1"/>
                </a:solidFill>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panose="020B0604020202020204"/>
              <a:buNone/>
              <a:defRPr/>
            </a:pPr>
            <a:r>
              <a:rPr lang="zh-CN" altLang="en-US" noProof="0"/>
              <a:t>插入图标或图片</a:t>
            </a:r>
            <a:endParaRPr lang="zh-CN" altLang="en-US" noProof="0"/>
          </a:p>
        </p:txBody>
      </p:sp>
      <p:sp>
        <p:nvSpPr>
          <p:cNvPr id="16" name="图片占位符 15"/>
          <p:cNvSpPr>
            <a:spLocks noGrp="1"/>
          </p:cNvSpPr>
          <p:nvPr>
            <p:ph type="pic" sz="quarter" idx="17" hasCustomPrompt="1"/>
          </p:nvPr>
        </p:nvSpPr>
        <p:spPr>
          <a:xfrm>
            <a:off x="8838000" y="2920902"/>
            <a:ext cx="1163828" cy="1163828"/>
          </a:xfrm>
          <a:prstGeom prst="ellipse">
            <a:avLst/>
          </a:prstGeom>
          <a:no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panose="020B0604020202020204"/>
              <a:buNone/>
              <a:defRPr sz="1400" b="0" i="1">
                <a:solidFill>
                  <a:schemeClr val="bg1"/>
                </a:solidFill>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panose="020B0604020202020204"/>
              <a:buNone/>
              <a:defRPr/>
            </a:pPr>
            <a:r>
              <a:rPr lang="zh-CN" altLang="en-US" noProof="0"/>
              <a:t>插入图标或图片</a:t>
            </a:r>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列 + 照片">
    <p:spTree>
      <p:nvGrpSpPr>
        <p:cNvPr id="1" name=""/>
        <p:cNvGrpSpPr/>
        <p:nvPr/>
      </p:nvGrpSpPr>
      <p:grpSpPr>
        <a:xfrm>
          <a:off x="0" y="0"/>
          <a:ext cx="0" cy="0"/>
          <a:chOff x="0" y="0"/>
          <a:chExt cx="0" cy="0"/>
        </a:xfrm>
      </p:grpSpPr>
      <p:cxnSp>
        <p:nvCxnSpPr>
          <p:cNvPr id="8" name="直接连接符​​ 7"/>
          <p:cNvCxnSpPr/>
          <p:nvPr/>
        </p:nvCxnSpPr>
        <p:spPr>
          <a:xfrm>
            <a:off x="3498694" y="2421466"/>
            <a:ext cx="740731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a:xfrm>
            <a:off x="3498694" y="982132"/>
            <a:ext cx="7397903"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sp>
        <p:nvSpPr>
          <p:cNvPr id="3" name="内容占位符 2"/>
          <p:cNvSpPr>
            <a:spLocks noGrp="1"/>
          </p:cNvSpPr>
          <p:nvPr>
            <p:ph sz="half" idx="1" hasCustomPrompt="1"/>
          </p:nvPr>
        </p:nvSpPr>
        <p:spPr>
          <a:xfrm>
            <a:off x="3498694"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内容占位符 3"/>
          <p:cNvSpPr>
            <a:spLocks noGrp="1"/>
          </p:cNvSpPr>
          <p:nvPr>
            <p:ph sz="half" idx="2" hasCustomPrompt="1"/>
          </p:nvPr>
        </p:nvSpPr>
        <p:spPr>
          <a:xfrm>
            <a:off x="7316216"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9A8665C4-937A-4820-9E23-CD6256A82A46}"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sp>
        <p:nvSpPr>
          <p:cNvPr id="10" name="平行四边形 9"/>
          <p:cNvSpPr/>
          <p:nvPr userDrawn="1"/>
        </p:nvSpPr>
        <p:spPr>
          <a:xfrm rot="5400000">
            <a:off x="388783" y="248341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p:cNvSpPr/>
          <p:nvPr userDrawn="1"/>
        </p:nvSpPr>
        <p:spPr>
          <a:xfrm rot="-120000">
            <a:off x="211380" y="144283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brightnessContrast bright="4000"/>
                      </a14:imgEffect>
                      <a14:imgEffect>
                        <a14:saturation sat="0"/>
                      </a14:imgEffect>
                      <a14:imgEffect>
                        <a14:sharpenSoften amount="64000"/>
                      </a14:imgEffect>
                    </a14:imgLayer>
                  </a14:imgProps>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p:cNvSpPr>
            <a:spLocks noGrp="1"/>
          </p:cNvSpPr>
          <p:nvPr>
            <p:ph type="pic" sz="quarter" idx="14" hasCustomPrompt="1"/>
          </p:nvPr>
        </p:nvSpPr>
        <p:spPr>
          <a:xfrm rot="-120000" flipH="1">
            <a:off x="422103" y="1691853"/>
            <a:ext cx="2736000" cy="3367314"/>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拼贴画">
    <p:spTree>
      <p:nvGrpSpPr>
        <p:cNvPr id="1" name=""/>
        <p:cNvGrpSpPr/>
        <p:nvPr/>
      </p:nvGrpSpPr>
      <p:grpSpPr>
        <a:xfrm>
          <a:off x="0" y="0"/>
          <a:ext cx="0" cy="0"/>
          <a:chOff x="0" y="0"/>
          <a:chExt cx="0" cy="0"/>
        </a:xfrm>
      </p:grpSpPr>
      <p:sp>
        <p:nvSpPr>
          <p:cNvPr id="9" name="矩形 8"/>
          <p:cNvSpPr/>
          <p:nvPr userDrawn="1"/>
        </p:nvSpPr>
        <p:spPr>
          <a:xfrm>
            <a:off x="1066800" y="1009665"/>
            <a:ext cx="7056969" cy="4847145"/>
          </a:xfrm>
          <a:prstGeom prst="rect">
            <a:avLst/>
          </a:prstGeom>
          <a:solidFill>
            <a:schemeClr val="bg1"/>
          </a:solidFill>
          <a:ln w="82550" cmpd="thickThin">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8216900" y="982132"/>
            <a:ext cx="2679698" cy="1412725"/>
          </a:xfrm>
        </p:spPr>
        <p:txBody>
          <a:bodyPr rtlCol="0" anchor="t"/>
          <a:lstStyle>
            <a:lvl1pPr algn="r">
              <a:defRPr>
                <a:latin typeface="Microsoft YaHei UI" panose="020B0503020204020204" pitchFamily="34" charset="-122"/>
                <a:ea typeface="Microsoft YaHei UI" panose="020B0503020204020204" pitchFamily="34" charset="-122"/>
              </a:defRPr>
            </a:lvl1pPr>
          </a:lstStyle>
          <a:p>
            <a:pPr rtl="0"/>
            <a:r>
              <a:rPr lang="zh-CN" altLang="en-US" noProof="0"/>
              <a:t>单击标题</a:t>
            </a:r>
            <a:endParaRPr lang="zh-CN" altLang="en-US" noProof="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D6F34CD-EF5C-4179-A467-C182C51E2A6A}"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sp>
        <p:nvSpPr>
          <p:cNvPr id="11" name="图片占位符 10"/>
          <p:cNvSpPr>
            <a:spLocks noGrp="1"/>
          </p:cNvSpPr>
          <p:nvPr>
            <p:ph type="pic" sz="quarter" idx="13" hasCustomPrompt="1"/>
          </p:nvPr>
        </p:nvSpPr>
        <p:spPr>
          <a:xfrm>
            <a:off x="5482052" y="1318687"/>
            <a:ext cx="2338493" cy="2881988"/>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defRPr>
            </a:lvl1pPr>
          </a:lstStyle>
          <a:p>
            <a:pPr rtl="0"/>
            <a:r>
              <a:rPr lang="zh-CN" altLang="en-US" noProof="0"/>
              <a:t>建筑物图片</a:t>
            </a:r>
            <a:endParaRPr lang="zh-CN" altLang="en-US" noProof="0"/>
          </a:p>
        </p:txBody>
      </p:sp>
      <p:sp>
        <p:nvSpPr>
          <p:cNvPr id="12" name="图片占位符 10"/>
          <p:cNvSpPr>
            <a:spLocks noGrp="1"/>
          </p:cNvSpPr>
          <p:nvPr>
            <p:ph type="pic" sz="quarter" idx="14" hasCustomPrompt="1"/>
          </p:nvPr>
        </p:nvSpPr>
        <p:spPr>
          <a:xfrm>
            <a:off x="1374222" y="3128436"/>
            <a:ext cx="3974629" cy="2424639"/>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panose="020B0604020202020204"/>
              <a:buNone/>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panose="020B0604020202020204"/>
              <a:buNone/>
              <a:defRPr/>
            </a:pPr>
            <a:r>
              <a:rPr lang="zh-CN" altLang="en-US" noProof="0"/>
              <a:t> 作业的图片</a:t>
            </a:r>
            <a:endParaRPr lang="zh-CN" altLang="en-US" noProof="0"/>
          </a:p>
        </p:txBody>
      </p:sp>
      <p:sp>
        <p:nvSpPr>
          <p:cNvPr id="13" name="图片占位符 10"/>
          <p:cNvSpPr>
            <a:spLocks noGrp="1"/>
          </p:cNvSpPr>
          <p:nvPr>
            <p:ph type="pic" sz="quarter" idx="15" hasCustomPrompt="1"/>
          </p:nvPr>
        </p:nvSpPr>
        <p:spPr>
          <a:xfrm>
            <a:off x="3600451" y="1318687"/>
            <a:ext cx="1748400" cy="1680173"/>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panose="020B0604020202020204"/>
              <a:buNone/>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panose="020B0604020202020204"/>
              <a:buNone/>
              <a:defRPr/>
            </a:pPr>
            <a:r>
              <a:rPr lang="zh-CN" altLang="en-US" noProof="0"/>
              <a:t>交通图片</a:t>
            </a:r>
            <a:endParaRPr lang="zh-CN" altLang="en-US" noProof="0"/>
          </a:p>
        </p:txBody>
      </p:sp>
      <p:sp>
        <p:nvSpPr>
          <p:cNvPr id="14" name="图片占位符 10"/>
          <p:cNvSpPr>
            <a:spLocks noGrp="1"/>
          </p:cNvSpPr>
          <p:nvPr>
            <p:ph type="pic" sz="quarter" idx="16" hasCustomPrompt="1"/>
          </p:nvPr>
        </p:nvSpPr>
        <p:spPr>
          <a:xfrm>
            <a:off x="1374222" y="1318687"/>
            <a:ext cx="2093027" cy="1680173"/>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defRPr>
            </a:lvl1pPr>
          </a:lstStyle>
          <a:p>
            <a:pPr rtl="0"/>
            <a:r>
              <a:rPr lang="zh-CN" altLang="en-US" noProof="0"/>
              <a:t>服装图片</a:t>
            </a:r>
            <a:endParaRPr lang="zh-CN" altLang="en-US" noProof="0"/>
          </a:p>
        </p:txBody>
      </p:sp>
      <p:sp>
        <p:nvSpPr>
          <p:cNvPr id="19" name="图片占位符 10"/>
          <p:cNvSpPr>
            <a:spLocks noGrp="1"/>
          </p:cNvSpPr>
          <p:nvPr>
            <p:ph type="pic" sz="quarter" idx="17" hasCustomPrompt="1"/>
          </p:nvPr>
        </p:nvSpPr>
        <p:spPr>
          <a:xfrm>
            <a:off x="5482052" y="4333875"/>
            <a:ext cx="2338493" cy="1219200"/>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panose="020B0604020202020204"/>
              <a:buNone/>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panose="020B0604020202020204"/>
              <a:buNone/>
              <a:defRPr/>
            </a:pPr>
            <a:r>
              <a:rPr lang="zh-CN" altLang="en-US" noProof="0"/>
              <a:t>捕捉纪元的其他项目的图片</a:t>
            </a:r>
            <a:endParaRPr lang="zh-CN" altLang="en-US" noProof="0"/>
          </a:p>
        </p:txBody>
      </p:sp>
      <p:sp>
        <p:nvSpPr>
          <p:cNvPr id="21" name="文本占位符 20"/>
          <p:cNvSpPr>
            <a:spLocks noGrp="1"/>
          </p:cNvSpPr>
          <p:nvPr>
            <p:ph type="body" sz="quarter" idx="18" hasCustomPrompt="1"/>
          </p:nvPr>
        </p:nvSpPr>
        <p:spPr>
          <a:xfrm>
            <a:off x="8216900" y="2507046"/>
            <a:ext cx="2679698" cy="3349763"/>
          </a:xfrm>
        </p:spPr>
        <p:txBody>
          <a:bodyPr rtlCol="0"/>
          <a:lstStyle>
            <a:lvl1pPr marL="0" indent="0" algn="r">
              <a:buNone/>
              <a:defRPr>
                <a:latin typeface="Microsoft YaHei UI" panose="020B0503020204020204" pitchFamily="34" charset="-122"/>
                <a:ea typeface="Microsoft YaHei UI" panose="020B0503020204020204" pitchFamily="34" charset="-122"/>
              </a:defRPr>
            </a:lvl1pPr>
            <a:lvl2pPr marL="457200" indent="0" algn="r">
              <a:buNone/>
              <a:defRPr/>
            </a:lvl2pPr>
            <a:lvl3pPr marL="914400" indent="0" algn="r">
              <a:buNone/>
              <a:defRPr/>
            </a:lvl3pPr>
            <a:lvl4pPr marL="1371600" indent="0" algn="r">
              <a:buNone/>
              <a:defRPr/>
            </a:lvl4pPr>
            <a:lvl5pPr marL="1828800" indent="0" algn="r">
              <a:buNone/>
              <a:defRPr/>
            </a:lvl5pPr>
          </a:lstStyle>
          <a:p>
            <a:pPr lvl="0" rtl="0"/>
            <a:r>
              <a:rPr lang="zh-CN" altLang="en-US" noProof="0"/>
              <a:t>副标题</a:t>
            </a:r>
            <a:endParaRPr lang="zh-CN"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12" name="矩形 11"/>
          <p:cNvSpPr/>
          <p:nvPr userDrawn="1"/>
        </p:nvSpPr>
        <p:spPr>
          <a:xfrm>
            <a:off x="476250" y="476250"/>
            <a:ext cx="11239500" cy="59245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图片占位符 10"/>
          <p:cNvSpPr>
            <a:spLocks noGrp="1"/>
          </p:cNvSpPr>
          <p:nvPr>
            <p:ph type="pic" sz="quarter" idx="10" hasCustomPrompt="1"/>
          </p:nvPr>
        </p:nvSpPr>
        <p:spPr>
          <a:xfrm>
            <a:off x="552000" y="567000"/>
            <a:ext cx="11088000" cy="5724000"/>
          </a:xfrm>
          <a:solidFill>
            <a:schemeClr val="bg1">
              <a:lumMod val="95000"/>
            </a:schemeClr>
          </a:solidFill>
        </p:spPr>
        <p:txBody>
          <a:bodyPr rtlCol="0" anchor="ctr"/>
          <a:lstStyle>
            <a:lvl1pPr marL="0" indent="0" algn="ctr">
              <a:buNone/>
              <a:defRPr sz="1600" i="1">
                <a:solidFill>
                  <a:schemeClr val="tx1">
                    <a:lumMod val="85000"/>
                    <a:lumOff val="15000"/>
                  </a:schemeClr>
                </a:solidFill>
                <a:latin typeface="Microsoft YaHei UI" panose="020B0503020204020204" pitchFamily="34" charset="-122"/>
                <a:ea typeface="Microsoft YaHei UI" panose="020B0503020204020204" pitchFamily="34" charset="-122"/>
              </a:defRPr>
            </a:lvl1pPr>
          </a:lstStyle>
          <a:p>
            <a:pPr rtl="0"/>
            <a:r>
              <a:rPr lang="zh-CN" altLang="en-US" noProof="0"/>
              <a:t>包括该纪元的标志性图片</a:t>
            </a:r>
            <a:endParaRPr lang="zh-CN" altLang="en-US" noProof="0"/>
          </a:p>
        </p:txBody>
      </p:sp>
      <p:sp>
        <p:nvSpPr>
          <p:cNvPr id="2" name="标题 1"/>
          <p:cNvSpPr>
            <a:spLocks noGrp="1"/>
          </p:cNvSpPr>
          <p:nvPr>
            <p:ph type="title"/>
          </p:nvPr>
        </p:nvSpPr>
        <p:spPr>
          <a:xfrm>
            <a:off x="1295402" y="692939"/>
            <a:ext cx="9601196" cy="751418"/>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a:p>
        </p:txBody>
      </p:sp>
      <p:pic>
        <p:nvPicPr>
          <p:cNvPr id="7" name="图片 6" descr="HD-PanelContent-GrommetsCombined.png"/>
          <p:cNvPicPr>
            <a:picLocks noChangeAspect="1"/>
          </p:cNvPicPr>
          <p:nvPr userDrawn="1"/>
        </p:nvPicPr>
        <p:blipFill rotWithShape="1">
          <a:blip r:embed="rId2" cstate="screen"/>
          <a:srcRect/>
          <a:stretch>
            <a:fill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8" name="图片 7" descr="HD-PanelContent-GrommetsCombined.png"/>
          <p:cNvPicPr>
            <a:picLocks noChangeAspect="1"/>
          </p:cNvPicPr>
          <p:nvPr userDrawn="1"/>
        </p:nvPicPr>
        <p:blipFill rotWithShape="1">
          <a:blip r:embed="rId2" cstate="screen"/>
          <a:srcRect/>
          <a:stretch>
            <a:fill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9" name="图片 8" descr="HD-PanelContent-GrommetsCombined.png"/>
          <p:cNvPicPr>
            <a:picLocks noChangeAspect="1"/>
          </p:cNvPicPr>
          <p:nvPr userDrawn="1"/>
        </p:nvPicPr>
        <p:blipFill rotWithShape="1">
          <a:blip r:embed="rId2" cstate="screen"/>
          <a:srcRect/>
          <a:stretch>
            <a:fill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10" name="图片 9" descr="HD-PanelContent-GrommetsCombined.png"/>
          <p:cNvPicPr>
            <a:picLocks noChangeAspect="1"/>
          </p:cNvPicPr>
          <p:nvPr userDrawn="1"/>
        </p:nvPicPr>
        <p:blipFill rotWithShape="1">
          <a:blip r:embed="rId2" cstate="screen"/>
          <a:srcRect/>
          <a:stretch>
            <a:fill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 + 右侧图片">
    <p:spTree>
      <p:nvGrpSpPr>
        <p:cNvPr id="1" name=""/>
        <p:cNvGrpSpPr/>
        <p:nvPr/>
      </p:nvGrpSpPr>
      <p:grpSpPr>
        <a:xfrm>
          <a:off x="0" y="0"/>
          <a:ext cx="0" cy="0"/>
          <a:chOff x="0" y="0"/>
          <a:chExt cx="0" cy="0"/>
        </a:xfrm>
      </p:grpSpPr>
      <p:cxnSp>
        <p:nvCxnSpPr>
          <p:cNvPr id="8" name="直接连接符​​ 7"/>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endParaRPr lang="zh-CN" altLang="en-US" noProof="0"/>
          </a:p>
        </p:txBody>
      </p:sp>
      <p:sp>
        <p:nvSpPr>
          <p:cNvPr id="3" name="内容占位符 2"/>
          <p:cNvSpPr>
            <a:spLocks noGrp="1"/>
          </p:cNvSpPr>
          <p:nvPr>
            <p:ph sz="half" idx="1" hasCustomPrompt="1"/>
          </p:nvPr>
        </p:nvSpPr>
        <p:spPr>
          <a:xfrm>
            <a:off x="1295401"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EAB3151F-DCE1-4E5A-8655-140632A59FFB}" type="datetime1">
              <a:rPr lang="zh-CN" altLang="en-US" smtClean="0"/>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sp>
        <p:nvSpPr>
          <p:cNvPr id="10" name="平行四边形 9"/>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brightnessContrast bright="4000"/>
                      </a14:imgEffect>
                      <a14:imgEffect>
                        <a14:saturation sat="0"/>
                      </a14:imgEffect>
                      <a14:imgEffect>
                        <a14:sharpenSoften amount="64000"/>
                      </a14:imgEffect>
                    </a14:imgLayer>
                  </a14:imgProps>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endParaRPr lang="zh-CN"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标题 + 内容 Alt">
    <p:spTree>
      <p:nvGrpSpPr>
        <p:cNvPr id="1" name=""/>
        <p:cNvGrpSpPr/>
        <p:nvPr/>
      </p:nvGrpSpPr>
      <p:grpSpPr>
        <a:xfrm>
          <a:off x="0" y="0"/>
          <a:ext cx="0" cy="0"/>
          <a:chOff x="0" y="0"/>
          <a:chExt cx="0" cy="0"/>
        </a:xfrm>
      </p:grpSpPr>
      <p:pic>
        <p:nvPicPr>
          <p:cNvPr id="9" name="图片 8" descr="HD-PanelContent-GrommetsCombined.png"/>
          <p:cNvPicPr>
            <a:picLocks noChangeAspect="1"/>
          </p:cNvPicPr>
          <p:nvPr userDrawn="1"/>
        </p:nvPicPr>
        <p:blipFill>
          <a:blip r:embed="rId2"/>
          <a:stretch>
            <a:fillRect/>
          </a:stretch>
        </p:blipFill>
        <p:spPr>
          <a:xfrm>
            <a:off x="0" y="0"/>
            <a:ext cx="12188825" cy="6856214"/>
          </a:xfrm>
          <a:prstGeom prst="rect">
            <a:avLst/>
          </a:prstGeom>
        </p:spPr>
      </p:pic>
      <p:cxnSp>
        <p:nvCxnSpPr>
          <p:cNvPr id="7" name="直接连接符 6"/>
          <p:cNvCxnSpPr/>
          <p:nvPr/>
        </p:nvCxnSpPr>
        <p:spPr>
          <a:xfrm>
            <a:off x="1295401" y="2421466"/>
            <a:ext cx="46696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2" y="982132"/>
            <a:ext cx="4669664"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endParaRPr lang="zh-CN" altLang="en-US" noProof="0"/>
          </a:p>
        </p:txBody>
      </p:sp>
      <p:sp>
        <p:nvSpPr>
          <p:cNvPr id="3" name="内容占位符 2"/>
          <p:cNvSpPr>
            <a:spLocks noGrp="1"/>
          </p:cNvSpPr>
          <p:nvPr>
            <p:ph idx="1" hasCustomPrompt="1"/>
          </p:nvPr>
        </p:nvSpPr>
        <p:spPr>
          <a:xfrm>
            <a:off x="1295401" y="2556932"/>
            <a:ext cx="4669666" cy="3318936"/>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9B9F297-C5BC-461F-9D83-8BB59A5C20BB}"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sp>
        <p:nvSpPr>
          <p:cNvPr id="11" name="内容占位符 2"/>
          <p:cNvSpPr>
            <a:spLocks noGrp="1"/>
          </p:cNvSpPr>
          <p:nvPr>
            <p:ph idx="13" hasCustomPrompt="1"/>
          </p:nvPr>
        </p:nvSpPr>
        <p:spPr>
          <a:xfrm>
            <a:off x="6226935" y="982132"/>
            <a:ext cx="4669666" cy="4126581"/>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14" name="文本占位符 13"/>
          <p:cNvSpPr>
            <a:spLocks noGrp="1"/>
          </p:cNvSpPr>
          <p:nvPr>
            <p:ph type="body" sz="quarter" idx="14" hasCustomPrompt="1"/>
          </p:nvPr>
        </p:nvSpPr>
        <p:spPr>
          <a:xfrm rot="21043309">
            <a:off x="8122162" y="5338536"/>
            <a:ext cx="2746356" cy="425315"/>
          </a:xfrm>
        </p:spPr>
        <p:txBody>
          <a:bodyPr rtlCol="0"/>
          <a:lstStyle>
            <a:lvl1pPr marL="0" indent="0" algn="r">
              <a:buNone/>
              <a:defRPr i="0">
                <a:latin typeface="Microsoft YaHei UI" panose="020B0503020204020204" pitchFamily="34" charset="-122"/>
                <a:ea typeface="Microsoft YaHei UI"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rtl="0"/>
            <a:r>
              <a:rPr lang="en-US" altLang="zh-CN" noProof="0"/>
              <a:t>XYZ </a:t>
            </a:r>
            <a:r>
              <a:rPr lang="zh-CN" altLang="en-US" noProof="0"/>
              <a:t>一代</a:t>
            </a:r>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点">
    <p:spTree>
      <p:nvGrpSpPr>
        <p:cNvPr id="1" name=""/>
        <p:cNvGrpSpPr/>
        <p:nvPr/>
      </p:nvGrpSpPr>
      <p:grpSpPr>
        <a:xfrm>
          <a:off x="0" y="0"/>
          <a:ext cx="0" cy="0"/>
          <a:chOff x="0" y="0"/>
          <a:chExt cx="0" cy="0"/>
        </a:xfrm>
      </p:grpSpPr>
      <p:sp>
        <p:nvSpPr>
          <p:cNvPr id="2" name="标题 1"/>
          <p:cNvSpPr>
            <a:spLocks noGrp="1"/>
          </p:cNvSpPr>
          <p:nvPr>
            <p:ph type="title"/>
          </p:nvPr>
        </p:nvSpPr>
        <p:spPr>
          <a:xfrm>
            <a:off x="1295400" y="979709"/>
            <a:ext cx="9601197" cy="1822514"/>
          </a:xfrm>
        </p:spPr>
        <p:txBody>
          <a:bodyPr rtlCol="0" anchor="b">
            <a:normAutofit/>
          </a:bodyPr>
          <a:lstStyle>
            <a:lvl1pPr algn="ctr">
              <a:defRPr sz="4400" b="0" cap="none">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1295400" y="3073155"/>
            <a:ext cx="9601197" cy="520392"/>
          </a:xfrm>
        </p:spPr>
        <p:txBody>
          <a:bodyPr rtlCol="0" anchor="t">
            <a:normAutofit/>
          </a:bodyPr>
          <a:lstStyle>
            <a:lvl1pPr marL="0" indent="0" algn="ctr">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endParaRPr lang="zh-CN" altLang="en-US" noProof="0"/>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7225636-B2B6-4E2D-8BCE-8A65C81A559E}" type="datetime1">
              <a:rPr lang="zh-CN" altLang="en-US" smtClean="0"/>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dirty="0"/>
          </a:p>
        </p:txBody>
      </p:sp>
      <p:cxnSp>
        <p:nvCxnSpPr>
          <p:cNvPr id="16" name="直接连接符 15"/>
          <p:cNvCxnSpPr/>
          <p:nvPr/>
        </p:nvCxnSpPr>
        <p:spPr>
          <a:xfrm>
            <a:off x="1296884" y="2937688"/>
            <a:ext cx="960120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内容占位符 2"/>
          <p:cNvSpPr>
            <a:spLocks noGrp="1"/>
          </p:cNvSpPr>
          <p:nvPr>
            <p:ph idx="13" hasCustomPrompt="1"/>
          </p:nvPr>
        </p:nvSpPr>
        <p:spPr>
          <a:xfrm>
            <a:off x="1295401" y="3864479"/>
            <a:ext cx="2952000" cy="1109133"/>
          </a:xfrm>
          <a:ln w="44450" cap="sq" cmpd="thinThick">
            <a:solidFill>
              <a:schemeClr val="accent1"/>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endParaRPr lang="zh-CN" altLang="en-US" noProof="0"/>
          </a:p>
        </p:txBody>
      </p:sp>
      <p:sp>
        <p:nvSpPr>
          <p:cNvPr id="9" name="内容占位符 2"/>
          <p:cNvSpPr>
            <a:spLocks noGrp="1"/>
          </p:cNvSpPr>
          <p:nvPr>
            <p:ph idx="14" hasCustomPrompt="1"/>
          </p:nvPr>
        </p:nvSpPr>
        <p:spPr>
          <a:xfrm>
            <a:off x="4620000" y="3864479"/>
            <a:ext cx="2952000" cy="1109133"/>
          </a:xfrm>
          <a:ln w="44450" cap="sq" cmpd="thinThick">
            <a:solidFill>
              <a:schemeClr val="accent3"/>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endParaRPr lang="zh-CN" altLang="en-US" noProof="0"/>
          </a:p>
        </p:txBody>
      </p:sp>
      <p:sp>
        <p:nvSpPr>
          <p:cNvPr id="10" name="内容占位符 2"/>
          <p:cNvSpPr>
            <a:spLocks noGrp="1"/>
          </p:cNvSpPr>
          <p:nvPr>
            <p:ph idx="15" hasCustomPrompt="1"/>
          </p:nvPr>
        </p:nvSpPr>
        <p:spPr>
          <a:xfrm>
            <a:off x="7944598" y="3864479"/>
            <a:ext cx="2952000" cy="1109133"/>
          </a:xfrm>
          <a:ln w="44450" cap="sq" cmpd="thinThick">
            <a:solidFill>
              <a:schemeClr val="accent2"/>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endParaRPr lang="zh-CN"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5.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4" Type="http://schemas.openxmlformats.org/officeDocument/2006/relationships/theme" Target="../theme/theme2.xml"/><Relationship Id="rId13" Type="http://schemas.openxmlformats.org/officeDocument/2006/relationships/image" Target="../media/image10.jpeg"/><Relationship Id="rId12" Type="http://schemas.openxmlformats.org/officeDocument/2006/relationships/image" Target="../media/image8.jpeg"/><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图片 6" descr="HD-PanelContent-GrommetsCombined.png"/>
          <p:cNvPicPr>
            <a:picLocks noChangeAspect="1"/>
          </p:cNvPicPr>
          <p:nvPr/>
        </p:nvPicPr>
        <p:blipFill>
          <a:blip r:embed="rId17"/>
          <a:stretch>
            <a:fillRect/>
          </a:stretch>
        </p:blipFill>
        <p:spPr>
          <a:xfrm>
            <a:off x="0" y="0"/>
            <a:ext cx="12188825" cy="6856214"/>
          </a:xfrm>
          <a:prstGeom prst="rect">
            <a:avLst/>
          </a:prstGeom>
        </p:spPr>
      </p:pic>
      <p:sp>
        <p:nvSpPr>
          <p:cNvPr id="2" name="标题占位符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pPr rtl="0"/>
            <a:r>
              <a:rPr lang="zh-CN" altLang="en-US" noProof="0" dirty="0"/>
              <a:t>单击此处编辑母版标题样式</a:t>
            </a:r>
            <a:endParaRPr lang="zh-CN" altLang="en-US" noProof="0" dirty="0"/>
          </a:p>
        </p:txBody>
      </p:sp>
      <p:sp>
        <p:nvSpPr>
          <p:cNvPr id="3" name="文本占位符 2"/>
          <p:cNvSpPr>
            <a:spLocks noGrp="1"/>
          </p:cNvSpPr>
          <p:nvPr>
            <p:ph type="body" idx="1"/>
          </p:nvPr>
        </p:nvSpPr>
        <p:spPr>
          <a:xfrm>
            <a:off x="1295401" y="2556932"/>
            <a:ext cx="9601196" cy="3318936"/>
          </a:xfrm>
          <a:prstGeom prst="rect">
            <a:avLst/>
          </a:prstGeom>
        </p:spPr>
        <p:txBody>
          <a:bodyPr vert="horz" lIns="91440" tIns="45720" rIns="91440" bIns="45720" rtlCol="0" anchor="t">
            <a:noAutofit/>
          </a:body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日期占位符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745348E0-76B9-4991-9318-50B8B3A18B42}" type="datetime1">
              <a:rPr lang="zh-CN" altLang="en-US" smtClean="0"/>
            </a:fld>
            <a:endParaRPr lang="zh-CN" altLang="en-US" dirty="0"/>
          </a:p>
        </p:txBody>
      </p:sp>
      <p:sp>
        <p:nvSpPr>
          <p:cNvPr id="5" name="页脚占位符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457200" rtl="0" eaLnBrk="1" latinLnBrk="0" hangingPunct="1">
        <a:spcBef>
          <a:spcPct val="0"/>
        </a:spcBef>
        <a:buNone/>
        <a:defRPr sz="4400" b="0" kern="1200" cap="none">
          <a:ln w="3175" cmpd="sng">
            <a:noFill/>
          </a:ln>
          <a:solidFill>
            <a:schemeClr val="tx1">
              <a:lumMod val="85000"/>
              <a:lumOff val="15000"/>
            </a:schemeClr>
          </a:solidFill>
          <a:effectLst/>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C511D-B6A8-4D83-B220-59B493F03F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fld>
            <a:endParaRPr lang="zh-CN" altLang="en-US"/>
          </a:p>
        </p:txBody>
      </p:sp>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3"/>
            <a:stretch>
              <a:fillRect/>
            </a:stretch>
          </a:blipFill>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58.emf"/></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2.xml"/><Relationship Id="rId2" Type="http://schemas.openxmlformats.org/officeDocument/2006/relationships/image" Target="../media/image45.wmf"/><Relationship Id="rId1" Type="http://schemas.openxmlformats.org/officeDocument/2006/relationships/image" Target="../media/image59.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45.wmf"/></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61.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62.png"/><Relationship Id="rId1"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5" Type="http://schemas.openxmlformats.org/officeDocument/2006/relationships/notesSlide" Target="../notesSlides/notesSlide85.xml"/><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62.png"/><Relationship Id="rId1" Type="http://schemas.openxmlformats.org/officeDocument/2006/relationships/image" Target="../media/image38.png"/></Relationships>
</file>

<file path=ppt/slides/_rels/slide1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hdphoto" Target="../media/image67.wdp"/><Relationship Id="rId7" Type="http://schemas.openxmlformats.org/officeDocument/2006/relationships/image" Target="../media/image66.png"/><Relationship Id="rId6" Type="http://schemas.openxmlformats.org/officeDocument/2006/relationships/image" Target="../media/image62.png"/><Relationship Id="rId5" Type="http://schemas.microsoft.com/office/2007/relationships/hdphoto" Target="../media/image65.wdp"/><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39.png"/><Relationship Id="rId1" Type="http://schemas.openxmlformats.org/officeDocument/2006/relationships/image" Target="../media/image38.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image" Target="../media/image7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image" Target="../media/image21.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6.wmf"/><Relationship Id="rId2" Type="http://schemas.openxmlformats.org/officeDocument/2006/relationships/oleObject" Target="../embeddings/oleObject1.bin"/><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6.xml"/><Relationship Id="rId2" Type="http://schemas.openxmlformats.org/officeDocument/2006/relationships/image" Target="../media/image44.png"/><Relationship Id="rId1" Type="http://schemas.openxmlformats.org/officeDocument/2006/relationships/image" Target="../media/image43.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image" Target="../media/image46.wmf"/><Relationship Id="rId1" Type="http://schemas.openxmlformats.org/officeDocument/2006/relationships/image" Target="../media/image45.w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6.xml"/><Relationship Id="rId2" Type="http://schemas.openxmlformats.org/officeDocument/2006/relationships/image" Target="../media/image45.wmf"/><Relationship Id="rId1" Type="http://schemas.openxmlformats.org/officeDocument/2006/relationships/image" Target="../media/image47.emf"/></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6.xml"/><Relationship Id="rId3" Type="http://schemas.openxmlformats.org/officeDocument/2006/relationships/image" Target="../media/image48.png"/><Relationship Id="rId2" Type="http://schemas.openxmlformats.org/officeDocument/2006/relationships/customXml" Target="../ink/ink1.xml"/><Relationship Id="rId1" Type="http://schemas.openxmlformats.org/officeDocument/2006/relationships/image" Target="../media/image45.w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6.xml"/><Relationship Id="rId3" Type="http://schemas.openxmlformats.org/officeDocument/2006/relationships/image" Target="../media/image49.png"/><Relationship Id="rId2" Type="http://schemas.openxmlformats.org/officeDocument/2006/relationships/customXml" Target="../ink/ink2.xml"/><Relationship Id="rId1" Type="http://schemas.openxmlformats.org/officeDocument/2006/relationships/image" Target="../media/image45.wmf"/></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6.xml"/><Relationship Id="rId3" Type="http://schemas.openxmlformats.org/officeDocument/2006/relationships/image" Target="../media/image50.png"/><Relationship Id="rId2" Type="http://schemas.openxmlformats.org/officeDocument/2006/relationships/customXml" Target="../ink/ink3.xml"/><Relationship Id="rId1" Type="http://schemas.openxmlformats.org/officeDocument/2006/relationships/image" Target="../media/image45.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3.xml"/><Relationship Id="rId2" Type="http://schemas.openxmlformats.org/officeDocument/2006/relationships/image" Target="../media/image51.png"/><Relationship Id="rId1" Type="http://schemas.openxmlformats.org/officeDocument/2006/relationships/customXml" Target="../ink/ink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3.xml"/><Relationship Id="rId2" Type="http://schemas.openxmlformats.org/officeDocument/2006/relationships/image" Target="../media/image52.jpeg"/><Relationship Id="rId1" Type="http://schemas.openxmlformats.org/officeDocument/2006/relationships/image" Target="../media/image47.emf"/></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63.xml"/><Relationship Id="rId5" Type="http://schemas.openxmlformats.org/officeDocument/2006/relationships/slideLayout" Target="../slideLayouts/slideLayout23.xml"/><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47.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计算机通信与网络</a:t>
            </a:r>
            <a:endParaRPr lang="zh-CN" altLang="en-US" b="0" dirty="0">
              <a:latin typeface="Microsoft YaHei UI" panose="020B0503020204020204" pitchFamily="34" charset="-122"/>
              <a:ea typeface="Microsoft YaHei UI" panose="020B0503020204020204" pitchFamily="34" charset="-122"/>
            </a:endParaRPr>
          </a:p>
        </p:txBody>
      </p:sp>
      <p:sp>
        <p:nvSpPr>
          <p:cNvPr id="3" name="副标题 2"/>
          <p:cNvSpPr>
            <a:spLocks noGrp="1"/>
          </p:cNvSpPr>
          <p:nvPr>
            <p:ph type="subTitle"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第五章  网络互联</a:t>
            </a:r>
            <a:endParaRPr lang="zh-CN" altLang="en-US"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网络互联的功能</a:t>
            </a:r>
            <a:endParaRPr lang="zh-CN" altLang="en-US" dirty="0"/>
          </a:p>
        </p:txBody>
      </p:sp>
      <p:sp>
        <p:nvSpPr>
          <p:cNvPr id="3" name="内容占位符 2"/>
          <p:cNvSpPr>
            <a:spLocks noGrp="1"/>
          </p:cNvSpPr>
          <p:nvPr>
            <p:ph idx="1"/>
          </p:nvPr>
        </p:nvSpPr>
        <p:spPr/>
        <p:txBody>
          <a:bodyPr/>
          <a:lstStyle/>
          <a:p>
            <a:pPr marL="0" indent="0">
              <a:buNone/>
            </a:pPr>
            <a:r>
              <a:rPr lang="zh-CN" altLang="zh-CN" sz="2400" dirty="0"/>
              <a:t>🧭 选路（Routing）：决定数据走哪条路径</a:t>
            </a:r>
            <a:endParaRPr lang="zh-CN" altLang="zh-CN" sz="2400" dirty="0"/>
          </a:p>
          <a:p>
            <a:pPr marL="0" indent="0">
              <a:buNone/>
            </a:pPr>
            <a:r>
              <a:rPr lang="zh-CN" altLang="zh-CN" sz="2400" dirty="0"/>
              <a:t>🚚 转发（Forwarding）：数据实际送往下一跳</a:t>
            </a:r>
            <a:endParaRPr lang="zh-CN" altLang="zh-CN" sz="2400" dirty="0"/>
          </a:p>
          <a:p>
            <a:pPr marL="0" indent="0">
              <a:buNone/>
            </a:pPr>
            <a:r>
              <a:rPr lang="zh-CN" altLang="zh-CN" sz="2400" dirty="0"/>
              <a:t>📢 状态报告：通知网络状态变化</a:t>
            </a:r>
            <a:endParaRPr lang="zh-CN" altLang="zh-CN" sz="2400" dirty="0"/>
          </a:p>
          <a:p>
            <a:pPr marL="0" indent="0">
              <a:buNone/>
            </a:pPr>
            <a:r>
              <a:rPr lang="zh-CN" altLang="zh-CN" sz="2400" dirty="0"/>
              <a:t>🔗 连接建立（可选）：建立逻辑连接（如虚电路）</a:t>
            </a:r>
            <a:endParaRPr lang="en-US" altLang="zh-CN" sz="2400" dirty="0"/>
          </a:p>
          <a:p>
            <a:pPr marL="0" indent="0">
              <a:buNone/>
            </a:pPr>
            <a:endParaRPr lang="en-US" altLang="zh-CN" dirty="0">
              <a:solidFill>
                <a:schemeClr val="bg2">
                  <a:lumMod val="25000"/>
                </a:schemeClr>
              </a:solidFill>
            </a:endParaRPr>
          </a:p>
          <a:p>
            <a:pPr marL="0" indent="0">
              <a:buNone/>
            </a:pPr>
            <a:r>
              <a:rPr lang="zh-CN" altLang="en-US" sz="2400" dirty="0">
                <a:solidFill>
                  <a:schemeClr val="bg2">
                    <a:lumMod val="25000"/>
                  </a:schemeClr>
                </a:solidFill>
              </a:rPr>
              <a:t>可能提供的服务内容：</a:t>
            </a:r>
            <a:endParaRPr lang="en-US" altLang="zh-CN" sz="2400" dirty="0">
              <a:solidFill>
                <a:schemeClr val="bg2">
                  <a:lumMod val="25000"/>
                </a:schemeClr>
              </a:solidFill>
            </a:endParaRPr>
          </a:p>
          <a:p>
            <a:pPr lvl="0" eaLnBrk="0" fontAlgn="base" hangingPunct="0">
              <a:lnSpc>
                <a:spcPct val="100000"/>
              </a:lnSpc>
              <a:spcBef>
                <a:spcPct val="0"/>
              </a:spcBef>
              <a:spcAft>
                <a:spcPct val="0"/>
              </a:spcAft>
            </a:pPr>
            <a:r>
              <a:rPr kumimoji="0" lang="en-US" altLang="zh-CN" sz="2400" dirty="0">
                <a:solidFill>
                  <a:schemeClr val="bg2">
                    <a:lumMod val="25000"/>
                  </a:schemeClr>
                </a:solidFill>
                <a:latin typeface="Arial" panose="020B0604020202020204" pitchFamily="34" charset="0"/>
              </a:rPr>
              <a:t>	</a:t>
            </a:r>
            <a:r>
              <a:rPr kumimoji="0" lang="zh-CN" altLang="zh-CN" sz="2400" dirty="0">
                <a:solidFill>
                  <a:schemeClr val="bg2">
                    <a:lumMod val="25000"/>
                  </a:schemeClr>
                </a:solidFill>
                <a:latin typeface="Arial" panose="020B0604020202020204" pitchFamily="34" charset="0"/>
              </a:rPr>
              <a:t>有/无连接服务</a:t>
            </a:r>
            <a:r>
              <a:rPr kumimoji="0" lang="zh-CN" altLang="en-US" sz="2400" dirty="0">
                <a:solidFill>
                  <a:schemeClr val="bg2">
                    <a:lumMod val="25000"/>
                  </a:schemeClr>
                </a:solidFill>
                <a:latin typeface="Arial" panose="020B0604020202020204" pitchFamily="34" charset="0"/>
              </a:rPr>
              <a:t>、</a:t>
            </a:r>
            <a:r>
              <a:rPr kumimoji="0" lang="zh-CN" altLang="zh-CN" sz="2400" dirty="0">
                <a:solidFill>
                  <a:schemeClr val="bg2">
                    <a:lumMod val="25000"/>
                  </a:schemeClr>
                </a:solidFill>
                <a:latin typeface="Arial" panose="020B0604020202020204" pitchFamily="34" charset="0"/>
              </a:rPr>
              <a:t>差错检测与纠正</a:t>
            </a:r>
            <a:r>
              <a:rPr kumimoji="0" lang="zh-CN" altLang="en-US" sz="2400" dirty="0">
                <a:solidFill>
                  <a:schemeClr val="bg2">
                    <a:lumMod val="25000"/>
                  </a:schemeClr>
                </a:solidFill>
                <a:latin typeface="Arial" panose="020B0604020202020204" pitchFamily="34" charset="0"/>
              </a:rPr>
              <a:t>、</a:t>
            </a:r>
            <a:r>
              <a:rPr kumimoji="0" lang="zh-CN" altLang="zh-CN" sz="2400" dirty="0">
                <a:solidFill>
                  <a:schemeClr val="bg2">
                    <a:lumMod val="25000"/>
                  </a:schemeClr>
                </a:solidFill>
                <a:latin typeface="Arial" panose="020B0604020202020204" pitchFamily="34" charset="0"/>
              </a:rPr>
              <a:t>服务质量保障（QoS</a:t>
            </a:r>
            <a:r>
              <a:rPr kumimoji="0" lang="zh-CN" altLang="zh-CN" sz="2400" dirty="0">
                <a:latin typeface="Arial" panose="020B0604020202020204" pitchFamily="34" charset="0"/>
              </a:rPr>
              <a:t>）</a:t>
            </a:r>
            <a:endParaRPr kumimoji="0" lang="zh-CN" altLang="zh-CN" sz="2400" dirty="0">
              <a:latin typeface="Arial" panose="020B0604020202020204" pitchFamily="34" charset="0"/>
            </a:endParaRPr>
          </a:p>
          <a:p>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2" y="982133"/>
            <a:ext cx="9601196" cy="643552"/>
          </a:xfrm>
        </p:spPr>
        <p:txBody>
          <a:bodyPr/>
          <a:lstStyle/>
          <a:p>
            <a:r>
              <a:rPr lang="en-US" altLang="zh-CN" dirty="0"/>
              <a:t>DHCP</a:t>
            </a:r>
            <a:r>
              <a:rPr lang="zh-CN" altLang="en-US" dirty="0"/>
              <a:t>工作原理示例</a:t>
            </a:r>
            <a:endParaRPr lang="zh-CN" altLang="en-US" dirty="0"/>
          </a:p>
        </p:txBody>
      </p:sp>
      <p:sp>
        <p:nvSpPr>
          <p:cNvPr id="4" name="Text Box 7"/>
          <p:cNvSpPr txBox="1">
            <a:spLocks noChangeArrowheads="1"/>
          </p:cNvSpPr>
          <p:nvPr/>
        </p:nvSpPr>
        <p:spPr bwMode="auto">
          <a:xfrm>
            <a:off x="3018070" y="1687512"/>
            <a:ext cx="2471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600">
                <a:solidFill>
                  <a:srgbClr val="CC0000"/>
                </a:solidFill>
                <a:ea typeface="楷体" panose="02010609060101010101" pitchFamily="49" charset="-122"/>
              </a:rPr>
              <a:t>DHCP </a:t>
            </a:r>
            <a:r>
              <a:rPr lang="zh-CN" altLang="en-US" sz="1600">
                <a:solidFill>
                  <a:srgbClr val="CC0000"/>
                </a:solidFill>
                <a:ea typeface="楷体" panose="02010609060101010101" pitchFamily="49" charset="-122"/>
              </a:rPr>
              <a:t>服务器</a:t>
            </a:r>
            <a:r>
              <a:rPr lang="en-US" altLang="zh-CN" sz="1600">
                <a:solidFill>
                  <a:srgbClr val="CC0000"/>
                </a:solidFill>
                <a:ea typeface="楷体" panose="02010609060101010101" pitchFamily="49" charset="-122"/>
              </a:rPr>
              <a:t>: 223.1.2.5</a:t>
            </a:r>
            <a:endParaRPr lang="en-US" altLang="zh-CN" sz="1600">
              <a:solidFill>
                <a:srgbClr val="CC0000"/>
              </a:solidFill>
              <a:ea typeface="楷体" panose="02010609060101010101" pitchFamily="49" charset="-122"/>
            </a:endParaRPr>
          </a:p>
        </p:txBody>
      </p:sp>
      <p:sp>
        <p:nvSpPr>
          <p:cNvPr id="5" name="Text Box 8"/>
          <p:cNvSpPr txBox="1">
            <a:spLocks noChangeArrowheads="1"/>
          </p:cNvSpPr>
          <p:nvPr/>
        </p:nvSpPr>
        <p:spPr bwMode="auto">
          <a:xfrm>
            <a:off x="7956783" y="1728788"/>
            <a:ext cx="14144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lnSpc>
                <a:spcPct val="85000"/>
              </a:lnSpc>
              <a:spcBef>
                <a:spcPct val="0"/>
              </a:spcBef>
              <a:buClrTx/>
              <a:buSzTx/>
              <a:buFont typeface="Arial" panose="020B0604020202020204" pitchFamily="34" charset="0"/>
              <a:buNone/>
            </a:pPr>
            <a:r>
              <a:rPr lang="zh-CN" altLang="en-US" sz="1600">
                <a:solidFill>
                  <a:srgbClr val="CC0000"/>
                </a:solidFill>
                <a:ea typeface="楷体" panose="02010609060101010101" pitchFamily="49" charset="-122"/>
              </a:rPr>
              <a:t>到达的客户端</a:t>
            </a:r>
            <a:endParaRPr lang="en-US" altLang="zh-CN" sz="1600">
              <a:solidFill>
                <a:srgbClr val="CC0000"/>
              </a:solidFill>
              <a:ea typeface="楷体" panose="02010609060101010101" pitchFamily="49" charset="-122"/>
            </a:endParaRPr>
          </a:p>
        </p:txBody>
      </p:sp>
      <p:sp>
        <p:nvSpPr>
          <p:cNvPr id="6" name="Line 10"/>
          <p:cNvSpPr>
            <a:spLocks noChangeShapeType="1"/>
          </p:cNvSpPr>
          <p:nvPr/>
        </p:nvSpPr>
        <p:spPr bwMode="auto">
          <a:xfrm flipH="1">
            <a:off x="4018196" y="2581276"/>
            <a:ext cx="11113" cy="4027487"/>
          </a:xfrm>
          <a:prstGeom prst="line">
            <a:avLst/>
          </a:prstGeom>
          <a:ln>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zh-CN" altLang="en-US" dirty="0"/>
          </a:p>
        </p:txBody>
      </p:sp>
      <p:sp>
        <p:nvSpPr>
          <p:cNvPr id="7" name="Line 11"/>
          <p:cNvSpPr>
            <a:spLocks noChangeShapeType="1"/>
          </p:cNvSpPr>
          <p:nvPr/>
        </p:nvSpPr>
        <p:spPr bwMode="auto">
          <a:xfrm flipH="1">
            <a:off x="8544158" y="2657475"/>
            <a:ext cx="11112" cy="4140200"/>
          </a:xfrm>
          <a:prstGeom prst="line">
            <a:avLst/>
          </a:prstGeom>
          <a:ln>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8" name="Group 5"/>
          <p:cNvGrpSpPr/>
          <p:nvPr/>
        </p:nvGrpSpPr>
        <p:grpSpPr bwMode="auto">
          <a:xfrm>
            <a:off x="4062645" y="1760538"/>
            <a:ext cx="4395788" cy="1401763"/>
            <a:chOff x="1860550" y="1343025"/>
            <a:chExt cx="4395788" cy="1401763"/>
          </a:xfrm>
        </p:grpSpPr>
        <p:sp>
          <p:nvSpPr>
            <p:cNvPr id="9" name="Line 9"/>
            <p:cNvSpPr>
              <a:spLocks noChangeShapeType="1"/>
            </p:cNvSpPr>
            <p:nvPr/>
          </p:nvSpPr>
          <p:spPr bwMode="auto">
            <a:xfrm flipH="1">
              <a:off x="1860550" y="2208213"/>
              <a:ext cx="4395788" cy="53657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0" name="Group 23"/>
            <p:cNvGrpSpPr/>
            <p:nvPr/>
          </p:nvGrpSpPr>
          <p:grpSpPr bwMode="auto">
            <a:xfrm>
              <a:off x="3389313" y="1343025"/>
              <a:ext cx="2673350" cy="1116013"/>
              <a:chOff x="11865" y="3885"/>
              <a:chExt cx="3720" cy="1260"/>
            </a:xfrm>
          </p:grpSpPr>
          <p:sp>
            <p:nvSpPr>
              <p:cNvPr id="11"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200" b="1">
                    <a:solidFill>
                      <a:srgbClr val="000000"/>
                    </a:solidFill>
                    <a:ea typeface="楷体" panose="02010609060101010101" pitchFamily="49" charset="-122"/>
                  </a:rPr>
                  <a:t>DHCP </a:t>
                </a:r>
                <a:r>
                  <a:rPr lang="zh-CN" altLang="en-US" sz="1200" b="1">
                    <a:solidFill>
                      <a:srgbClr val="000000"/>
                    </a:solidFill>
                    <a:ea typeface="楷体" panose="02010609060101010101" pitchFamily="49" charset="-122"/>
                  </a:rPr>
                  <a:t>服务器发现</a:t>
                </a:r>
                <a:endParaRPr lang="en-US" altLang="zh-CN" sz="1200" b="1">
                  <a:solidFill>
                    <a:srgbClr val="000000"/>
                  </a:solidFill>
                  <a:ea typeface="楷体" panose="02010609060101010101" pitchFamily="49" charset="-122"/>
                </a:endParaRPr>
              </a:p>
            </p:txBody>
          </p:sp>
          <p:sp>
            <p:nvSpPr>
              <p:cNvPr id="12" name="Text Box 25"/>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src : 0.0.0.0, 68     </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dest.: 255.255.255.255,67</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yiaddr:    0.0.0.0</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transaction ID: 654</a:t>
                </a:r>
                <a:endParaRPr lang="en-US" altLang="zh-CN" sz="1600">
                  <a:solidFill>
                    <a:srgbClr val="000000"/>
                  </a:solidFill>
                  <a:ea typeface="楷体" panose="02010609060101010101" pitchFamily="49" charset="-122"/>
                </a:endParaRPr>
              </a:p>
            </p:txBody>
          </p:sp>
        </p:grpSp>
      </p:grpSp>
      <p:sp>
        <p:nvSpPr>
          <p:cNvPr id="13" name="Line 26"/>
          <p:cNvSpPr>
            <a:spLocks noChangeShapeType="1"/>
          </p:cNvSpPr>
          <p:nvPr/>
        </p:nvSpPr>
        <p:spPr bwMode="auto">
          <a:xfrm>
            <a:off x="4105509" y="3611563"/>
            <a:ext cx="4395787" cy="538163"/>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 name="Group 6"/>
          <p:cNvGrpSpPr/>
          <p:nvPr/>
        </p:nvGrpSpPr>
        <p:grpSpPr bwMode="auto">
          <a:xfrm>
            <a:off x="5764445" y="2997200"/>
            <a:ext cx="2520950" cy="1217612"/>
            <a:chOff x="3562350" y="2579688"/>
            <a:chExt cx="2520950" cy="1217612"/>
          </a:xfrm>
        </p:grpSpPr>
        <p:sp>
          <p:nvSpPr>
            <p:cNvPr id="15"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200" b="1">
                  <a:solidFill>
                    <a:srgbClr val="000000"/>
                  </a:solidFill>
                  <a:ea typeface="楷体" panose="02010609060101010101" pitchFamily="49" charset="-122"/>
                </a:rPr>
                <a:t>DHCP</a:t>
              </a:r>
              <a:r>
                <a:rPr lang="zh-CN" altLang="en-US" sz="1200" b="1">
                  <a:solidFill>
                    <a:srgbClr val="000000"/>
                  </a:solidFill>
                  <a:ea typeface="楷体" panose="02010609060101010101" pitchFamily="49" charset="-122"/>
                </a:rPr>
                <a:t>服务器提供</a:t>
              </a:r>
              <a:endParaRPr lang="en-US" altLang="zh-CN" sz="1600">
                <a:solidFill>
                  <a:srgbClr val="000000"/>
                </a:solidFill>
                <a:ea typeface="楷体" panose="02010609060101010101" pitchFamily="49" charset="-122"/>
              </a:endParaRPr>
            </a:p>
          </p:txBody>
        </p:sp>
        <p:sp>
          <p:nvSpPr>
            <p:cNvPr id="16" name="Text Box 28"/>
            <p:cNvSpPr txBox="1">
              <a:spLocks noChangeArrowheads="1"/>
            </p:cNvSpPr>
            <p:nvPr/>
          </p:nvSpPr>
          <p:spPr bwMode="auto">
            <a:xfrm>
              <a:off x="3659188" y="2832100"/>
              <a:ext cx="2424112" cy="965200"/>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src: 223.1.2.5, 67      </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dest:  255.255.255.255, 68</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yiaddrr: 223.1.2.4</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transaction ID: 654</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lifetime: 3600 secs</a:t>
              </a:r>
              <a:endParaRPr lang="en-US" altLang="zh-CN" sz="800">
                <a:solidFill>
                  <a:srgbClr val="000000"/>
                </a:solidFill>
                <a:ea typeface="楷体" panose="02010609060101010101" pitchFamily="49" charset="-122"/>
              </a:endParaRPr>
            </a:p>
          </p:txBody>
        </p:sp>
      </p:grpSp>
      <p:sp>
        <p:nvSpPr>
          <p:cNvPr id="17" name="Line 29"/>
          <p:cNvSpPr>
            <a:spLocks noChangeShapeType="1"/>
          </p:cNvSpPr>
          <p:nvPr/>
        </p:nvSpPr>
        <p:spPr bwMode="auto">
          <a:xfrm flipH="1">
            <a:off x="3997559" y="4840288"/>
            <a:ext cx="4395787" cy="53657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8" name="Group 7"/>
          <p:cNvGrpSpPr/>
          <p:nvPr/>
        </p:nvGrpSpPr>
        <p:grpSpPr bwMode="auto">
          <a:xfrm>
            <a:off x="4169008" y="4183063"/>
            <a:ext cx="2887662" cy="1260475"/>
            <a:chOff x="1966913" y="3765550"/>
            <a:chExt cx="2887662" cy="1260475"/>
          </a:xfrm>
        </p:grpSpPr>
        <p:sp>
          <p:nvSpPr>
            <p:cNvPr id="19"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200" b="1">
                  <a:solidFill>
                    <a:srgbClr val="000000"/>
                  </a:solidFill>
                  <a:ea typeface="楷体" panose="02010609060101010101" pitchFamily="49" charset="-122"/>
                </a:rPr>
                <a:t>DHCP</a:t>
              </a:r>
              <a:r>
                <a:rPr lang="zh-CN" altLang="en-US" sz="1200" b="1">
                  <a:solidFill>
                    <a:srgbClr val="000000"/>
                  </a:solidFill>
                  <a:ea typeface="楷体" panose="02010609060101010101" pitchFamily="49" charset="-122"/>
                </a:rPr>
                <a:t>请求</a:t>
              </a:r>
              <a:endParaRPr lang="en-US" altLang="zh-CN" sz="1600">
                <a:solidFill>
                  <a:srgbClr val="000000"/>
                </a:solidFill>
                <a:ea typeface="楷体" panose="02010609060101010101" pitchFamily="49" charset="-122"/>
              </a:endParaRPr>
            </a:p>
          </p:txBody>
        </p:sp>
        <p:sp>
          <p:nvSpPr>
            <p:cNvPr id="20" name="Text Box 31"/>
            <p:cNvSpPr txBox="1">
              <a:spLocks noChangeArrowheads="1"/>
            </p:cNvSpPr>
            <p:nvPr/>
          </p:nvSpPr>
          <p:spPr bwMode="auto">
            <a:xfrm>
              <a:off x="2097088" y="4027488"/>
              <a:ext cx="2757487" cy="998537"/>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src:  0.0.0.0, 68     </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dest::  255.255.255.255, 67</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yiaddrr: 223.1.2.4</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transaction ID: 655</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lifetime: 3600 secs</a:t>
              </a:r>
              <a:endParaRPr lang="en-US" altLang="zh-CN" sz="1600">
                <a:solidFill>
                  <a:srgbClr val="000000"/>
                </a:solidFill>
                <a:ea typeface="楷体" panose="02010609060101010101" pitchFamily="49" charset="-122"/>
              </a:endParaRPr>
            </a:p>
          </p:txBody>
        </p:sp>
      </p:grpSp>
      <p:sp>
        <p:nvSpPr>
          <p:cNvPr id="21" name="Line 32"/>
          <p:cNvSpPr>
            <a:spLocks noChangeShapeType="1"/>
          </p:cNvSpPr>
          <p:nvPr/>
        </p:nvSpPr>
        <p:spPr bwMode="auto">
          <a:xfrm>
            <a:off x="4083284" y="5870575"/>
            <a:ext cx="4395787" cy="538162"/>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8"/>
          <p:cNvGrpSpPr/>
          <p:nvPr/>
        </p:nvGrpSpPr>
        <p:grpSpPr bwMode="auto">
          <a:xfrm>
            <a:off x="5721584" y="5586412"/>
            <a:ext cx="2509837" cy="1271588"/>
            <a:chOff x="3519488" y="5168900"/>
            <a:chExt cx="2509837" cy="1271588"/>
          </a:xfrm>
        </p:grpSpPr>
        <p:sp>
          <p:nvSpPr>
            <p:cNvPr id="23"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200" b="1">
                  <a:solidFill>
                    <a:srgbClr val="000000"/>
                  </a:solidFill>
                  <a:ea typeface="楷体" panose="02010609060101010101" pitchFamily="49" charset="-122"/>
                </a:rPr>
                <a:t>DHCP ACK</a:t>
              </a:r>
              <a:endParaRPr lang="en-US" altLang="zh-CN" sz="1600">
                <a:solidFill>
                  <a:srgbClr val="000000"/>
                </a:solidFill>
                <a:ea typeface="楷体" panose="02010609060101010101" pitchFamily="49" charset="-122"/>
              </a:endParaRPr>
            </a:p>
          </p:txBody>
        </p:sp>
        <p:sp>
          <p:nvSpPr>
            <p:cNvPr id="24" name="Text Box 34"/>
            <p:cNvSpPr txBox="1">
              <a:spLocks noChangeArrowheads="1"/>
            </p:cNvSpPr>
            <p:nvPr/>
          </p:nvSpPr>
          <p:spPr bwMode="auto">
            <a:xfrm>
              <a:off x="3616325" y="5421313"/>
              <a:ext cx="2413000" cy="1019175"/>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src: 223.1.2.5, 67      </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dest:  255.255.255.255, 68</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yiaddrr: 223.1.2.4</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transaction ID: 655</a:t>
              </a:r>
              <a:endParaRPr lang="en-US" altLang="zh-CN" sz="1200">
                <a:solidFill>
                  <a:srgbClr val="000000"/>
                </a:solidFill>
                <a:ea typeface="楷体" panose="02010609060101010101" pitchFamily="49" charset="-122"/>
              </a:endParaRPr>
            </a:p>
            <a:p>
              <a:pPr algn="ctr">
                <a:spcBef>
                  <a:spcPct val="0"/>
                </a:spcBef>
                <a:buClrTx/>
                <a:buSzTx/>
                <a:buFont typeface="Arial" panose="020B0604020202020204" pitchFamily="34" charset="0"/>
                <a:buNone/>
              </a:pPr>
              <a:r>
                <a:rPr lang="en-US" altLang="zh-CN" sz="1200">
                  <a:solidFill>
                    <a:srgbClr val="000000"/>
                  </a:solidFill>
                  <a:ea typeface="楷体" panose="02010609060101010101" pitchFamily="49" charset="-122"/>
                </a:rPr>
                <a:t>lifetime: 3600 secs</a:t>
              </a:r>
              <a:endParaRPr lang="en-US" altLang="zh-CN" sz="1000">
                <a:solidFill>
                  <a:srgbClr val="000000"/>
                </a:solidFill>
                <a:ea typeface="楷体" panose="02010609060101010101" pitchFamily="49" charset="-122"/>
              </a:endParaRPr>
            </a:p>
          </p:txBody>
        </p:sp>
      </p:grpSp>
      <p:grpSp>
        <p:nvGrpSpPr>
          <p:cNvPr id="25" name="Group 36"/>
          <p:cNvGrpSpPr/>
          <p:nvPr/>
        </p:nvGrpSpPr>
        <p:grpSpPr bwMode="auto">
          <a:xfrm>
            <a:off x="8496534" y="2198688"/>
            <a:ext cx="784225" cy="549275"/>
            <a:chOff x="4420" y="878"/>
            <a:chExt cx="614" cy="458"/>
          </a:xfrm>
        </p:grpSpPr>
        <p:pic>
          <p:nvPicPr>
            <p:cNvPr id="26" name="Picture 37" descr="laptop_keyboard"/>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8"/>
            <p:cNvSpPr>
              <a:spLocks noChangeArrowheads="1"/>
            </p:cNvSpPr>
            <p:nvPr/>
          </p:nvSpPr>
          <p:spPr bwMode="auto">
            <a:xfrm>
              <a:off x="4595" y="888"/>
              <a:ext cx="424" cy="297"/>
            </a:xfrm>
            <a:custGeom>
              <a:avLst/>
              <a:gdLst>
                <a:gd name="T0" fmla="*/ 2 w 2982"/>
                <a:gd name="T1" fmla="*/ 0 h 2442"/>
                <a:gd name="T2" fmla="*/ 0 w 2982"/>
                <a:gd name="T3" fmla="*/ 3 h 2442"/>
                <a:gd name="T4" fmla="*/ 7 w 2982"/>
                <a:gd name="T5" fmla="*/ 4 h 2442"/>
                <a:gd name="T6" fmla="*/ 9 w 2982"/>
                <a:gd name="T7" fmla="*/ 1 h 2442"/>
                <a:gd name="T8" fmla="*/ 2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28" name="Picture 39" descr="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40"/>
            <p:cNvSpPr>
              <a:spLocks noChangeArrowheads="1"/>
            </p:cNvSpPr>
            <p:nvPr/>
          </p:nvSpPr>
          <p:spPr bwMode="auto">
            <a:xfrm>
              <a:off x="4672" y="879"/>
              <a:ext cx="359" cy="55"/>
            </a:xfrm>
            <a:custGeom>
              <a:avLst/>
              <a:gdLst>
                <a:gd name="T0" fmla="*/ 0 w 2528"/>
                <a:gd name="T1" fmla="*/ 0 h 455"/>
                <a:gd name="T2" fmla="*/ 7 w 2528"/>
                <a:gd name="T3" fmla="*/ 1 h 455"/>
                <a:gd name="T4" fmla="*/ 7 w 2528"/>
                <a:gd name="T5" fmla="*/ 1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41"/>
            <p:cNvSpPr>
              <a:spLocks noChangeArrowheads="1"/>
            </p:cNvSpPr>
            <p:nvPr/>
          </p:nvSpPr>
          <p:spPr bwMode="auto">
            <a:xfrm>
              <a:off x="4591" y="878"/>
              <a:ext cx="100" cy="230"/>
            </a:xfrm>
            <a:custGeom>
              <a:avLst/>
              <a:gdLst>
                <a:gd name="T0" fmla="*/ 2 w 702"/>
                <a:gd name="T1" fmla="*/ 0 h 1893"/>
                <a:gd name="T2" fmla="*/ 0 w 702"/>
                <a:gd name="T3" fmla="*/ 3 h 1893"/>
                <a:gd name="T4" fmla="*/ 0 w 702"/>
                <a:gd name="T5" fmla="*/ 3 h 1893"/>
                <a:gd name="T6" fmla="*/ 2 w 702"/>
                <a:gd name="T7" fmla="*/ 0 h 1893"/>
                <a:gd name="T8" fmla="*/ 2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Freeform 42"/>
            <p:cNvSpPr>
              <a:spLocks noChangeArrowheads="1"/>
            </p:cNvSpPr>
            <p:nvPr/>
          </p:nvSpPr>
          <p:spPr bwMode="auto">
            <a:xfrm>
              <a:off x="4921" y="920"/>
              <a:ext cx="108" cy="265"/>
            </a:xfrm>
            <a:custGeom>
              <a:avLst/>
              <a:gdLst>
                <a:gd name="T0" fmla="*/ 2 w 756"/>
                <a:gd name="T1" fmla="*/ 0 h 2184"/>
                <a:gd name="T2" fmla="*/ 0 w 756"/>
                <a:gd name="T3" fmla="*/ 4 h 2184"/>
                <a:gd name="T4" fmla="*/ 0 w 756"/>
                <a:gd name="T5" fmla="*/ 4 h 2184"/>
                <a:gd name="T6" fmla="*/ 2 w 756"/>
                <a:gd name="T7" fmla="*/ 0 h 2184"/>
                <a:gd name="T8" fmla="*/ 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Freeform 43"/>
            <p:cNvSpPr>
              <a:spLocks noChangeArrowheads="1"/>
            </p:cNvSpPr>
            <p:nvPr/>
          </p:nvSpPr>
          <p:spPr bwMode="auto">
            <a:xfrm>
              <a:off x="4590" y="1097"/>
              <a:ext cx="394" cy="89"/>
            </a:xfrm>
            <a:custGeom>
              <a:avLst/>
              <a:gdLst>
                <a:gd name="T0" fmla="*/ 0 w 2773"/>
                <a:gd name="T1" fmla="*/ 0 h 738"/>
                <a:gd name="T2" fmla="*/ 0 w 2773"/>
                <a:gd name="T3" fmla="*/ 0 h 738"/>
                <a:gd name="T4" fmla="*/ 7 w 2773"/>
                <a:gd name="T5" fmla="*/ 1 h 738"/>
                <a:gd name="T6" fmla="*/ 7 w 2773"/>
                <a:gd name="T7" fmla="*/ 1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Freeform 44"/>
            <p:cNvSpPr>
              <a:spLocks noChangeArrowheads="1"/>
            </p:cNvSpPr>
            <p:nvPr/>
          </p:nvSpPr>
          <p:spPr bwMode="auto">
            <a:xfrm>
              <a:off x="4933" y="922"/>
              <a:ext cx="101" cy="266"/>
            </a:xfrm>
            <a:custGeom>
              <a:avLst/>
              <a:gdLst>
                <a:gd name="T0" fmla="*/ 3 w 637"/>
                <a:gd name="T1" fmla="*/ 0 h 1659"/>
                <a:gd name="T2" fmla="*/ 3 w 637"/>
                <a:gd name="T3" fmla="*/ 0 h 1659"/>
                <a:gd name="T4" fmla="*/ 0 w 637"/>
                <a:gd name="T5" fmla="*/ 7 h 1659"/>
                <a:gd name="T6" fmla="*/ 0 w 637"/>
                <a:gd name="T7" fmla="*/ 7 h 1659"/>
                <a:gd name="T8" fmla="*/ 3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Freeform 45"/>
            <p:cNvSpPr>
              <a:spLocks noChangeArrowheads="1"/>
            </p:cNvSpPr>
            <p:nvPr/>
          </p:nvSpPr>
          <p:spPr bwMode="auto">
            <a:xfrm>
              <a:off x="4590" y="1109"/>
              <a:ext cx="351" cy="88"/>
            </a:xfrm>
            <a:custGeom>
              <a:avLst/>
              <a:gdLst>
                <a:gd name="T0" fmla="*/ 0 w 2216"/>
                <a:gd name="T1" fmla="*/ 0 h 550"/>
                <a:gd name="T2" fmla="*/ 0 w 2216"/>
                <a:gd name="T3" fmla="*/ 0 h 550"/>
                <a:gd name="T4" fmla="*/ 9 w 2216"/>
                <a:gd name="T5" fmla="*/ 2 h 550"/>
                <a:gd name="T6" fmla="*/ 9 w 2216"/>
                <a:gd name="T7" fmla="*/ 2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5" name="Group 46"/>
            <p:cNvGrpSpPr/>
            <p:nvPr/>
          </p:nvGrpSpPr>
          <p:grpSpPr bwMode="auto">
            <a:xfrm>
              <a:off x="4584" y="1203"/>
              <a:ext cx="119" cy="53"/>
              <a:chOff x="1740" y="2642"/>
              <a:chExt cx="752" cy="327"/>
            </a:xfrm>
          </p:grpSpPr>
          <p:sp>
            <p:nvSpPr>
              <p:cNvPr id="42" name="Freeform 47"/>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48"/>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 name="Freeform 49"/>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 name="Freeform 50"/>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Freeform 51"/>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 name="Freeform 52"/>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 name="Freeform 53"/>
            <p:cNvSpPr>
              <a:spLocks noChangeArrowheads="1"/>
            </p:cNvSpPr>
            <p:nvPr/>
          </p:nvSpPr>
          <p:spPr bwMode="auto">
            <a:xfrm>
              <a:off x="4788" y="1211"/>
              <a:ext cx="144" cy="116"/>
            </a:xfrm>
            <a:custGeom>
              <a:avLst/>
              <a:gdLst>
                <a:gd name="T0" fmla="*/ 0 w 990"/>
                <a:gd name="T1" fmla="*/ 2 h 792"/>
                <a:gd name="T2" fmla="*/ 3 w 990"/>
                <a:gd name="T3" fmla="*/ 0 h 792"/>
                <a:gd name="T4" fmla="*/ 3 w 990"/>
                <a:gd name="T5" fmla="*/ 0 h 792"/>
                <a:gd name="T6" fmla="*/ 0 w 990"/>
                <a:gd name="T7" fmla="*/ 2 h 792"/>
                <a:gd name="T8" fmla="*/ 0 w 990"/>
                <a:gd name="T9" fmla="*/ 2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Freeform 54"/>
            <p:cNvSpPr>
              <a:spLocks noChangeArrowheads="1"/>
            </p:cNvSpPr>
            <p:nvPr/>
          </p:nvSpPr>
          <p:spPr bwMode="auto">
            <a:xfrm>
              <a:off x="4420" y="1220"/>
              <a:ext cx="369" cy="106"/>
            </a:xfrm>
            <a:custGeom>
              <a:avLst/>
              <a:gdLst>
                <a:gd name="T0" fmla="*/ 0 w 2532"/>
                <a:gd name="T1" fmla="*/ 0 h 723"/>
                <a:gd name="T2" fmla="*/ 0 w 2532"/>
                <a:gd name="T3" fmla="*/ 0 h 723"/>
                <a:gd name="T4" fmla="*/ 8 w 2532"/>
                <a:gd name="T5" fmla="*/ 2 h 723"/>
                <a:gd name="T6" fmla="*/ 8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Freeform 55"/>
            <p:cNvSpPr>
              <a:spLocks noChangeArrowheads="1"/>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Freeform 56"/>
            <p:cNvSpPr>
              <a:spLocks noChangeArrowheads="1"/>
            </p:cNvSpPr>
            <p:nvPr/>
          </p:nvSpPr>
          <p:spPr bwMode="auto">
            <a:xfrm>
              <a:off x="4421" y="1114"/>
              <a:ext cx="171" cy="88"/>
            </a:xfrm>
            <a:custGeom>
              <a:avLst/>
              <a:gdLst>
                <a:gd name="T0" fmla="*/ 4 w 1176"/>
                <a:gd name="T1" fmla="*/ 0 h 606"/>
                <a:gd name="T2" fmla="*/ 0 w 1176"/>
                <a:gd name="T3" fmla="*/ 2 h 606"/>
                <a:gd name="T4" fmla="*/ 0 w 1176"/>
                <a:gd name="T5" fmla="*/ 2 h 606"/>
                <a:gd name="T6" fmla="*/ 4 w 1176"/>
                <a:gd name="T7" fmla="*/ 0 h 606"/>
                <a:gd name="T8" fmla="*/ 4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 name="Freeform 57"/>
            <p:cNvSpPr>
              <a:spLocks noChangeArrowheads="1"/>
            </p:cNvSpPr>
            <p:nvPr/>
          </p:nvSpPr>
          <p:spPr bwMode="auto">
            <a:xfrm>
              <a:off x="4432" y="1205"/>
              <a:ext cx="350" cy="102"/>
            </a:xfrm>
            <a:custGeom>
              <a:avLst/>
              <a:gdLst>
                <a:gd name="T0" fmla="*/ 0 w 2532"/>
                <a:gd name="T1" fmla="*/ 0 h 723"/>
                <a:gd name="T2" fmla="*/ 0 w 2532"/>
                <a:gd name="T3" fmla="*/ 0 h 723"/>
                <a:gd name="T4" fmla="*/ 7 w 2532"/>
                <a:gd name="T5" fmla="*/ 2 h 723"/>
                <a:gd name="T6" fmla="*/ 7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 name="Freeform 58"/>
            <p:cNvSpPr>
              <a:spLocks noChangeArrowheads="1"/>
            </p:cNvSpPr>
            <p:nvPr/>
          </p:nvSpPr>
          <p:spPr bwMode="auto">
            <a:xfrm flipV="1">
              <a:off x="4782" y="1198"/>
              <a:ext cx="142" cy="105"/>
            </a:xfrm>
            <a:custGeom>
              <a:avLst/>
              <a:gdLst>
                <a:gd name="T0" fmla="*/ 0 w 2532"/>
                <a:gd name="T1" fmla="*/ 0 h 723"/>
                <a:gd name="T2" fmla="*/ 0 w 2532"/>
                <a:gd name="T3" fmla="*/ 0 h 723"/>
                <a:gd name="T4" fmla="*/ 0 w 2532"/>
                <a:gd name="T5" fmla="*/ 2 h 723"/>
                <a:gd name="T6" fmla="*/ 0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8" name="Group 60"/>
          <p:cNvGrpSpPr/>
          <p:nvPr/>
        </p:nvGrpSpPr>
        <p:grpSpPr bwMode="auto">
          <a:xfrm>
            <a:off x="3919771" y="2008188"/>
            <a:ext cx="334963" cy="536575"/>
            <a:chOff x="4140" y="429"/>
            <a:chExt cx="1425" cy="2396"/>
          </a:xfrm>
        </p:grpSpPr>
        <p:sp>
          <p:nvSpPr>
            <p:cNvPr id="49" name="Freeform 61"/>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51" name="Freeform 63"/>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64"/>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grpSp>
          <p:nvGrpSpPr>
            <p:cNvPr id="54" name="Group 66"/>
            <p:cNvGrpSpPr/>
            <p:nvPr/>
          </p:nvGrpSpPr>
          <p:grpSpPr bwMode="auto">
            <a:xfrm>
              <a:off x="4749" y="668"/>
              <a:ext cx="581" cy="145"/>
              <a:chOff x="614" y="2568"/>
              <a:chExt cx="725" cy="139"/>
            </a:xfrm>
          </p:grpSpPr>
          <p:sp>
            <p:nvSpPr>
              <p:cNvPr id="79" name="AutoShape 67"/>
              <p:cNvSpPr>
                <a:spLocks noChangeArrowheads="1"/>
              </p:cNvSpPr>
              <p:nvPr/>
            </p:nvSpPr>
            <p:spPr bwMode="auto">
              <a:xfrm>
                <a:off x="613" y="2570"/>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80"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grpSp>
        <p:sp>
          <p:nvSpPr>
            <p:cNvPr id="55"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grpSp>
          <p:nvGrpSpPr>
            <p:cNvPr id="56" name="Group 70"/>
            <p:cNvGrpSpPr/>
            <p:nvPr/>
          </p:nvGrpSpPr>
          <p:grpSpPr bwMode="auto">
            <a:xfrm>
              <a:off x="4747" y="994"/>
              <a:ext cx="581" cy="134"/>
              <a:chOff x="614" y="2568"/>
              <a:chExt cx="725" cy="139"/>
            </a:xfrm>
          </p:grpSpPr>
          <p:sp>
            <p:nvSpPr>
              <p:cNvPr id="77" name="AutoShape 71"/>
              <p:cNvSpPr>
                <a:spLocks noChangeArrowheads="1"/>
              </p:cNvSpPr>
              <p:nvPr/>
            </p:nvSpPr>
            <p:spPr bwMode="auto">
              <a:xfrm>
                <a:off x="615" y="2570"/>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78"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grpSp>
        <p:sp>
          <p:nvSpPr>
            <p:cNvPr id="57"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58"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grpSp>
          <p:nvGrpSpPr>
            <p:cNvPr id="59" name="Group 75"/>
            <p:cNvGrpSpPr/>
            <p:nvPr/>
          </p:nvGrpSpPr>
          <p:grpSpPr bwMode="auto">
            <a:xfrm>
              <a:off x="4735" y="1627"/>
              <a:ext cx="582" cy="151"/>
              <a:chOff x="614" y="2568"/>
              <a:chExt cx="725" cy="139"/>
            </a:xfrm>
          </p:grpSpPr>
          <p:sp>
            <p:nvSpPr>
              <p:cNvPr id="75" name="AutoShape 76"/>
              <p:cNvSpPr>
                <a:spLocks noChangeArrowheads="1"/>
              </p:cNvSpPr>
              <p:nvPr/>
            </p:nvSpPr>
            <p:spPr bwMode="auto">
              <a:xfrm>
                <a:off x="613" y="2568"/>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76"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grpSp>
        <p:sp>
          <p:nvSpPr>
            <p:cNvPr id="60" name="Freeform 78"/>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61" name="Group 79"/>
            <p:cNvGrpSpPr/>
            <p:nvPr/>
          </p:nvGrpSpPr>
          <p:grpSpPr bwMode="auto">
            <a:xfrm>
              <a:off x="4739" y="1327"/>
              <a:ext cx="582" cy="139"/>
              <a:chOff x="614" y="2568"/>
              <a:chExt cx="725" cy="139"/>
            </a:xfrm>
          </p:grpSpPr>
          <p:sp>
            <p:nvSpPr>
              <p:cNvPr id="73" name="AutoShape 80"/>
              <p:cNvSpPr>
                <a:spLocks noChangeArrowheads="1"/>
              </p:cNvSpPr>
              <p:nvPr/>
            </p:nvSpPr>
            <p:spPr bwMode="auto">
              <a:xfrm>
                <a:off x="617" y="2570"/>
                <a:ext cx="724"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74"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grpSp>
        <p:sp>
          <p:nvSpPr>
            <p:cNvPr id="62"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63" name="Freeform 83"/>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Freeform 84"/>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 name="Oval 85"/>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66" name="Freeform 86"/>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68"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69" name="Oval 89"/>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70" name="Oval 90"/>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zh-CN" sz="1600">
                <a:solidFill>
                  <a:srgbClr val="FF0000"/>
                </a:solidFill>
                <a:ea typeface="楷体" panose="02010609060101010101" pitchFamily="49" charset="-122"/>
              </a:endParaRPr>
            </a:p>
          </p:txBody>
        </p:sp>
        <p:sp>
          <p:nvSpPr>
            <p:cNvPr id="71" name="Oval 91"/>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72"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grpSp>
      <p:grpSp>
        <p:nvGrpSpPr>
          <p:cNvPr id="81" name="Group 4"/>
          <p:cNvGrpSpPr/>
          <p:nvPr/>
        </p:nvGrpSpPr>
        <p:grpSpPr bwMode="auto">
          <a:xfrm>
            <a:off x="5707295" y="2081213"/>
            <a:ext cx="2540000" cy="733425"/>
            <a:chOff x="7333085" y="2736938"/>
            <a:chExt cx="2539755" cy="733428"/>
          </a:xfrm>
        </p:grpSpPr>
        <p:sp>
          <p:nvSpPr>
            <p:cNvPr id="82" name="Rectangle 2"/>
            <p:cNvSpPr>
              <a:spLocks noChangeArrowheads="1"/>
            </p:cNvSpPr>
            <p:nvPr/>
          </p:nvSpPr>
          <p:spPr bwMode="auto">
            <a:xfrm>
              <a:off x="7333085"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83" name="TextBox 1"/>
            <p:cNvSpPr txBox="1">
              <a:spLocks noChangeArrowheads="1"/>
            </p:cNvSpPr>
            <p:nvPr/>
          </p:nvSpPr>
          <p:spPr bwMode="auto">
            <a:xfrm>
              <a:off x="7344917" y="279739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600">
                  <a:solidFill>
                    <a:srgbClr val="FF0000"/>
                  </a:solidFill>
                  <a:ea typeface="楷体" panose="02010609060101010101" pitchFamily="49" charset="-122"/>
                </a:rPr>
                <a:t>广播</a:t>
              </a:r>
              <a:r>
                <a:rPr lang="en-US" altLang="zh-CN" sz="1600">
                  <a:solidFill>
                    <a:srgbClr val="FF0000"/>
                  </a:solidFill>
                  <a:ea typeface="楷体" panose="02010609060101010101" pitchFamily="49" charset="-122"/>
                </a:rPr>
                <a:t>: is there a DHCP server out there?</a:t>
              </a:r>
              <a:endParaRPr lang="en-US" altLang="zh-CN" sz="1600">
                <a:solidFill>
                  <a:srgbClr val="FF0000"/>
                </a:solidFill>
                <a:ea typeface="楷体" panose="02010609060101010101" pitchFamily="49" charset="-122"/>
              </a:endParaRPr>
            </a:p>
          </p:txBody>
        </p:sp>
      </p:grpSp>
      <p:grpSp>
        <p:nvGrpSpPr>
          <p:cNvPr id="84" name="Group 9"/>
          <p:cNvGrpSpPr/>
          <p:nvPr/>
        </p:nvGrpSpPr>
        <p:grpSpPr bwMode="auto">
          <a:xfrm>
            <a:off x="5872395" y="3289301"/>
            <a:ext cx="2528888" cy="884237"/>
            <a:chOff x="9144000" y="3229217"/>
            <a:chExt cx="2527923" cy="885135"/>
          </a:xfrm>
        </p:grpSpPr>
        <p:sp>
          <p:nvSpPr>
            <p:cNvPr id="85" name="Rectangle 87"/>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86" name="TextBox 88"/>
            <p:cNvSpPr txBox="1">
              <a:spLocks noChangeArrowheads="1"/>
            </p:cNvSpPr>
            <p:nvPr/>
          </p:nvSpPr>
          <p:spPr bwMode="auto">
            <a:xfrm>
              <a:off x="9144000" y="3271783"/>
              <a:ext cx="2527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600">
                  <a:solidFill>
                    <a:srgbClr val="FF0000"/>
                  </a:solidFill>
                  <a:ea typeface="楷体" panose="02010609060101010101" pitchFamily="49" charset="-122"/>
                </a:rPr>
                <a:t>广播</a:t>
              </a:r>
              <a:r>
                <a:rPr lang="en-US" altLang="zh-CN" sz="1600">
                  <a:solidFill>
                    <a:srgbClr val="FF0000"/>
                  </a:solidFill>
                  <a:ea typeface="楷体" panose="02010609060101010101" pitchFamily="49" charset="-122"/>
                </a:rPr>
                <a:t>: I</a:t>
              </a:r>
              <a:r>
                <a:rPr lang="en-US" altLang="en-US" sz="1600">
                  <a:solidFill>
                    <a:srgbClr val="FF0000"/>
                  </a:solidFill>
                  <a:ea typeface="楷体" panose="02010609060101010101" pitchFamily="49" charset="-122"/>
                </a:rPr>
                <a:t>’</a:t>
              </a:r>
              <a:r>
                <a:rPr lang="en-US" altLang="zh-CN" sz="1600">
                  <a:solidFill>
                    <a:srgbClr val="FF0000"/>
                  </a:solidFill>
                  <a:ea typeface="楷体" panose="02010609060101010101" pitchFamily="49" charset="-122"/>
                </a:rPr>
                <a:t>m a DHCP server! Here</a:t>
              </a:r>
              <a:r>
                <a:rPr lang="en-US" altLang="en-US" sz="1600">
                  <a:solidFill>
                    <a:srgbClr val="FF0000"/>
                  </a:solidFill>
                  <a:ea typeface="楷体" panose="02010609060101010101" pitchFamily="49" charset="-122"/>
                </a:rPr>
                <a:t>’</a:t>
              </a:r>
              <a:r>
                <a:rPr lang="en-US" altLang="zh-CN" sz="1600">
                  <a:solidFill>
                    <a:srgbClr val="FF0000"/>
                  </a:solidFill>
                  <a:ea typeface="楷体" panose="02010609060101010101" pitchFamily="49" charset="-122"/>
                </a:rPr>
                <a:t>s an IP address you can use </a:t>
              </a:r>
              <a:endParaRPr lang="en-US" altLang="zh-CN" sz="1600">
                <a:solidFill>
                  <a:srgbClr val="FF0000"/>
                </a:solidFill>
                <a:ea typeface="楷体" panose="02010609060101010101" pitchFamily="49" charset="-122"/>
              </a:endParaRPr>
            </a:p>
          </p:txBody>
        </p:sp>
      </p:grpSp>
      <p:grpSp>
        <p:nvGrpSpPr>
          <p:cNvPr id="87" name="Group 10"/>
          <p:cNvGrpSpPr/>
          <p:nvPr/>
        </p:nvGrpSpPr>
        <p:grpSpPr bwMode="auto">
          <a:xfrm>
            <a:off x="4488095" y="4514851"/>
            <a:ext cx="2527300" cy="884237"/>
            <a:chOff x="8956574" y="4615923"/>
            <a:chExt cx="2527923" cy="885135"/>
          </a:xfrm>
        </p:grpSpPr>
        <p:sp>
          <p:nvSpPr>
            <p:cNvPr id="88" name="Rectangle 89"/>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89" name="TextBox 90"/>
            <p:cNvSpPr txBox="1">
              <a:spLocks noChangeArrowheads="1"/>
            </p:cNvSpPr>
            <p:nvPr/>
          </p:nvSpPr>
          <p:spPr bwMode="auto">
            <a:xfrm>
              <a:off x="8956574" y="4765817"/>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600">
                  <a:solidFill>
                    <a:srgbClr val="FF0000"/>
                  </a:solidFill>
                  <a:ea typeface="楷体" panose="02010609060101010101" pitchFamily="49" charset="-122"/>
                </a:rPr>
                <a:t>广播</a:t>
              </a:r>
              <a:r>
                <a:rPr lang="en-US" altLang="zh-CN" sz="1600">
                  <a:solidFill>
                    <a:srgbClr val="FF0000"/>
                  </a:solidFill>
                  <a:ea typeface="楷体" panose="02010609060101010101" pitchFamily="49" charset="-122"/>
                </a:rPr>
                <a:t>: OK.  I</a:t>
              </a:r>
              <a:r>
                <a:rPr lang="en-US" altLang="en-US" sz="1600">
                  <a:solidFill>
                    <a:srgbClr val="FF0000"/>
                  </a:solidFill>
                  <a:ea typeface="楷体" panose="02010609060101010101" pitchFamily="49" charset="-122"/>
                </a:rPr>
                <a:t>’</a:t>
              </a:r>
              <a:r>
                <a:rPr lang="en-US" altLang="zh-CN" sz="1600">
                  <a:solidFill>
                    <a:srgbClr val="FF0000"/>
                  </a:solidFill>
                  <a:ea typeface="楷体" panose="02010609060101010101" pitchFamily="49" charset="-122"/>
                </a:rPr>
                <a:t>ll take that IP address!</a:t>
              </a:r>
              <a:endParaRPr lang="en-US" altLang="zh-CN" sz="1600">
                <a:solidFill>
                  <a:srgbClr val="FF0000"/>
                </a:solidFill>
                <a:ea typeface="楷体" panose="02010609060101010101" pitchFamily="49" charset="-122"/>
              </a:endParaRPr>
            </a:p>
          </p:txBody>
        </p:sp>
      </p:grpSp>
      <p:grpSp>
        <p:nvGrpSpPr>
          <p:cNvPr id="90" name="Group 11"/>
          <p:cNvGrpSpPr/>
          <p:nvPr/>
        </p:nvGrpSpPr>
        <p:grpSpPr bwMode="auto">
          <a:xfrm>
            <a:off x="5854934" y="5883276"/>
            <a:ext cx="2528887" cy="885825"/>
            <a:chOff x="9144000" y="5555417"/>
            <a:chExt cx="2527923" cy="885135"/>
          </a:xfrm>
        </p:grpSpPr>
        <p:sp>
          <p:nvSpPr>
            <p:cNvPr id="91" name="Rectangle 91"/>
            <p:cNvSpPr>
              <a:spLocks noChangeArrowheads="1"/>
            </p:cNvSpPr>
            <p:nvPr/>
          </p:nvSpPr>
          <p:spPr bwMode="auto">
            <a:xfrm>
              <a:off x="9144001" y="5555417"/>
              <a:ext cx="2351576" cy="885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600">
                <a:solidFill>
                  <a:srgbClr val="000000"/>
                </a:solidFill>
                <a:ea typeface="楷体" panose="02010609060101010101" pitchFamily="49" charset="-122"/>
              </a:endParaRPr>
            </a:p>
          </p:txBody>
        </p:sp>
        <p:sp>
          <p:nvSpPr>
            <p:cNvPr id="92" name="TextBox 92"/>
            <p:cNvSpPr txBox="1">
              <a:spLocks noChangeArrowheads="1"/>
            </p:cNvSpPr>
            <p:nvPr/>
          </p:nvSpPr>
          <p:spPr bwMode="auto">
            <a:xfrm>
              <a:off x="9144000" y="570531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zh-CN" altLang="en-US" sz="1600" dirty="0">
                  <a:solidFill>
                    <a:srgbClr val="FF0000"/>
                  </a:solidFill>
                  <a:ea typeface="楷体" panose="02010609060101010101" pitchFamily="49" charset="-122"/>
                </a:rPr>
                <a:t>广播</a:t>
              </a:r>
              <a:r>
                <a:rPr lang="en-US" altLang="zh-CN" sz="1600" dirty="0">
                  <a:solidFill>
                    <a:srgbClr val="FF0000"/>
                  </a:solidFill>
                  <a:ea typeface="楷体" panose="02010609060101010101" pitchFamily="49" charset="-122"/>
                </a:rPr>
                <a:t>: OK. You</a:t>
              </a:r>
              <a:r>
                <a:rPr lang="en-US" altLang="en-US" sz="1600" dirty="0">
                  <a:solidFill>
                    <a:srgbClr val="FF0000"/>
                  </a:solidFill>
                  <a:ea typeface="楷体" panose="02010609060101010101" pitchFamily="49" charset="-122"/>
                </a:rPr>
                <a:t>’</a:t>
              </a:r>
              <a:r>
                <a:rPr lang="en-US" altLang="zh-CN" sz="1600" dirty="0">
                  <a:solidFill>
                    <a:srgbClr val="FF0000"/>
                  </a:solidFill>
                  <a:ea typeface="楷体" panose="02010609060101010101" pitchFamily="49" charset="-122"/>
                </a:rPr>
                <a:t>ve got that IP address!</a:t>
              </a:r>
              <a:endParaRPr lang="en-US" altLang="zh-CN" sz="1600" dirty="0">
                <a:solidFill>
                  <a:srgbClr val="FF0000"/>
                </a:solidFill>
                <a:ea typeface="楷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dissolv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81"/>
                                        </p:tgtEl>
                                      </p:cBhvr>
                                    </p:animEffect>
                                    <p:set>
                                      <p:cBhvr>
                                        <p:cTn id="15" dur="1" fill="hold">
                                          <p:stCondLst>
                                            <p:cond delay="499"/>
                                          </p:stCondLst>
                                        </p:cTn>
                                        <p:tgtEl>
                                          <p:spTgt spid="8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22" presetClass="entr" presetSubtype="8"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9" presetClass="entr" presetSubtype="0"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dissolve">
                                      <p:cBhvr>
                                        <p:cTn id="26" dur="500"/>
                                        <p:tgtEl>
                                          <p:spTgt spid="8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84"/>
                                        </p:tgtEl>
                                      </p:cBhvr>
                                    </p:animEffect>
                                    <p:set>
                                      <p:cBhvr>
                                        <p:cTn id="31" dur="1" fill="hold">
                                          <p:stCondLst>
                                            <p:cond delay="499"/>
                                          </p:stCondLst>
                                        </p:cTn>
                                        <p:tgtEl>
                                          <p:spTgt spid="8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right)">
                                      <p:cBhvr>
                                        <p:cTn id="36" dur="500"/>
                                        <p:tgtEl>
                                          <p:spTgt spid="18"/>
                                        </p:tgtEl>
                                      </p:cBhvr>
                                    </p:animEffect>
                                  </p:childTnLst>
                                </p:cTn>
                              </p:par>
                              <p:par>
                                <p:cTn id="37" presetID="22" presetClass="entr" presetSubtype="2"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right)">
                                      <p:cBhvr>
                                        <p:cTn id="39" dur="500"/>
                                        <p:tgtEl>
                                          <p:spTgt spid="17"/>
                                        </p:tgtEl>
                                      </p:cBhvr>
                                    </p:animEffect>
                                  </p:childTnLst>
                                </p:cTn>
                              </p:par>
                              <p:par>
                                <p:cTn id="40" presetID="9" presetClass="entr" presetSubtype="0" fill="hold" nodeType="with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87"/>
                                        </p:tgtEl>
                                      </p:cBhvr>
                                    </p:animEffect>
                                    <p:set>
                                      <p:cBhvr>
                                        <p:cTn id="47" dur="1" fill="hold">
                                          <p:stCondLst>
                                            <p:cond delay="499"/>
                                          </p:stCondLst>
                                        </p:cTn>
                                        <p:tgtEl>
                                          <p:spTgt spid="8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par>
                                <p:cTn id="53" presetID="22" presetClass="entr" presetSubtype="8"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par>
                                <p:cTn id="56" presetID="9" presetClass="entr" presetSubtype="0" fill="hold" nodeType="with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dissolve">
                                      <p:cBhvr>
                                        <p:cTn id="58" dur="500"/>
                                        <p:tgtEl>
                                          <p:spTgt spid="90"/>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xit" presetSubtype="0" fill="hold" nodeType="clickEffect">
                                  <p:stCondLst>
                                    <p:cond delay="0"/>
                                  </p:stCondLst>
                                  <p:childTnLst>
                                    <p:animEffect transition="out" filter="dissolve">
                                      <p:cBhvr>
                                        <p:cTn id="62" dur="500"/>
                                        <p:tgtEl>
                                          <p:spTgt spid="90"/>
                                        </p:tgtEl>
                                      </p:cBhvr>
                                    </p:animEffect>
                                    <p:set>
                                      <p:cBhvr>
                                        <p:cTn id="63" dur="1" fill="hold">
                                          <p:stCondLst>
                                            <p:cond delay="499"/>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DHCP</a:t>
            </a:r>
            <a:r>
              <a:rPr lang="zh-CN" altLang="en-US" dirty="0"/>
              <a:t>协议</a:t>
            </a:r>
            <a:endParaRPr lang="zh-CN" altLang="en-US" dirty="0"/>
          </a:p>
        </p:txBody>
      </p:sp>
      <p:grpSp>
        <p:nvGrpSpPr>
          <p:cNvPr id="4" name="组合 3"/>
          <p:cNvGrpSpPr/>
          <p:nvPr/>
        </p:nvGrpSpPr>
        <p:grpSpPr>
          <a:xfrm>
            <a:off x="1430913" y="2730299"/>
            <a:ext cx="6327922" cy="526729"/>
            <a:chOff x="722008" y="1303131"/>
            <a:chExt cx="6042085" cy="502937"/>
          </a:xfrm>
        </p:grpSpPr>
        <p:grpSp>
          <p:nvGrpSpPr>
            <p:cNvPr id="5" name="组合 4"/>
            <p:cNvGrpSpPr/>
            <p:nvPr/>
          </p:nvGrpSpPr>
          <p:grpSpPr>
            <a:xfrm>
              <a:off x="722008" y="1303131"/>
              <a:ext cx="546594" cy="475865"/>
              <a:chOff x="708742" y="1296102"/>
              <a:chExt cx="454744" cy="283828"/>
            </a:xfrm>
          </p:grpSpPr>
          <p:sp>
            <p:nvSpPr>
              <p:cNvPr id="8" name="平行四边形 7"/>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平行四边形 8"/>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 name="流程图: 手动输入 6"/>
            <p:cNvSpPr/>
            <p:nvPr/>
          </p:nvSpPr>
          <p:spPr>
            <a:xfrm rot="5400000" flipV="1">
              <a:off x="3638414" y="-1343279"/>
              <a:ext cx="475861" cy="577549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sp>
          <p:nvSpPr>
            <p:cNvPr id="7" name="Text Box 79"/>
            <p:cNvSpPr txBox="1">
              <a:spLocks noChangeArrowheads="1"/>
            </p:cNvSpPr>
            <p:nvPr/>
          </p:nvSpPr>
          <p:spPr bwMode="auto">
            <a:xfrm>
              <a:off x="1351236" y="1335868"/>
              <a:ext cx="541285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DHCP</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协议并不仅仅只能获取</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IP</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地址</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sp>
        <p:nvSpPr>
          <p:cNvPr id="10" name="文本框 9"/>
          <p:cNvSpPr txBox="1"/>
          <p:nvPr/>
        </p:nvSpPr>
        <p:spPr>
          <a:xfrm>
            <a:off x="2089908" y="3243513"/>
            <a:ext cx="3312399" cy="2795958"/>
          </a:xfrm>
          <a:prstGeom prst="rect">
            <a:avLst/>
          </a:prstGeom>
          <a:noFill/>
        </p:spPr>
        <p:txBody>
          <a:bodyPr wrap="square">
            <a:spAutoFit/>
          </a:bodyPr>
          <a:lstStyle/>
          <a:p>
            <a:pPr marL="342900" indent="-342900" defTabSz="914400">
              <a:lnSpc>
                <a:spcPct val="20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网关地址</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20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20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子网掩码</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a:t>
            </a:r>
            <a:r>
              <a:rPr lang="zh-CN" altLang="en-US" dirty="0"/>
              <a:t>地址  </a:t>
            </a:r>
            <a:r>
              <a:rPr lang="en-US" altLang="zh-CN" dirty="0"/>
              <a:t>vs  MAC</a:t>
            </a:r>
            <a:r>
              <a:rPr lang="zh-CN" altLang="en-US" dirty="0"/>
              <a:t>地址</a:t>
            </a:r>
            <a:endParaRPr lang="zh-CN" altLang="en-US" dirty="0"/>
          </a:p>
        </p:txBody>
      </p:sp>
      <p:grpSp>
        <p:nvGrpSpPr>
          <p:cNvPr id="4" name="组合 3"/>
          <p:cNvGrpSpPr/>
          <p:nvPr/>
        </p:nvGrpSpPr>
        <p:grpSpPr>
          <a:xfrm>
            <a:off x="1295402" y="2614603"/>
            <a:ext cx="4958415" cy="557510"/>
            <a:chOff x="722008" y="1303131"/>
            <a:chExt cx="4734438" cy="532328"/>
          </a:xfrm>
        </p:grpSpPr>
        <p:sp>
          <p:nvSpPr>
            <p:cNvPr id="5" name="流程图: 手动输入 6"/>
            <p:cNvSpPr/>
            <p:nvPr/>
          </p:nvSpPr>
          <p:spPr>
            <a:xfrm rot="5400000" flipV="1">
              <a:off x="1517949" y="777187"/>
              <a:ext cx="475861" cy="153456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Arial" panose="020B0604020202020204" pitchFamily="34" charset="0"/>
              </a:endParaRPr>
            </a:p>
          </p:txBody>
        </p:sp>
        <p:grpSp>
          <p:nvGrpSpPr>
            <p:cNvPr id="6" name="组合 5"/>
            <p:cNvGrpSpPr/>
            <p:nvPr/>
          </p:nvGrpSpPr>
          <p:grpSpPr>
            <a:xfrm>
              <a:off x="722008" y="1303131"/>
              <a:ext cx="546594" cy="475865"/>
              <a:chOff x="708742" y="1296102"/>
              <a:chExt cx="454744" cy="283828"/>
            </a:xfrm>
          </p:grpSpPr>
          <p:sp>
            <p:nvSpPr>
              <p:cNvPr id="8" name="平行四边形 7"/>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5"/>
              </a:p>
            </p:txBody>
          </p:sp>
          <p:sp>
            <p:nvSpPr>
              <p:cNvPr id="9" name="平行四边形 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5"/>
              </a:p>
            </p:txBody>
          </p:sp>
        </p:grpSp>
        <p:sp>
          <p:nvSpPr>
            <p:cNvPr id="7" name="Text Box 79"/>
            <p:cNvSpPr txBox="1">
              <a:spLocks noChangeArrowheads="1"/>
            </p:cNvSpPr>
            <p:nvPr/>
          </p:nvSpPr>
          <p:spPr bwMode="auto">
            <a:xfrm>
              <a:off x="1351237" y="1335872"/>
              <a:ext cx="4105209" cy="49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65" dirty="0">
                  <a:solidFill>
                    <a:schemeClr val="tx1">
                      <a:lumMod val="85000"/>
                      <a:lumOff val="15000"/>
                    </a:schemeClr>
                  </a:solidFill>
                  <a:latin typeface="思源黑体 CN Medium" panose="020B0600000000000000" pitchFamily="34" charset="-122"/>
                  <a:ea typeface="思源黑体 CN Medium" panose="020B0600000000000000" pitchFamily="34" charset="-122"/>
                </a:rPr>
                <a:t>IP</a:t>
              </a:r>
              <a:r>
                <a:rPr kumimoji="1" lang="zh-CN" altLang="en-US" sz="2665" dirty="0">
                  <a:solidFill>
                    <a:schemeClr val="tx1">
                      <a:lumMod val="85000"/>
                      <a:lumOff val="15000"/>
                    </a:schemeClr>
                  </a:solidFill>
                  <a:latin typeface="思源黑体 CN Medium" panose="020B0600000000000000" pitchFamily="34" charset="-122"/>
                  <a:ea typeface="思源黑体 CN Medium" panose="020B0600000000000000" pitchFamily="34" charset="-122"/>
                </a:rPr>
                <a:t>地址</a:t>
              </a:r>
              <a:r>
                <a:rPr kumimoji="1" lang="en-US" altLang="zh-CN" sz="2665"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800" dirty="0"/>
                <a:t>网络层地址</a:t>
              </a:r>
              <a:endParaRPr kumimoji="1" lang="zh-CN" altLang="en-US" sz="2665"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0" name="组合 9"/>
          <p:cNvGrpSpPr/>
          <p:nvPr/>
        </p:nvGrpSpPr>
        <p:grpSpPr>
          <a:xfrm>
            <a:off x="1295402" y="4548384"/>
            <a:ext cx="4958415" cy="557510"/>
            <a:chOff x="722008" y="1303131"/>
            <a:chExt cx="4734438" cy="532328"/>
          </a:xfrm>
        </p:grpSpPr>
        <p:sp>
          <p:nvSpPr>
            <p:cNvPr id="11" name="流程图: 手动输入 6"/>
            <p:cNvSpPr/>
            <p:nvPr/>
          </p:nvSpPr>
          <p:spPr>
            <a:xfrm rot="5400000" flipV="1">
              <a:off x="1517949" y="777187"/>
              <a:ext cx="475861" cy="153456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Arial" panose="020B0604020202020204" pitchFamily="34" charset="0"/>
              </a:endParaRPr>
            </a:p>
          </p:txBody>
        </p:sp>
        <p:grpSp>
          <p:nvGrpSpPr>
            <p:cNvPr id="12" name="组合 11"/>
            <p:cNvGrpSpPr/>
            <p:nvPr/>
          </p:nvGrpSpPr>
          <p:grpSpPr>
            <a:xfrm>
              <a:off x="722008" y="1303131"/>
              <a:ext cx="546594" cy="475865"/>
              <a:chOff x="708742" y="1296102"/>
              <a:chExt cx="454744" cy="283828"/>
            </a:xfrm>
          </p:grpSpPr>
          <p:sp>
            <p:nvSpPr>
              <p:cNvPr id="14" name="平行四边形 13"/>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5"/>
              </a:p>
            </p:txBody>
          </p:sp>
          <p:sp>
            <p:nvSpPr>
              <p:cNvPr id="15" name="平行四边形 1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5"/>
              </a:p>
            </p:txBody>
          </p:sp>
        </p:grpSp>
        <p:sp>
          <p:nvSpPr>
            <p:cNvPr id="13" name="Text Box 79"/>
            <p:cNvSpPr txBox="1">
              <a:spLocks noChangeArrowheads="1"/>
            </p:cNvSpPr>
            <p:nvPr/>
          </p:nvSpPr>
          <p:spPr bwMode="auto">
            <a:xfrm>
              <a:off x="1351237" y="1335872"/>
              <a:ext cx="4105209" cy="49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65" dirty="0">
                  <a:solidFill>
                    <a:schemeClr val="tx1">
                      <a:lumMod val="85000"/>
                      <a:lumOff val="15000"/>
                    </a:schemeClr>
                  </a:solidFill>
                  <a:latin typeface="思源黑体 CN Medium" panose="020B0600000000000000" pitchFamily="34" charset="-122"/>
                  <a:ea typeface="思源黑体 CN Medium" panose="020B0600000000000000" pitchFamily="34" charset="-122"/>
                </a:rPr>
                <a:t>MAC</a:t>
              </a:r>
              <a:r>
                <a:rPr kumimoji="1" lang="zh-CN" altLang="en-US" sz="2665" dirty="0">
                  <a:solidFill>
                    <a:schemeClr val="tx1">
                      <a:lumMod val="85000"/>
                      <a:lumOff val="15000"/>
                    </a:schemeClr>
                  </a:solidFill>
                  <a:latin typeface="思源黑体 CN Medium" panose="020B0600000000000000" pitchFamily="34" charset="-122"/>
                  <a:ea typeface="思源黑体 CN Medium" panose="020B0600000000000000" pitchFamily="34" charset="-122"/>
                </a:rPr>
                <a:t>地址</a:t>
              </a:r>
              <a:r>
                <a:rPr kumimoji="1" lang="en-US" altLang="zh-CN" sz="2665"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800" dirty="0"/>
                <a:t>链路层地址</a:t>
              </a:r>
              <a:endParaRPr kumimoji="1" lang="zh-CN" altLang="en-US" sz="2665"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16" name="Text Box 79"/>
          <p:cNvSpPr txBox="1">
            <a:spLocks noChangeArrowheads="1"/>
          </p:cNvSpPr>
          <p:nvPr/>
        </p:nvSpPr>
        <p:spPr bwMode="auto">
          <a:xfrm>
            <a:off x="1954399" y="3168337"/>
            <a:ext cx="7093677"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前</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n-1</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跳用于使数据报到达目标</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子网</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最后一跳：到达子网中的目标节点</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 name="Text Box 79"/>
          <p:cNvSpPr txBox="1">
            <a:spLocks noChangeArrowheads="1"/>
          </p:cNvSpPr>
          <p:nvPr/>
        </p:nvSpPr>
        <p:spPr bwMode="auto">
          <a:xfrm>
            <a:off x="1954399" y="5081047"/>
            <a:ext cx="8629650"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用于使帧从一个网卡传递到与其物理连接的另一个网卡</a:t>
            </a:r>
            <a:endPar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wipe(left)">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wipe(left)">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left)">
                                      <p:cBhvr>
                                        <p:cTn id="2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a:t>
            </a:r>
            <a:r>
              <a:rPr lang="zh-CN" altLang="en-US" dirty="0"/>
              <a:t>地址  </a:t>
            </a:r>
            <a:r>
              <a:rPr lang="en-US" altLang="zh-CN" dirty="0"/>
              <a:t>vs  MAC</a:t>
            </a:r>
            <a:r>
              <a:rPr lang="zh-CN" altLang="en-US" dirty="0"/>
              <a:t>地址</a:t>
            </a:r>
            <a:endParaRPr lang="zh-CN" altLang="en-US" dirty="0"/>
          </a:p>
        </p:txBody>
      </p:sp>
      <p:sp>
        <p:nvSpPr>
          <p:cNvPr id="4" name="Text Box 79"/>
          <p:cNvSpPr txBox="1">
            <a:spLocks noChangeArrowheads="1"/>
          </p:cNvSpPr>
          <p:nvPr/>
        </p:nvSpPr>
        <p:spPr bwMode="auto">
          <a:xfrm>
            <a:off x="5790250" y="2619505"/>
            <a:ext cx="316003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类似于身份证号</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 name="组合 4"/>
          <p:cNvGrpSpPr/>
          <p:nvPr/>
        </p:nvGrpSpPr>
        <p:grpSpPr>
          <a:xfrm>
            <a:off x="2022155" y="2557956"/>
            <a:ext cx="3546484" cy="584775"/>
            <a:chOff x="1263765" y="4127662"/>
            <a:chExt cx="2742830" cy="584775"/>
          </a:xfrm>
        </p:grpSpPr>
        <p:sp>
          <p:nvSpPr>
            <p:cNvPr id="6" name="矩形: 圆角 5"/>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p:cNvSpPr/>
            <p:nvPr/>
          </p:nvSpPr>
          <p:spPr>
            <a:xfrm>
              <a:off x="1263765" y="4189215"/>
              <a:ext cx="2742828" cy="461665"/>
            </a:xfrm>
            <a:prstGeom prst="rect">
              <a:avLst/>
            </a:prstGeom>
          </p:spPr>
          <p:txBody>
            <a:bodyPr wrap="squar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地址是平面地址</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 name="Text Box 79"/>
          <p:cNvSpPr txBox="1">
            <a:spLocks noChangeArrowheads="1"/>
          </p:cNvSpPr>
          <p:nvPr/>
        </p:nvSpPr>
        <p:spPr bwMode="auto">
          <a:xfrm>
            <a:off x="5790250" y="3530496"/>
            <a:ext cx="316003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类似于邮政通信地址</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 name="组合 8"/>
          <p:cNvGrpSpPr/>
          <p:nvPr/>
        </p:nvGrpSpPr>
        <p:grpSpPr>
          <a:xfrm>
            <a:off x="2134035" y="4395034"/>
            <a:ext cx="1745428" cy="1745428"/>
            <a:chOff x="1021786" y="2556286"/>
            <a:chExt cx="1745428" cy="1745428"/>
          </a:xfrm>
        </p:grpSpPr>
        <p:grpSp>
          <p:nvGrpSpPr>
            <p:cNvPr id="10" name="组合 9"/>
            <p:cNvGrpSpPr/>
            <p:nvPr/>
          </p:nvGrpSpPr>
          <p:grpSpPr>
            <a:xfrm>
              <a:off x="1021786" y="2556286"/>
              <a:ext cx="1745428" cy="1745428"/>
              <a:chOff x="1052239" y="2592593"/>
              <a:chExt cx="1861073" cy="1861073"/>
            </a:xfrm>
          </p:grpSpPr>
          <p:sp>
            <p:nvSpPr>
              <p:cNvPr id="12" name="椭圆 11"/>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Text Box 79"/>
            <p:cNvSpPr txBox="1">
              <a:spLocks noChangeArrowheads="1"/>
            </p:cNvSpPr>
            <p:nvPr/>
          </p:nvSpPr>
          <p:spPr bwMode="auto">
            <a:xfrm>
              <a:off x="1174288" y="2924237"/>
              <a:ext cx="1499128" cy="113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265" spc="300"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在不同的</a:t>
              </a:r>
              <a:endParaRPr kumimoji="1" lang="en-US" altLang="zh-CN" sz="2265" spc="300"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endParaRPr>
            </a:p>
            <a:p>
              <a:pPr algn="ctr"/>
              <a:r>
                <a:rPr kumimoji="1" lang="zh-CN" altLang="en-US" sz="2265" spc="300"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网络间</a:t>
              </a:r>
              <a:endParaRPr kumimoji="1" lang="en-US" altLang="zh-CN" sz="2265" spc="300"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endParaRPr>
            </a:p>
            <a:p>
              <a:pPr algn="ctr"/>
              <a:r>
                <a:rPr kumimoji="1" lang="zh-CN" altLang="en-US" sz="2265" spc="300"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迁移时</a:t>
              </a:r>
              <a:endParaRPr kumimoji="1" lang="zh-CN" altLang="en-US" sz="2265" spc="300"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endParaRPr>
            </a:p>
          </p:txBody>
        </p:sp>
      </p:grpSp>
      <p:sp>
        <p:nvSpPr>
          <p:cNvPr id="14" name="弧形 13"/>
          <p:cNvSpPr/>
          <p:nvPr/>
        </p:nvSpPr>
        <p:spPr>
          <a:xfrm rot="5164811">
            <a:off x="1818068" y="4107387"/>
            <a:ext cx="2370749" cy="2370749"/>
          </a:xfrm>
          <a:prstGeom prst="arc">
            <a:avLst>
              <a:gd name="adj1" fmla="val 9701342"/>
              <a:gd name="adj2" fmla="val 1099146"/>
            </a:avLst>
          </a:prstGeom>
          <a:ln>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935"/>
          </a:p>
        </p:txBody>
      </p:sp>
      <p:grpSp>
        <p:nvGrpSpPr>
          <p:cNvPr id="15" name="组合 14"/>
          <p:cNvGrpSpPr/>
          <p:nvPr/>
        </p:nvGrpSpPr>
        <p:grpSpPr>
          <a:xfrm>
            <a:off x="4137050" y="4352607"/>
            <a:ext cx="5686505" cy="646331"/>
            <a:chOff x="2637177" y="4070621"/>
            <a:chExt cx="5244045" cy="646331"/>
          </a:xfrm>
        </p:grpSpPr>
        <p:grpSp>
          <p:nvGrpSpPr>
            <p:cNvPr id="16" name="组合 15"/>
            <p:cNvGrpSpPr/>
            <p:nvPr/>
          </p:nvGrpSpPr>
          <p:grpSpPr>
            <a:xfrm>
              <a:off x="3024791" y="4070621"/>
              <a:ext cx="4856431" cy="646331"/>
              <a:chOff x="4642329" y="2641678"/>
              <a:chExt cx="6579185" cy="875608"/>
            </a:xfrm>
          </p:grpSpPr>
          <p:sp>
            <p:nvSpPr>
              <p:cNvPr id="18" name="矩形: 圆角 17"/>
              <p:cNvSpPr/>
              <p:nvPr/>
            </p:nvSpPr>
            <p:spPr>
              <a:xfrm>
                <a:off x="4642329" y="2641678"/>
                <a:ext cx="6579185" cy="87560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noAutofit/>
              </a:bodyPr>
              <a:lstStyle/>
              <a:p>
                <a:pPr algn="ctr"/>
                <a:endParaRPr lang="zh-CN" altLang="en-US" sz="800"/>
              </a:p>
            </p:txBody>
          </p:sp>
          <p:sp>
            <p:nvSpPr>
              <p:cNvPr id="19" name="文本框 18"/>
              <p:cNvSpPr txBox="1"/>
              <p:nvPr/>
            </p:nvSpPr>
            <p:spPr>
              <a:xfrm>
                <a:off x="4866113" y="2793692"/>
                <a:ext cx="4383458" cy="597724"/>
              </a:xfrm>
              <a:prstGeom prst="rect">
                <a:avLst/>
              </a:prstGeom>
              <a:noFill/>
            </p:spPr>
            <p:txBody>
              <a:bodyPr wrap="square" rtlCol="0">
                <a:spAutoFit/>
              </a:bodyPr>
              <a:lstStyle/>
              <a:p>
                <a:r>
                  <a:rPr lang="en-US" altLang="zh-CN" sz="2265" dirty="0">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2265" dirty="0">
                    <a:latin typeface="思源黑体 CN Normal" panose="020B0400000000000000" pitchFamily="34" charset="-122"/>
                    <a:ea typeface="思源黑体 CN Normal" panose="020B0400000000000000" pitchFamily="34" charset="-122"/>
                  </a:rPr>
                  <a:t>地址不会改变</a:t>
                </a:r>
                <a:endParaRPr lang="zh-CN" altLang="en-US" sz="2265" dirty="0">
                  <a:latin typeface="思源黑体 CN Normal" panose="020B0400000000000000" pitchFamily="34" charset="-122"/>
                  <a:ea typeface="思源黑体 CN Normal" panose="020B0400000000000000" pitchFamily="34" charset="-122"/>
                </a:endParaRPr>
              </a:p>
            </p:txBody>
          </p:sp>
        </p:grpSp>
        <p:cxnSp>
          <p:nvCxnSpPr>
            <p:cNvPr id="17" name="直接连接符 16"/>
            <p:cNvCxnSpPr>
              <a:stCxn id="18" idx="1"/>
            </p:cNvCxnSpPr>
            <p:nvPr/>
          </p:nvCxnSpPr>
          <p:spPr>
            <a:xfrm flipH="1">
              <a:off x="2637177" y="4393787"/>
              <a:ext cx="387614" cy="287559"/>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grpSp>
        <p:nvGrpSpPr>
          <p:cNvPr id="20" name="组合 19"/>
          <p:cNvGrpSpPr/>
          <p:nvPr/>
        </p:nvGrpSpPr>
        <p:grpSpPr>
          <a:xfrm>
            <a:off x="4137049" y="5505212"/>
            <a:ext cx="5920915" cy="646332"/>
            <a:chOff x="3096612" y="5066482"/>
            <a:chExt cx="5530683" cy="646332"/>
          </a:xfrm>
        </p:grpSpPr>
        <p:grpSp>
          <p:nvGrpSpPr>
            <p:cNvPr id="21" name="组合 20"/>
            <p:cNvGrpSpPr/>
            <p:nvPr/>
          </p:nvGrpSpPr>
          <p:grpSpPr>
            <a:xfrm>
              <a:off x="3484227" y="5066482"/>
              <a:ext cx="5143068" cy="646332"/>
              <a:chOff x="4642329" y="2641678"/>
              <a:chExt cx="6967502" cy="875608"/>
            </a:xfrm>
          </p:grpSpPr>
          <p:sp>
            <p:nvSpPr>
              <p:cNvPr id="23" name="矩形: 圆角 22"/>
              <p:cNvSpPr/>
              <p:nvPr/>
            </p:nvSpPr>
            <p:spPr>
              <a:xfrm>
                <a:off x="4642329" y="2641678"/>
                <a:ext cx="6670869" cy="87560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noAutofit/>
              </a:bodyPr>
              <a:lstStyle/>
              <a:p>
                <a:pPr algn="ctr"/>
                <a:endParaRPr lang="zh-CN" altLang="en-US" sz="800"/>
              </a:p>
            </p:txBody>
          </p:sp>
          <p:sp>
            <p:nvSpPr>
              <p:cNvPr id="24" name="文本框 23"/>
              <p:cNvSpPr txBox="1"/>
              <p:nvPr/>
            </p:nvSpPr>
            <p:spPr>
              <a:xfrm>
                <a:off x="4810247" y="2794600"/>
                <a:ext cx="6799584" cy="597723"/>
              </a:xfrm>
              <a:prstGeom prst="rect">
                <a:avLst/>
              </a:prstGeom>
              <a:noFill/>
            </p:spPr>
            <p:txBody>
              <a:bodyPr wrap="square" rtlCol="0">
                <a:spAutoFit/>
              </a:bodyPr>
              <a:lstStyle/>
              <a:p>
                <a:r>
                  <a:rPr lang="en-US" altLang="zh-CN" sz="2265" dirty="0">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2265" dirty="0">
                    <a:latin typeface="Times New Roman" panose="02020603050405020304" pitchFamily="18" charset="0"/>
                    <a:ea typeface="思源黑体 CN Normal" panose="020B0400000000000000" pitchFamily="34" charset="-122"/>
                    <a:cs typeface="Times New Roman" panose="02020603050405020304" pitchFamily="18" charset="0"/>
                  </a:rPr>
                  <a:t>地址需要改变以适应新的网络配置</a:t>
                </a:r>
                <a:endParaRPr lang="zh-CN" altLang="en-US" sz="2265" dirty="0">
                  <a:latin typeface="思源黑体 CN Normal" panose="020B0400000000000000" pitchFamily="34" charset="-122"/>
                  <a:ea typeface="思源黑体 CN Normal" panose="020B0400000000000000" pitchFamily="34" charset="-122"/>
                </a:endParaRPr>
              </a:p>
            </p:txBody>
          </p:sp>
        </p:grpSp>
        <p:cxnSp>
          <p:nvCxnSpPr>
            <p:cNvPr id="22" name="直接连接符 21"/>
            <p:cNvCxnSpPr/>
            <p:nvPr/>
          </p:nvCxnSpPr>
          <p:spPr>
            <a:xfrm flipH="1" flipV="1">
              <a:off x="3096612" y="5133484"/>
              <a:ext cx="387614" cy="287559"/>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grpSp>
        <p:nvGrpSpPr>
          <p:cNvPr id="25" name="组合 24"/>
          <p:cNvGrpSpPr/>
          <p:nvPr/>
        </p:nvGrpSpPr>
        <p:grpSpPr>
          <a:xfrm>
            <a:off x="2024844" y="3473982"/>
            <a:ext cx="3543792" cy="616702"/>
            <a:chOff x="1263765" y="4127662"/>
            <a:chExt cx="2742830" cy="584775"/>
          </a:xfrm>
        </p:grpSpPr>
        <p:sp>
          <p:nvSpPr>
            <p:cNvPr id="26" name="矩形: 圆角 25"/>
            <p:cNvSpPr/>
            <p:nvPr/>
          </p:nvSpPr>
          <p:spPr>
            <a:xfrm>
              <a:off x="1263767" y="4127662"/>
              <a:ext cx="2742828" cy="584775"/>
            </a:xfrm>
            <a:prstGeom prst="roundRect">
              <a:avLst>
                <a:gd name="adj" fmla="val 50000"/>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矩形 26"/>
            <p:cNvSpPr/>
            <p:nvPr/>
          </p:nvSpPr>
          <p:spPr>
            <a:xfrm>
              <a:off x="1263765" y="4189215"/>
              <a:ext cx="2742828" cy="437764"/>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地址是层次地址</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 calcmode="lin" valueType="num">
                                      <p:cBhvr>
                                        <p:cTn id="24" dur="500" fill="hold"/>
                                        <p:tgtEl>
                                          <p:spTgt spid="9"/>
                                        </p:tgtEl>
                                        <p:attrNameLst>
                                          <p:attrName>style.rotation</p:attrName>
                                        </p:attrNameLst>
                                      </p:cBhvr>
                                      <p:tavLst>
                                        <p:tav tm="0">
                                          <p:val>
                                            <p:fltVal val="90"/>
                                          </p:val>
                                        </p:tav>
                                        <p:tav tm="100000">
                                          <p:val>
                                            <p:fltVal val="0"/>
                                          </p:val>
                                        </p:tav>
                                      </p:tavLst>
                                    </p:anim>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一个问题</a:t>
            </a:r>
            <a:endParaRPr lang="zh-CN" altLang="en-US" dirty="0"/>
          </a:p>
        </p:txBody>
      </p:sp>
      <p:grpSp>
        <p:nvGrpSpPr>
          <p:cNvPr id="4" name="组合 3"/>
          <p:cNvGrpSpPr/>
          <p:nvPr/>
        </p:nvGrpSpPr>
        <p:grpSpPr>
          <a:xfrm>
            <a:off x="1678749" y="3849594"/>
            <a:ext cx="9449941" cy="1195017"/>
            <a:chOff x="1724818" y="2533650"/>
            <a:chExt cx="6751637" cy="1864639"/>
          </a:xfrm>
        </p:grpSpPr>
        <p:sp>
          <p:nvSpPr>
            <p:cNvPr id="5" name="矩形: 圆角 4"/>
            <p:cNvSpPr/>
            <p:nvPr/>
          </p:nvSpPr>
          <p:spPr>
            <a:xfrm>
              <a:off x="1791494" y="2533650"/>
              <a:ext cx="6565522" cy="1795258"/>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等线" panose="02010600030101010101" charset="-122"/>
                <a:ea typeface="等线" panose="02010600030101010101" charset="-122"/>
                <a:cs typeface="+mn-cs"/>
              </a:endParaRPr>
            </a:p>
          </p:txBody>
        </p:sp>
        <p:sp>
          <p:nvSpPr>
            <p:cNvPr id="6" name="文本框 14"/>
            <p:cNvSpPr txBox="1"/>
            <p:nvPr/>
          </p:nvSpPr>
          <p:spPr>
            <a:xfrm>
              <a:off x="2336040" y="2651463"/>
              <a:ext cx="6140415" cy="16115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3200" dirty="0">
                  <a:solidFill>
                    <a:sysClr val="windowText" lastClr="000000"/>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3200" dirty="0">
                  <a:solidFill>
                    <a:sysClr val="windowText" lastClr="000000"/>
                  </a:solidFill>
                  <a:latin typeface="Times New Roman" panose="02020603050405020304" pitchFamily="18" charset="0"/>
                  <a:ea typeface="思源黑体 CN Normal" panose="020B0400000000000000" pitchFamily="34" charset="-122"/>
                  <a:cs typeface="Times New Roman" panose="02020603050405020304" pitchFamily="18" charset="0"/>
                </a:rPr>
                <a:t>协议把数据报交给数据链路层的时候，怎么获得目标主机的</a:t>
              </a:r>
              <a:r>
                <a:rPr kumimoji="1" lang="en-US" altLang="zh-CN" sz="3200" dirty="0">
                  <a:solidFill>
                    <a:sysClr val="windowText" lastClr="000000"/>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3200" dirty="0">
                  <a:solidFill>
                    <a:sysClr val="windowText" lastClr="000000"/>
                  </a:solidFill>
                  <a:latin typeface="Times New Roman" panose="02020603050405020304" pitchFamily="18" charset="0"/>
                  <a:ea typeface="思源黑体 CN Normal" panose="020B0400000000000000" pitchFamily="34" charset="-122"/>
                  <a:cs typeface="Times New Roman" panose="02020603050405020304" pitchFamily="18" charset="0"/>
                </a:rPr>
                <a:t>地址呢</a:t>
              </a:r>
              <a:r>
                <a:rPr kumimoji="1" lang="zh-CN" altLang="en-US" sz="3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zh-CN" altLang="en-US" sz="3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 name="矩形: 圆角 6"/>
            <p:cNvSpPr/>
            <p:nvPr/>
          </p:nvSpPr>
          <p:spPr>
            <a:xfrm>
              <a:off x="1724818" y="2603030"/>
              <a:ext cx="6572237" cy="1795259"/>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等线" panose="02010600030101010101" charset="-122"/>
                <a:ea typeface="等线" panose="02010600030101010101" charset="-122"/>
                <a:cs typeface="+mn-cs"/>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63310" y="2754317"/>
            <a:ext cx="2341562" cy="23415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地址解析协议（</a:t>
            </a:r>
            <a:r>
              <a:rPr lang="en-US" altLang="zh-CN" dirty="0"/>
              <a:t>ARP</a:t>
            </a:r>
            <a:r>
              <a:rPr lang="zh-CN" altLang="en-US" dirty="0"/>
              <a:t>）</a:t>
            </a:r>
            <a:endParaRPr lang="zh-CN" altLang="en-US" dirty="0"/>
          </a:p>
        </p:txBody>
      </p:sp>
      <p:grpSp>
        <p:nvGrpSpPr>
          <p:cNvPr id="28" name="组合 27"/>
          <p:cNvGrpSpPr/>
          <p:nvPr/>
        </p:nvGrpSpPr>
        <p:grpSpPr>
          <a:xfrm>
            <a:off x="1624137" y="3189497"/>
            <a:ext cx="6964228" cy="476221"/>
            <a:chOff x="1403750" y="3593123"/>
            <a:chExt cx="6964228" cy="476221"/>
          </a:xfrm>
        </p:grpSpPr>
        <p:grpSp>
          <p:nvGrpSpPr>
            <p:cNvPr id="29" name="组合 28"/>
            <p:cNvGrpSpPr/>
            <p:nvPr/>
          </p:nvGrpSpPr>
          <p:grpSpPr>
            <a:xfrm>
              <a:off x="1403750" y="3593123"/>
              <a:ext cx="490436" cy="476221"/>
              <a:chOff x="1403750" y="3593123"/>
              <a:chExt cx="808892" cy="785446"/>
            </a:xfrm>
          </p:grpSpPr>
          <p:sp>
            <p:nvSpPr>
              <p:cNvPr id="31" name="对话气泡: 椭圆形 3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30" name="Text Box 79"/>
            <p:cNvSpPr txBox="1">
              <a:spLocks noChangeArrowheads="1"/>
            </p:cNvSpPr>
            <p:nvPr/>
          </p:nvSpPr>
          <p:spPr bwMode="auto">
            <a:xfrm>
              <a:off x="1985931" y="3593123"/>
              <a:ext cx="638204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根据目标的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地址获取其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3" name="组合 32"/>
          <p:cNvGrpSpPr/>
          <p:nvPr/>
        </p:nvGrpSpPr>
        <p:grpSpPr>
          <a:xfrm>
            <a:off x="1137786" y="2490435"/>
            <a:ext cx="3036733" cy="537055"/>
            <a:chOff x="722008" y="1303131"/>
            <a:chExt cx="2899562" cy="512796"/>
          </a:xfrm>
        </p:grpSpPr>
        <p:sp>
          <p:nvSpPr>
            <p:cNvPr id="34" name="流程图: 手动输入 6"/>
            <p:cNvSpPr/>
            <p:nvPr/>
          </p:nvSpPr>
          <p:spPr>
            <a:xfrm rot="5400000" flipV="1">
              <a:off x="2067153" y="227984"/>
              <a:ext cx="475861" cy="263297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Arial" panose="020B0604020202020204" pitchFamily="34" charset="0"/>
              </a:endParaRPr>
            </a:p>
          </p:txBody>
        </p:sp>
        <p:grpSp>
          <p:nvGrpSpPr>
            <p:cNvPr id="35" name="组合 34"/>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5"/>
              </a:p>
            </p:txBody>
          </p:sp>
        </p:grpSp>
        <p:sp>
          <p:nvSpPr>
            <p:cNvPr id="36" name="Text Box 79"/>
            <p:cNvSpPr txBox="1">
              <a:spLocks noChangeArrowheads="1"/>
            </p:cNvSpPr>
            <p:nvPr/>
          </p:nvSpPr>
          <p:spPr bwMode="auto">
            <a:xfrm>
              <a:off x="1351235" y="1335871"/>
              <a:ext cx="1139910" cy="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65" dirty="0">
                  <a:solidFill>
                    <a:schemeClr val="tx1">
                      <a:lumMod val="85000"/>
                      <a:lumOff val="15000"/>
                    </a:schemeClr>
                  </a:solidFill>
                  <a:latin typeface="思源黑体 CN Medium" panose="020B0600000000000000" pitchFamily="34" charset="-122"/>
                  <a:ea typeface="思源黑体 CN Medium" panose="020B0600000000000000" pitchFamily="34" charset="-122"/>
                </a:rPr>
                <a:t>目标</a:t>
              </a:r>
              <a:endParaRPr kumimoji="1" lang="zh-CN" altLang="en-US" sz="2665"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39" name="组合 38"/>
          <p:cNvGrpSpPr/>
          <p:nvPr/>
        </p:nvGrpSpPr>
        <p:grpSpPr>
          <a:xfrm>
            <a:off x="3141461" y="5076978"/>
            <a:ext cx="2882073" cy="517461"/>
            <a:chOff x="4073174" y="2513614"/>
            <a:chExt cx="2898992" cy="701023"/>
          </a:xfrm>
        </p:grpSpPr>
        <p:sp>
          <p:nvSpPr>
            <p:cNvPr id="40" name="矩形: 圆角 39"/>
            <p:cNvSpPr/>
            <p:nvPr/>
          </p:nvSpPr>
          <p:spPr>
            <a:xfrm>
              <a:off x="4073174" y="2513614"/>
              <a:ext cx="289899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noAutofit/>
            </a:bodyPr>
            <a:lstStyle/>
            <a:p>
              <a:pPr algn="ctr"/>
              <a:endParaRPr lang="zh-CN" altLang="en-US" sz="935"/>
            </a:p>
          </p:txBody>
        </p:sp>
        <p:sp>
          <p:nvSpPr>
            <p:cNvPr id="41" name="文本框 40"/>
            <p:cNvSpPr txBox="1"/>
            <p:nvPr/>
          </p:nvSpPr>
          <p:spPr>
            <a:xfrm>
              <a:off x="4342837" y="2537575"/>
              <a:ext cx="2518627" cy="625434"/>
            </a:xfrm>
            <a:prstGeom prst="rect">
              <a:avLst/>
            </a:prstGeom>
            <a:noFill/>
          </p:spPr>
          <p:txBody>
            <a:bodyPr wrap="square" rtlCol="0">
              <a:spAutoFit/>
            </a:bodyPr>
            <a:lstStyle/>
            <a:p>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&lt; IP; MAC;TTL&gt;</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2" name="Text Box 79"/>
          <p:cNvSpPr txBox="1">
            <a:spLocks noChangeArrowheads="1"/>
          </p:cNvSpPr>
          <p:nvPr/>
        </p:nvSpPr>
        <p:spPr bwMode="auto">
          <a:xfrm>
            <a:off x="5106251" y="5708723"/>
            <a:ext cx="6273755"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超过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TTL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的地址映射会被删除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一般为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分钟</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3" name="组合 42"/>
          <p:cNvGrpSpPr/>
          <p:nvPr/>
        </p:nvGrpSpPr>
        <p:grpSpPr>
          <a:xfrm>
            <a:off x="1626572" y="5735573"/>
            <a:ext cx="3169571" cy="584775"/>
            <a:chOff x="1255492" y="4127662"/>
            <a:chExt cx="2751103" cy="584775"/>
          </a:xfrm>
        </p:grpSpPr>
        <p:sp>
          <p:nvSpPr>
            <p:cNvPr id="44" name="矩形: 圆角 43"/>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矩形 44"/>
            <p:cNvSpPr/>
            <p:nvPr/>
          </p:nvSpPr>
          <p:spPr>
            <a:xfrm>
              <a:off x="1255492" y="4189215"/>
              <a:ext cx="2742828" cy="461665"/>
            </a:xfrm>
            <a:prstGeom prst="rect">
              <a:avLst/>
            </a:prstGeom>
          </p:spPr>
          <p:txBody>
            <a:bodyPr wrap="squar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TTL (Time To Live)</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6" name="组合 45"/>
          <p:cNvGrpSpPr/>
          <p:nvPr/>
        </p:nvGrpSpPr>
        <p:grpSpPr>
          <a:xfrm>
            <a:off x="1636106" y="4471550"/>
            <a:ext cx="10639548" cy="476221"/>
            <a:chOff x="1403750" y="3593123"/>
            <a:chExt cx="10639546" cy="476221"/>
          </a:xfrm>
        </p:grpSpPr>
        <p:grpSp>
          <p:nvGrpSpPr>
            <p:cNvPr id="47" name="组合 46"/>
            <p:cNvGrpSpPr/>
            <p:nvPr/>
          </p:nvGrpSpPr>
          <p:grpSpPr>
            <a:xfrm>
              <a:off x="1403750" y="3593123"/>
              <a:ext cx="490436" cy="476221"/>
              <a:chOff x="1403750" y="3593123"/>
              <a:chExt cx="808892" cy="785446"/>
            </a:xfrm>
          </p:grpSpPr>
          <p:sp>
            <p:nvSpPr>
              <p:cNvPr id="49" name="对话气泡: 椭圆形 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48" name="Text Box 79"/>
            <p:cNvSpPr txBox="1">
              <a:spLocks noChangeArrowheads="1"/>
            </p:cNvSpPr>
            <p:nvPr/>
          </p:nvSpPr>
          <p:spPr bwMode="auto">
            <a:xfrm>
              <a:off x="1985931" y="3593123"/>
              <a:ext cx="1005736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局域网节点维护</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ARP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表，包括一些</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节点的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IP/MAC</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地址映射</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1" name="组合 50"/>
          <p:cNvGrpSpPr/>
          <p:nvPr/>
        </p:nvGrpSpPr>
        <p:grpSpPr>
          <a:xfrm>
            <a:off x="1137786" y="3830263"/>
            <a:ext cx="3444711" cy="537057"/>
            <a:chOff x="722008" y="1303131"/>
            <a:chExt cx="2899561" cy="512798"/>
          </a:xfrm>
        </p:grpSpPr>
        <p:sp>
          <p:nvSpPr>
            <p:cNvPr id="52" name="流程图: 手动输入 6"/>
            <p:cNvSpPr/>
            <p:nvPr/>
          </p:nvSpPr>
          <p:spPr>
            <a:xfrm rot="5400000" flipV="1">
              <a:off x="2067153" y="227985"/>
              <a:ext cx="475861" cy="263297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cs typeface="Arial" panose="020B0604020202020204" pitchFamily="34" charset="0"/>
              </a:endParaRPr>
            </a:p>
          </p:txBody>
        </p:sp>
        <p:grpSp>
          <p:nvGrpSpPr>
            <p:cNvPr id="53" name="组合 52"/>
            <p:cNvGrpSpPr/>
            <p:nvPr/>
          </p:nvGrpSpPr>
          <p:grpSpPr>
            <a:xfrm>
              <a:off x="722008" y="1303131"/>
              <a:ext cx="546594" cy="475865"/>
              <a:chOff x="708742" y="1296102"/>
              <a:chExt cx="454744" cy="283828"/>
            </a:xfrm>
          </p:grpSpPr>
          <p:sp>
            <p:nvSpPr>
              <p:cNvPr id="55" name="平行四边形 5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5"/>
              </a:p>
            </p:txBody>
          </p:sp>
          <p:sp>
            <p:nvSpPr>
              <p:cNvPr id="56" name="平行四边形 5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5"/>
              </a:p>
            </p:txBody>
          </p:sp>
        </p:grpSp>
        <p:sp>
          <p:nvSpPr>
            <p:cNvPr id="54" name="Text Box 79"/>
            <p:cNvSpPr txBox="1">
              <a:spLocks noChangeArrowheads="1"/>
            </p:cNvSpPr>
            <p:nvPr/>
          </p:nvSpPr>
          <p:spPr bwMode="auto">
            <a:xfrm>
              <a:off x="1351236" y="1335873"/>
              <a:ext cx="2098576" cy="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65"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ARP</a:t>
              </a:r>
              <a:r>
                <a:rPr kumimoji="1" lang="zh-CN" altLang="en-US" sz="2665" dirty="0">
                  <a:solidFill>
                    <a:schemeClr val="tx1">
                      <a:lumMod val="85000"/>
                      <a:lumOff val="15000"/>
                    </a:schemeClr>
                  </a:solidFill>
                  <a:latin typeface="思源黑体 CN Medium" panose="020B0600000000000000" pitchFamily="34" charset="-122"/>
                  <a:ea typeface="思源黑体 CN Medium" panose="020B0600000000000000" pitchFamily="34" charset="-122"/>
                </a:rPr>
                <a:t>高速缓存</a:t>
              </a:r>
              <a:endParaRPr kumimoji="1" lang="zh-CN" altLang="en-US" sz="2665"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28"/>
                                        </p:tgtEl>
                                      </p:cBhvr>
                                    </p:animEffect>
                                    <p:animScale>
                                      <p:cBhvr>
                                        <p:cTn id="15" dur="250" autoRev="1" fill="hold"/>
                                        <p:tgtEl>
                                          <p:spTgt spid="28"/>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p:cTn id="33" dur="500" fill="hold"/>
                                        <p:tgtEl>
                                          <p:spTgt spid="43"/>
                                        </p:tgtEl>
                                        <p:attrNameLst>
                                          <p:attrName>ppt_w</p:attrName>
                                        </p:attrNameLst>
                                      </p:cBhvr>
                                      <p:tavLst>
                                        <p:tav tm="0">
                                          <p:val>
                                            <p:fltVal val="0"/>
                                          </p:val>
                                        </p:tav>
                                        <p:tav tm="100000">
                                          <p:val>
                                            <p:strVal val="#ppt_w"/>
                                          </p:val>
                                        </p:tav>
                                      </p:tavLst>
                                    </p:anim>
                                    <p:anim calcmode="lin" valueType="num">
                                      <p:cBhvr>
                                        <p:cTn id="34" dur="500" fill="hold"/>
                                        <p:tgtEl>
                                          <p:spTgt spid="43"/>
                                        </p:tgtEl>
                                        <p:attrNameLst>
                                          <p:attrName>ppt_h</p:attrName>
                                        </p:attrNameLst>
                                      </p:cBhvr>
                                      <p:tavLst>
                                        <p:tav tm="0">
                                          <p:val>
                                            <p:fltVal val="0"/>
                                          </p:val>
                                        </p:tav>
                                        <p:tav tm="100000">
                                          <p:val>
                                            <p:strVal val="#ppt_h"/>
                                          </p:val>
                                        </p:tav>
                                      </p:tavLst>
                                    </p:anim>
                                    <p:animEffect transition="in" filter="fade">
                                      <p:cBhvr>
                                        <p:cTn id="35" dur="500"/>
                                        <p:tgtEl>
                                          <p:spTgt spid="43"/>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地址解析协议（</a:t>
            </a:r>
            <a:r>
              <a:rPr lang="en-US" altLang="zh-CN" dirty="0"/>
              <a:t>ARP</a:t>
            </a:r>
            <a:r>
              <a:rPr lang="zh-CN" altLang="en-US" dirty="0"/>
              <a:t>）</a:t>
            </a:r>
            <a:endParaRPr lang="zh-CN" altLang="en-US" dirty="0"/>
          </a:p>
        </p:txBody>
      </p:sp>
      <p:grpSp>
        <p:nvGrpSpPr>
          <p:cNvPr id="4" name="组合 3"/>
          <p:cNvGrpSpPr/>
          <p:nvPr/>
        </p:nvGrpSpPr>
        <p:grpSpPr>
          <a:xfrm>
            <a:off x="5159833" y="4281373"/>
            <a:ext cx="1985001" cy="1869745"/>
            <a:chOff x="782213" y="2556286"/>
            <a:chExt cx="1985001" cy="1869745"/>
          </a:xfrm>
        </p:grpSpPr>
        <p:grpSp>
          <p:nvGrpSpPr>
            <p:cNvPr id="5" name="组合 4"/>
            <p:cNvGrpSpPr/>
            <p:nvPr/>
          </p:nvGrpSpPr>
          <p:grpSpPr>
            <a:xfrm>
              <a:off x="1021786" y="2556286"/>
              <a:ext cx="1745428" cy="1745428"/>
              <a:chOff x="1052239" y="2592593"/>
              <a:chExt cx="1861073" cy="1861073"/>
            </a:xfrm>
          </p:grpSpPr>
          <p:sp>
            <p:nvSpPr>
              <p:cNvPr id="8" name="椭圆 7"/>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 name="Text Box 79"/>
            <p:cNvSpPr txBox="1">
              <a:spLocks noChangeArrowheads="1"/>
            </p:cNvSpPr>
            <p:nvPr/>
          </p:nvSpPr>
          <p:spPr bwMode="auto">
            <a:xfrm>
              <a:off x="1108856" y="2881009"/>
              <a:ext cx="156966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ARP</a:t>
              </a:r>
              <a:endPar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地址解析</a:t>
              </a:r>
              <a:endPar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协议</a:t>
              </a:r>
              <a:endPar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pic>
          <p:nvPicPr>
            <p:cNvPr id="7" name="图片 6"/>
            <p:cNvPicPr>
              <a:picLocks noChangeAspect="1"/>
            </p:cNvPicPr>
            <p:nvPr/>
          </p:nvPicPr>
          <p:blipFill>
            <a:blip r:embed="rId1"/>
            <a:stretch>
              <a:fillRect/>
            </a:stretch>
          </p:blipFill>
          <p:spPr>
            <a:xfrm>
              <a:off x="782213" y="3780214"/>
              <a:ext cx="716628" cy="645817"/>
            </a:xfrm>
            <a:prstGeom prst="rect">
              <a:avLst/>
            </a:prstGeom>
            <a:effectLst>
              <a:outerShdw blurRad="50800" dist="38100" dir="2700000" algn="tl" rotWithShape="0">
                <a:prstClr val="black">
                  <a:alpha val="40000"/>
                </a:prstClr>
              </a:outerShdw>
            </a:effectLst>
          </p:spPr>
        </p:pic>
      </p:grpSp>
      <p:sp>
        <p:nvSpPr>
          <p:cNvPr id="10" name="弧形 9"/>
          <p:cNvSpPr/>
          <p:nvPr/>
        </p:nvSpPr>
        <p:spPr>
          <a:xfrm>
            <a:off x="5083439" y="3993724"/>
            <a:ext cx="2370749" cy="2370749"/>
          </a:xfrm>
          <a:prstGeom prst="arc">
            <a:avLst>
              <a:gd name="adj1" fmla="val 9701342"/>
              <a:gd name="adj2" fmla="val 1099146"/>
            </a:avLst>
          </a:prstGeom>
          <a:ln>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935"/>
          </a:p>
        </p:txBody>
      </p:sp>
      <p:grpSp>
        <p:nvGrpSpPr>
          <p:cNvPr id="11" name="组合 10"/>
          <p:cNvGrpSpPr/>
          <p:nvPr/>
        </p:nvGrpSpPr>
        <p:grpSpPr>
          <a:xfrm>
            <a:off x="3074240" y="3463200"/>
            <a:ext cx="2322107" cy="1112035"/>
            <a:chOff x="1088390" y="3312820"/>
            <a:chExt cx="2322106" cy="1112036"/>
          </a:xfrm>
        </p:grpSpPr>
        <p:grpSp>
          <p:nvGrpSpPr>
            <p:cNvPr id="12" name="组合 11"/>
            <p:cNvGrpSpPr/>
            <p:nvPr/>
          </p:nvGrpSpPr>
          <p:grpSpPr>
            <a:xfrm>
              <a:off x="1088390" y="3312820"/>
              <a:ext cx="1922188" cy="1112036"/>
              <a:chOff x="4650629" y="2375498"/>
              <a:chExt cx="2604058" cy="1506516"/>
            </a:xfrm>
          </p:grpSpPr>
          <p:sp>
            <p:nvSpPr>
              <p:cNvPr id="14" name="矩形: 圆角 13"/>
              <p:cNvSpPr/>
              <p:nvPr/>
            </p:nvSpPr>
            <p:spPr>
              <a:xfrm>
                <a:off x="4650629" y="2375498"/>
                <a:ext cx="2604058" cy="150651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noAutofit/>
              </a:bodyPr>
              <a:lstStyle/>
              <a:p>
                <a:pPr algn="ctr"/>
                <a:endParaRPr lang="zh-CN" altLang="en-US" sz="800"/>
              </a:p>
            </p:txBody>
          </p:sp>
          <p:sp>
            <p:nvSpPr>
              <p:cNvPr id="15" name="文本框 14"/>
              <p:cNvSpPr txBox="1"/>
              <p:nvPr/>
            </p:nvSpPr>
            <p:spPr>
              <a:xfrm>
                <a:off x="4906147" y="2467570"/>
                <a:ext cx="2216577" cy="1375957"/>
              </a:xfrm>
              <a:prstGeom prst="rect">
                <a:avLst/>
              </a:prstGeom>
              <a:noFill/>
            </p:spPr>
            <p:txBody>
              <a:bodyPr wrap="square" rtlCol="0">
                <a:spAutoFit/>
              </a:bodyPr>
              <a:lstStyle/>
              <a:p>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ARP</a:t>
                </a:r>
                <a:r>
                  <a:rPr lang="zh-CN" altLang="en-US" sz="2000" dirty="0">
                    <a:latin typeface="思源黑体 CN Normal" panose="020B0400000000000000" pitchFamily="34" charset="-122"/>
                    <a:ea typeface="思源黑体 CN Normal" panose="020B0400000000000000" pitchFamily="34" charset="-122"/>
                  </a:rPr>
                  <a:t>协议：同一局域网内工作流程</a:t>
                </a:r>
                <a:endParaRPr lang="zh-CN" altLang="en-US" sz="2000" dirty="0">
                  <a:latin typeface="思源黑体 CN Normal" panose="020B0400000000000000" pitchFamily="34" charset="-122"/>
                  <a:ea typeface="思源黑体 CN Normal" panose="020B0400000000000000" pitchFamily="34" charset="-122"/>
                </a:endParaRPr>
              </a:p>
            </p:txBody>
          </p:sp>
        </p:grpSp>
        <p:sp>
          <p:nvSpPr>
            <p:cNvPr id="13" name="任意多边形: 形状 12"/>
            <p:cNvSpPr/>
            <p:nvPr/>
          </p:nvSpPr>
          <p:spPr>
            <a:xfrm>
              <a:off x="3022870" y="3898276"/>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6" name="组合 15"/>
          <p:cNvGrpSpPr/>
          <p:nvPr/>
        </p:nvGrpSpPr>
        <p:grpSpPr>
          <a:xfrm>
            <a:off x="4757168" y="2554581"/>
            <a:ext cx="2931731" cy="1437530"/>
            <a:chOff x="2803151" y="2409523"/>
            <a:chExt cx="2931730" cy="1437530"/>
          </a:xfrm>
        </p:grpSpPr>
        <p:grpSp>
          <p:nvGrpSpPr>
            <p:cNvPr id="17" name="组合 16"/>
            <p:cNvGrpSpPr/>
            <p:nvPr/>
          </p:nvGrpSpPr>
          <p:grpSpPr>
            <a:xfrm>
              <a:off x="2803151" y="2409523"/>
              <a:ext cx="2931730" cy="804259"/>
              <a:chOff x="4650628" y="2375498"/>
              <a:chExt cx="3971720" cy="1089559"/>
            </a:xfrm>
          </p:grpSpPr>
          <p:sp>
            <p:nvSpPr>
              <p:cNvPr id="19" name="矩形: 圆角 18"/>
              <p:cNvSpPr/>
              <p:nvPr/>
            </p:nvSpPr>
            <p:spPr>
              <a:xfrm>
                <a:off x="4650628" y="2375498"/>
                <a:ext cx="3971720" cy="108955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noAutofit/>
              </a:bodyPr>
              <a:lstStyle/>
              <a:p>
                <a:pPr algn="ctr"/>
                <a:endParaRPr lang="zh-CN" altLang="en-US" sz="800"/>
              </a:p>
            </p:txBody>
          </p:sp>
          <p:sp>
            <p:nvSpPr>
              <p:cNvPr id="20" name="文本框 19"/>
              <p:cNvSpPr txBox="1"/>
              <p:nvPr/>
            </p:nvSpPr>
            <p:spPr>
              <a:xfrm>
                <a:off x="4835587" y="2451090"/>
                <a:ext cx="3750943" cy="958999"/>
              </a:xfrm>
              <a:prstGeom prst="rect">
                <a:avLst/>
              </a:prstGeom>
              <a:noFill/>
            </p:spPr>
            <p:txBody>
              <a:bodyPr wrap="square" rtlCol="0">
                <a:spAutoFit/>
              </a:bodyPr>
              <a:lstStyle/>
              <a:p>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ARP</a:t>
                </a:r>
                <a:r>
                  <a:rPr lang="zh-CN" altLang="en-US" sz="2000" dirty="0">
                    <a:latin typeface="思源黑体 CN Normal" panose="020B0400000000000000" pitchFamily="34" charset="-122"/>
                    <a:ea typeface="思源黑体 CN Normal" panose="020B0400000000000000" pitchFamily="34" charset="-122"/>
                  </a:rPr>
                  <a:t>协议：局域网间工作流程</a:t>
                </a:r>
                <a:endParaRPr lang="zh-CN" altLang="en-US" sz="2000" dirty="0">
                  <a:latin typeface="思源黑体 CN Normal" panose="020B0400000000000000" pitchFamily="34" charset="-122"/>
                  <a:ea typeface="思源黑体 CN Normal" panose="020B0400000000000000" pitchFamily="34" charset="-122"/>
                </a:endParaRPr>
              </a:p>
            </p:txBody>
          </p:sp>
        </p:grpSp>
        <p:cxnSp>
          <p:nvCxnSpPr>
            <p:cNvPr id="18" name="直接连接符 17"/>
            <p:cNvCxnSpPr/>
            <p:nvPr/>
          </p:nvCxnSpPr>
          <p:spPr>
            <a:xfrm>
              <a:off x="4314795" y="3213782"/>
              <a:ext cx="0" cy="633271"/>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grpSp>
        <p:nvGrpSpPr>
          <p:cNvPr id="21" name="组合 20"/>
          <p:cNvGrpSpPr/>
          <p:nvPr/>
        </p:nvGrpSpPr>
        <p:grpSpPr>
          <a:xfrm>
            <a:off x="7145153" y="3490914"/>
            <a:ext cx="2315931" cy="1112037"/>
            <a:chOff x="5191137" y="3352576"/>
            <a:chExt cx="2315930" cy="1112036"/>
          </a:xfrm>
        </p:grpSpPr>
        <p:grpSp>
          <p:nvGrpSpPr>
            <p:cNvPr id="22" name="组合 21"/>
            <p:cNvGrpSpPr/>
            <p:nvPr/>
          </p:nvGrpSpPr>
          <p:grpSpPr>
            <a:xfrm>
              <a:off x="5584879" y="3352576"/>
              <a:ext cx="1922188" cy="1112036"/>
              <a:chOff x="4650629" y="2375498"/>
              <a:chExt cx="2604058" cy="1506516"/>
            </a:xfrm>
          </p:grpSpPr>
          <p:sp>
            <p:nvSpPr>
              <p:cNvPr id="24" name="矩形: 圆角 23"/>
              <p:cNvSpPr/>
              <p:nvPr/>
            </p:nvSpPr>
            <p:spPr>
              <a:xfrm>
                <a:off x="4650629" y="2375498"/>
                <a:ext cx="2604058" cy="150651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noAutofit/>
              </a:bodyPr>
              <a:lstStyle/>
              <a:p>
                <a:pPr algn="ctr"/>
                <a:endParaRPr lang="zh-CN" altLang="en-US" sz="800"/>
              </a:p>
            </p:txBody>
          </p:sp>
          <p:sp>
            <p:nvSpPr>
              <p:cNvPr id="25" name="文本框 24"/>
              <p:cNvSpPr txBox="1"/>
              <p:nvPr/>
            </p:nvSpPr>
            <p:spPr>
              <a:xfrm>
                <a:off x="4805073" y="2710179"/>
                <a:ext cx="2376401" cy="958999"/>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互联网环境下的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ARP</a:t>
                </a:r>
                <a:endPar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3" name="任意多边形: 形状 22"/>
            <p:cNvSpPr/>
            <p:nvPr/>
          </p:nvSpPr>
          <p:spPr>
            <a:xfrm flipH="1">
              <a:off x="5191137" y="3904429"/>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p:cTn id="30" dur="500" fill="hold"/>
                                        <p:tgtEl>
                                          <p:spTgt spid="21"/>
                                        </p:tgtEl>
                                        <p:attrNameLst>
                                          <p:attrName>ppt_w</p:attrName>
                                        </p:attrNameLst>
                                      </p:cBhvr>
                                      <p:tavLst>
                                        <p:tav tm="0">
                                          <p:val>
                                            <p:fltVal val="0"/>
                                          </p:val>
                                        </p:tav>
                                        <p:tav tm="100000">
                                          <p:val>
                                            <p:strVal val="#ppt_w"/>
                                          </p:val>
                                        </p:tav>
                                      </p:tavLst>
                                    </p:anim>
                                    <p:anim calcmode="lin" valueType="num">
                                      <p:cBhvr>
                                        <p:cTn id="31" dur="500" fill="hold"/>
                                        <p:tgtEl>
                                          <p:spTgt spid="21"/>
                                        </p:tgtEl>
                                        <p:attrNameLst>
                                          <p:attrName>ppt_h</p:attrName>
                                        </p:attrNameLst>
                                      </p:cBhvr>
                                      <p:tavLst>
                                        <p:tav tm="0">
                                          <p:val>
                                            <p:fltVal val="0"/>
                                          </p:val>
                                        </p:tav>
                                        <p:tav tm="100000">
                                          <p:val>
                                            <p:strVal val="#ppt_h"/>
                                          </p:val>
                                        </p:tav>
                                      </p:tavLst>
                                    </p:anim>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同一局域网内工作流程</a:t>
            </a:r>
            <a:endParaRPr lang="zh-CN" altLang="en-US" dirty="0"/>
          </a:p>
        </p:txBody>
      </p:sp>
      <p:grpSp>
        <p:nvGrpSpPr>
          <p:cNvPr id="4" name="组合 3"/>
          <p:cNvGrpSpPr/>
          <p:nvPr/>
        </p:nvGrpSpPr>
        <p:grpSpPr>
          <a:xfrm>
            <a:off x="2945945" y="2441264"/>
            <a:ext cx="7429859" cy="3708631"/>
            <a:chOff x="610829" y="2266039"/>
            <a:chExt cx="7429859" cy="3708631"/>
          </a:xfrm>
        </p:grpSpPr>
        <p:grpSp>
          <p:nvGrpSpPr>
            <p:cNvPr id="5" name="Group 4"/>
            <p:cNvGrpSpPr/>
            <p:nvPr/>
          </p:nvGrpSpPr>
          <p:grpSpPr bwMode="auto">
            <a:xfrm>
              <a:off x="645438" y="3048554"/>
              <a:ext cx="7288487" cy="2926116"/>
              <a:chOff x="612" y="1933"/>
              <a:chExt cx="4859" cy="1951"/>
            </a:xfrm>
          </p:grpSpPr>
          <p:sp>
            <p:nvSpPr>
              <p:cNvPr id="16" name="Line 7"/>
              <p:cNvSpPr>
                <a:spLocks noChangeShapeType="1"/>
              </p:cNvSpPr>
              <p:nvPr/>
            </p:nvSpPr>
            <p:spPr bwMode="auto">
              <a:xfrm>
                <a:off x="612" y="2976"/>
                <a:ext cx="4859" cy="0"/>
              </a:xfrm>
              <a:prstGeom prst="line">
                <a:avLst/>
              </a:prstGeom>
              <a:noFill/>
              <a:ln w="28575">
                <a:solidFill>
                  <a:schemeClr val="tx1">
                    <a:lumMod val="75000"/>
                    <a:lumOff val="25000"/>
                  </a:schemeClr>
                </a:solidFill>
                <a:round/>
              </a:ln>
              <a:extLst>
                <a:ext uri="{909E8E84-426E-40DD-AFC4-6F175D3DCCD1}">
                  <a14:hiddenFill xmlns:a14="http://schemas.microsoft.com/office/drawing/2010/main">
                    <a:noFill/>
                  </a14:hiddenFill>
                </a:ext>
              </a:extLst>
            </p:spPr>
            <p:txBody>
              <a:bodyPr/>
              <a:lstStyle/>
              <a:p>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Line 8"/>
              <p:cNvSpPr>
                <a:spLocks noChangeShapeType="1"/>
              </p:cNvSpPr>
              <p:nvPr/>
            </p:nvSpPr>
            <p:spPr bwMode="auto">
              <a:xfrm>
                <a:off x="1066" y="1933"/>
                <a:ext cx="0" cy="1043"/>
              </a:xfrm>
              <a:prstGeom prst="line">
                <a:avLst/>
              </a:prstGeom>
              <a:noFill/>
              <a:ln w="28575">
                <a:solidFill>
                  <a:schemeClr val="tx1">
                    <a:lumMod val="75000"/>
                    <a:lumOff val="25000"/>
                  </a:schemeClr>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Line 9"/>
              <p:cNvSpPr>
                <a:spLocks noChangeShapeType="1"/>
              </p:cNvSpPr>
              <p:nvPr/>
            </p:nvSpPr>
            <p:spPr bwMode="auto">
              <a:xfrm>
                <a:off x="5057" y="1979"/>
                <a:ext cx="0" cy="997"/>
              </a:xfrm>
              <a:prstGeom prst="line">
                <a:avLst/>
              </a:prstGeom>
              <a:noFill/>
              <a:ln w="28575">
                <a:solidFill>
                  <a:schemeClr val="tx1">
                    <a:lumMod val="75000"/>
                    <a:lumOff val="25000"/>
                  </a:schemeClr>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Rectangle 10"/>
              <p:cNvSpPr>
                <a:spLocks noChangeArrowheads="1"/>
              </p:cNvSpPr>
              <p:nvPr/>
            </p:nvSpPr>
            <p:spPr bwMode="auto">
              <a:xfrm>
                <a:off x="1610" y="2251"/>
                <a:ext cx="1951" cy="635"/>
              </a:xfrm>
              <a:prstGeom prst="rect">
                <a:avLst/>
              </a:prstGeom>
              <a:solidFill>
                <a:srgbClr val="FDECC7"/>
              </a:solidFill>
              <a:ln w="9525">
                <a:solidFill>
                  <a:schemeClr val="bg1">
                    <a:lumMod val="50000"/>
                  </a:schemeClr>
                </a:solidFill>
                <a:prstDash val="dash"/>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735">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Text Box 11"/>
              <p:cNvSpPr txBox="1">
                <a:spLocks noChangeArrowheads="1"/>
              </p:cNvSpPr>
              <p:nvPr/>
            </p:nvSpPr>
            <p:spPr bwMode="auto">
              <a:xfrm>
                <a:off x="1701" y="2432"/>
                <a:ext cx="58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zh-CN" altLang="en-US" sz="186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广播</a:t>
                </a:r>
                <a:endParaRPr lang="zh-CN" altLang="en-US" sz="186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Line 12"/>
              <p:cNvSpPr>
                <a:spLocks noChangeShapeType="1"/>
              </p:cNvSpPr>
              <p:nvPr/>
            </p:nvSpPr>
            <p:spPr bwMode="auto">
              <a:xfrm>
                <a:off x="2154" y="2251"/>
                <a:ext cx="0" cy="635"/>
              </a:xfrm>
              <a:prstGeom prst="line">
                <a:avLst/>
              </a:prstGeom>
              <a:noFill/>
              <a:ln w="9525">
                <a:solidFill>
                  <a:schemeClr val="bg1">
                    <a:lumMod val="50000"/>
                  </a:schemeClr>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Text Box 13"/>
              <p:cNvSpPr txBox="1">
                <a:spLocks noChangeArrowheads="1"/>
              </p:cNvSpPr>
              <p:nvPr/>
            </p:nvSpPr>
            <p:spPr bwMode="auto">
              <a:xfrm>
                <a:off x="2254" y="2323"/>
                <a:ext cx="1224" cy="506"/>
              </a:xfrm>
              <a:prstGeom prst="rect">
                <a:avLst/>
              </a:prstGeom>
              <a:noFill/>
              <a:ln w="9525">
                <a:solidFill>
                  <a:schemeClr val="bg1">
                    <a:lumMod val="50000"/>
                  </a:schemeClr>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zh-CN" altLang="en-US"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主机</a:t>
                </a:r>
                <a:r>
                  <a:rPr lang="en-US" altLang="zh-CN"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Z       </a:t>
                </a:r>
                <a:r>
                  <a:rPr lang="zh-CN" altLang="en-US"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Z</a:t>
                </a:r>
                <a:endParaRPr lang="en-US" altLang="zh-CN"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eaLnBrk="1" hangingPunct="1">
                  <a:spcBef>
                    <a:spcPct val="50000"/>
                  </a:spcBef>
                  <a:buClrTx/>
                  <a:buSzTx/>
                  <a:buFontTx/>
                  <a:buNone/>
                  <a:defRPr/>
                </a:pPr>
                <a:r>
                  <a:rPr lang="en-US" altLang="zh-CN"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MAC?          IP</a:t>
                </a:r>
                <a:endParaRPr lang="en-US" altLang="zh-CN"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Line 14"/>
              <p:cNvSpPr>
                <a:spLocks noChangeShapeType="1"/>
              </p:cNvSpPr>
              <p:nvPr/>
            </p:nvSpPr>
            <p:spPr bwMode="auto">
              <a:xfrm>
                <a:off x="2844" y="2323"/>
                <a:ext cx="0" cy="499"/>
              </a:xfrm>
              <a:prstGeom prst="line">
                <a:avLst/>
              </a:prstGeom>
              <a:noFill/>
              <a:ln w="9525">
                <a:solidFill>
                  <a:schemeClr val="bg1">
                    <a:lumMod val="50000"/>
                  </a:schemeClr>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Line 15"/>
              <p:cNvSpPr>
                <a:spLocks noChangeShapeType="1"/>
              </p:cNvSpPr>
              <p:nvPr/>
            </p:nvSpPr>
            <p:spPr bwMode="auto">
              <a:xfrm>
                <a:off x="1247" y="2659"/>
                <a:ext cx="272" cy="0"/>
              </a:xfrm>
              <a:prstGeom prst="line">
                <a:avLst/>
              </a:prstGeom>
              <a:noFill/>
              <a:ln w="38100">
                <a:solidFill>
                  <a:srgbClr val="009FF6"/>
                </a:solidFill>
                <a:round/>
                <a:tailEnd type="stealth" w="lg" len="lg"/>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Text Box 16"/>
              <p:cNvSpPr txBox="1">
                <a:spLocks noChangeArrowheads="1"/>
              </p:cNvSpPr>
              <p:nvPr/>
            </p:nvSpPr>
            <p:spPr bwMode="auto">
              <a:xfrm>
                <a:off x="1610" y="1933"/>
                <a:ext cx="90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en-US" altLang="zh-CN"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ARP</a:t>
                </a:r>
                <a:r>
                  <a:rPr lang="zh-CN" altLang="en-US"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请求</a:t>
                </a:r>
                <a:endParaRPr lang="zh-CN" altLang="en-US"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Rectangle 17"/>
              <p:cNvSpPr>
                <a:spLocks noChangeArrowheads="1"/>
              </p:cNvSpPr>
              <p:nvPr/>
            </p:nvSpPr>
            <p:spPr bwMode="auto">
              <a:xfrm>
                <a:off x="2608" y="3249"/>
                <a:ext cx="1949" cy="635"/>
              </a:xfrm>
              <a:prstGeom prst="rect">
                <a:avLst/>
              </a:prstGeom>
              <a:solidFill>
                <a:srgbClr val="FDECC7"/>
              </a:solidFill>
              <a:ln w="9525">
                <a:solidFill>
                  <a:schemeClr val="bg1">
                    <a:lumMod val="50000"/>
                  </a:schemeClr>
                </a:solidFill>
                <a:prstDash val="dash"/>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735">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Text Box 18"/>
              <p:cNvSpPr txBox="1">
                <a:spLocks noChangeArrowheads="1"/>
              </p:cNvSpPr>
              <p:nvPr/>
            </p:nvSpPr>
            <p:spPr bwMode="auto">
              <a:xfrm>
                <a:off x="2626" y="3298"/>
                <a:ext cx="770"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en-US" altLang="zh-CN"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Y</a:t>
                </a:r>
                <a:endParaRPr lang="en-US" altLang="zh-CN"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eaLnBrk="1" hangingPunct="1">
                  <a:spcBef>
                    <a:spcPct val="50000"/>
                  </a:spcBef>
                  <a:buClrTx/>
                  <a:buSzTx/>
                  <a:buFontTx/>
                  <a:buNone/>
                  <a:defRPr/>
                </a:pPr>
                <a:r>
                  <a:rPr lang="en-US" altLang="zh-CN"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MAC</a:t>
                </a:r>
                <a:endParaRPr lang="en-US" altLang="zh-CN"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Line 19"/>
              <p:cNvSpPr>
                <a:spLocks noChangeShapeType="1"/>
              </p:cNvSpPr>
              <p:nvPr/>
            </p:nvSpPr>
            <p:spPr bwMode="auto">
              <a:xfrm>
                <a:off x="3515" y="3249"/>
                <a:ext cx="0" cy="635"/>
              </a:xfrm>
              <a:prstGeom prst="line">
                <a:avLst/>
              </a:prstGeom>
              <a:noFill/>
              <a:ln w="9525">
                <a:solidFill>
                  <a:schemeClr val="bg1">
                    <a:lumMod val="50000"/>
                  </a:schemeClr>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Text Box 20"/>
              <p:cNvSpPr txBox="1">
                <a:spLocks noChangeArrowheads="1"/>
              </p:cNvSpPr>
              <p:nvPr/>
            </p:nvSpPr>
            <p:spPr bwMode="auto">
              <a:xfrm>
                <a:off x="3634" y="3321"/>
                <a:ext cx="815" cy="506"/>
              </a:xfrm>
              <a:prstGeom prst="rect">
                <a:avLst/>
              </a:prstGeom>
              <a:solidFill>
                <a:srgbClr val="FFC000"/>
              </a:solidFill>
              <a:ln w="9525">
                <a:solidFill>
                  <a:schemeClr val="bg1">
                    <a:lumMod val="50000"/>
                  </a:schemeClr>
                </a:solidFill>
                <a:prstDash val="dash"/>
                <a:miter lim="800000"/>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lang="en-US" altLang="zh-CN" sz="1735"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73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73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Z      </a:t>
                </a:r>
                <a:endParaRPr lang="en-US" altLang="zh-CN" sz="173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spcBef>
                    <a:spcPct val="50000"/>
                  </a:spcBef>
                  <a:buClrTx/>
                  <a:buSzTx/>
                  <a:buFontTx/>
                  <a:buNone/>
                  <a:defRPr/>
                </a:pPr>
                <a:r>
                  <a:rPr lang="en-US" altLang="zh-CN" sz="173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MAC</a:t>
                </a:r>
                <a:endParaRPr lang="en-US" altLang="zh-CN" sz="173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Text Box 21"/>
              <p:cNvSpPr txBox="1">
                <a:spLocks noChangeArrowheads="1"/>
              </p:cNvSpPr>
              <p:nvPr/>
            </p:nvSpPr>
            <p:spPr bwMode="auto">
              <a:xfrm>
                <a:off x="2654" y="3018"/>
                <a:ext cx="90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en-US" altLang="zh-CN"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ARP</a:t>
                </a:r>
                <a:r>
                  <a:rPr lang="zh-CN" altLang="en-US"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应答</a:t>
                </a:r>
                <a:endParaRPr lang="zh-CN" altLang="en-US"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Line 22"/>
              <p:cNvSpPr>
                <a:spLocks noChangeShapeType="1"/>
              </p:cNvSpPr>
              <p:nvPr/>
            </p:nvSpPr>
            <p:spPr bwMode="auto">
              <a:xfrm>
                <a:off x="5193" y="2432"/>
                <a:ext cx="0" cy="118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Line 23"/>
              <p:cNvSpPr>
                <a:spLocks noChangeShapeType="1"/>
              </p:cNvSpPr>
              <p:nvPr/>
            </p:nvSpPr>
            <p:spPr bwMode="auto">
              <a:xfrm flipH="1">
                <a:off x="4649" y="3612"/>
                <a:ext cx="544" cy="0"/>
              </a:xfrm>
              <a:prstGeom prst="line">
                <a:avLst/>
              </a:prstGeom>
              <a:noFill/>
              <a:ln w="38100">
                <a:solidFill>
                  <a:srgbClr val="009FF6"/>
                </a:solidFill>
                <a:round/>
                <a:tailEnd type="stealth" w="lg" len="lg"/>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 name="组合 5"/>
            <p:cNvGrpSpPr/>
            <p:nvPr/>
          </p:nvGrpSpPr>
          <p:grpSpPr>
            <a:xfrm>
              <a:off x="610829" y="2278646"/>
              <a:ext cx="1431216" cy="1120461"/>
              <a:chOff x="783220" y="4102916"/>
              <a:chExt cx="1431216" cy="1120461"/>
            </a:xfrm>
          </p:grpSpPr>
          <p:grpSp>
            <p:nvGrpSpPr>
              <p:cNvPr id="12" name="组合 11"/>
              <p:cNvGrpSpPr/>
              <p:nvPr/>
            </p:nvGrpSpPr>
            <p:grpSpPr>
              <a:xfrm>
                <a:off x="783220" y="4755339"/>
                <a:ext cx="1431216" cy="468038"/>
                <a:chOff x="1263765" y="4127662"/>
                <a:chExt cx="2742830" cy="600967"/>
              </a:xfrm>
            </p:grpSpPr>
            <p:sp>
              <p:nvSpPr>
                <p:cNvPr id="14" name="矩形: 圆角 13"/>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1263765" y="4135845"/>
                  <a:ext cx="2742826" cy="592784"/>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主机</a:t>
                  </a: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Y</a:t>
                  </a:r>
                  <a:endPar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1021939" y="4102916"/>
                <a:ext cx="1085996" cy="751599"/>
              </a:xfrm>
              <a:prstGeom prst="rect">
                <a:avLst/>
              </a:prstGeom>
            </p:spPr>
          </p:pic>
        </p:grpSp>
        <p:grpSp>
          <p:nvGrpSpPr>
            <p:cNvPr id="7" name="组合 6"/>
            <p:cNvGrpSpPr/>
            <p:nvPr/>
          </p:nvGrpSpPr>
          <p:grpSpPr>
            <a:xfrm>
              <a:off x="6609472" y="2266039"/>
              <a:ext cx="1431216" cy="1120461"/>
              <a:chOff x="783220" y="4102916"/>
              <a:chExt cx="1431216" cy="1120461"/>
            </a:xfrm>
          </p:grpSpPr>
          <p:grpSp>
            <p:nvGrpSpPr>
              <p:cNvPr id="8" name="组合 7"/>
              <p:cNvGrpSpPr/>
              <p:nvPr/>
            </p:nvGrpSpPr>
            <p:grpSpPr>
              <a:xfrm>
                <a:off x="783220" y="4755339"/>
                <a:ext cx="1431216" cy="468038"/>
                <a:chOff x="1263765" y="4127662"/>
                <a:chExt cx="2742830" cy="600967"/>
              </a:xfrm>
            </p:grpSpPr>
            <p:sp>
              <p:nvSpPr>
                <p:cNvPr id="10" name="矩形: 圆角 9"/>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1263765" y="4135845"/>
                  <a:ext cx="2742826" cy="592784"/>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主机</a:t>
                  </a: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Z</a:t>
                  </a:r>
                  <a:endPar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1021939" y="4102916"/>
                <a:ext cx="1085996" cy="751599"/>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同一局域网内工作流程</a:t>
            </a:r>
            <a:endParaRPr lang="zh-CN" altLang="en-US" dirty="0"/>
          </a:p>
        </p:txBody>
      </p:sp>
      <p:grpSp>
        <p:nvGrpSpPr>
          <p:cNvPr id="4" name="组合 3"/>
          <p:cNvGrpSpPr/>
          <p:nvPr/>
        </p:nvGrpSpPr>
        <p:grpSpPr>
          <a:xfrm>
            <a:off x="1738231" y="2642252"/>
            <a:ext cx="3150707" cy="476221"/>
            <a:chOff x="1403750" y="3593123"/>
            <a:chExt cx="3150707"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6" name="Text Box 79"/>
            <p:cNvSpPr txBox="1">
              <a:spLocks noChangeArrowheads="1"/>
            </p:cNvSpPr>
            <p:nvPr/>
          </p:nvSpPr>
          <p:spPr bwMode="auto">
            <a:xfrm>
              <a:off x="1985931" y="3593123"/>
              <a:ext cx="256852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建立</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ARP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请求包</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Group 4"/>
          <p:cNvGrpSpPr/>
          <p:nvPr/>
        </p:nvGrpSpPr>
        <p:grpSpPr bwMode="auto">
          <a:xfrm>
            <a:off x="1386479" y="3532660"/>
            <a:ext cx="8238032" cy="1077837"/>
            <a:chOff x="158" y="3202"/>
            <a:chExt cx="5489" cy="719"/>
          </a:xfrm>
          <a:solidFill>
            <a:srgbClr val="FEF6E5"/>
          </a:solidFill>
        </p:grpSpPr>
        <p:sp>
          <p:nvSpPr>
            <p:cNvPr id="10" name="Text Box 5"/>
            <p:cNvSpPr txBox="1">
              <a:spLocks noChangeArrowheads="1"/>
            </p:cNvSpPr>
            <p:nvPr/>
          </p:nvSpPr>
          <p:spPr bwMode="auto">
            <a:xfrm>
              <a:off x="158" y="3202"/>
              <a:ext cx="5489" cy="719"/>
            </a:xfrm>
            <a:prstGeom prst="rect">
              <a:avLst/>
            </a:prstGeom>
            <a:solidFill>
              <a:srgbClr val="FDECC7"/>
            </a:solidFill>
            <a:ln w="9525">
              <a:solidFill>
                <a:schemeClr val="bg1">
                  <a:lumMod val="50000"/>
                </a:schemeClr>
              </a:solidFill>
              <a:prstDash val="dash"/>
              <a:miter lim="800000"/>
            </a:ln>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None/>
                <a:defRPr/>
              </a:pPr>
              <a:r>
                <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MAC</a:t>
              </a:r>
              <a:r>
                <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报头                                                       </a:t>
              </a:r>
              <a:r>
                <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报头                        </a:t>
              </a:r>
              <a:r>
                <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ARP</a:t>
              </a:r>
              <a:r>
                <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请求报文</a:t>
              </a:r>
              <a:endPar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eaLnBrk="1" hangingPunct="1">
                <a:spcBef>
                  <a:spcPct val="50000"/>
                </a:spcBef>
                <a:buClrTx/>
                <a:buSzTx/>
                <a:buFontTx/>
                <a:buNone/>
                <a:defRPr/>
              </a:pPr>
              <a:r>
                <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目的                          源                                   目的                源               你的</a:t>
              </a:r>
              <a:r>
                <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MAC</a:t>
              </a:r>
              <a:endPar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Tx/>
                <a:buSzTx/>
                <a:buNone/>
                <a:defRPr/>
              </a:pPr>
              <a:r>
                <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FF-FF-FF-FF-FF-FF  02-60-8C-01-02-03         197.15.22.126  197.15.22.33      </a:t>
              </a:r>
              <a:r>
                <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地址是什么？</a:t>
              </a:r>
              <a:endPar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Line 6"/>
            <p:cNvSpPr>
              <a:spLocks noChangeShapeType="1"/>
            </p:cNvSpPr>
            <p:nvPr/>
          </p:nvSpPr>
          <p:spPr bwMode="auto">
            <a:xfrm>
              <a:off x="2759" y="3240"/>
              <a:ext cx="0" cy="634"/>
            </a:xfrm>
            <a:prstGeom prst="line">
              <a:avLst/>
            </a:prstGeom>
            <a:grpFill/>
            <a:ln w="9525">
              <a:solidFill>
                <a:schemeClr val="bg1">
                  <a:lumMod val="50000"/>
                </a:schemeClr>
              </a:solidFill>
              <a:round/>
            </a:ln>
          </p:spPr>
          <p:txBody>
            <a:bodyPr/>
            <a:lstStyle/>
            <a:p>
              <a:endParaRPr lang="zh-CN" altLang="en-US" sz="1600" dirty="0"/>
            </a:p>
          </p:txBody>
        </p:sp>
        <p:sp>
          <p:nvSpPr>
            <p:cNvPr id="12" name="Line 6"/>
            <p:cNvSpPr>
              <a:spLocks noChangeShapeType="1"/>
            </p:cNvSpPr>
            <p:nvPr/>
          </p:nvSpPr>
          <p:spPr bwMode="auto">
            <a:xfrm flipV="1">
              <a:off x="258" y="3442"/>
              <a:ext cx="5316" cy="0"/>
            </a:xfrm>
            <a:prstGeom prst="line">
              <a:avLst/>
            </a:prstGeom>
            <a:grpFill/>
            <a:ln w="9525">
              <a:solidFill>
                <a:schemeClr val="bg1">
                  <a:lumMod val="50000"/>
                </a:schemeClr>
              </a:solidFill>
              <a:round/>
            </a:ln>
          </p:spPr>
          <p:txBody>
            <a:bodyPr/>
            <a:lstStyle/>
            <a:p>
              <a:endParaRPr lang="zh-CN" altLang="en-US" sz="1600"/>
            </a:p>
          </p:txBody>
        </p:sp>
        <p:sp>
          <p:nvSpPr>
            <p:cNvPr id="13" name="Line 6"/>
            <p:cNvSpPr>
              <a:spLocks noChangeShapeType="1"/>
            </p:cNvSpPr>
            <p:nvPr/>
          </p:nvSpPr>
          <p:spPr bwMode="auto">
            <a:xfrm>
              <a:off x="4473" y="3240"/>
              <a:ext cx="0" cy="634"/>
            </a:xfrm>
            <a:prstGeom prst="line">
              <a:avLst/>
            </a:prstGeom>
            <a:grpFill/>
            <a:ln w="9525">
              <a:solidFill>
                <a:schemeClr val="bg1">
                  <a:lumMod val="50000"/>
                </a:schemeClr>
              </a:solidFill>
              <a:round/>
            </a:ln>
          </p:spPr>
          <p:txBody>
            <a:bodyPr/>
            <a:lstStyle/>
            <a:p>
              <a:endParaRPr lang="zh-CN" altLang="en-US" sz="1600"/>
            </a:p>
          </p:txBody>
        </p:sp>
        <p:sp>
          <p:nvSpPr>
            <p:cNvPr id="14" name="Line 6"/>
            <p:cNvSpPr>
              <a:spLocks noChangeShapeType="1"/>
            </p:cNvSpPr>
            <p:nvPr/>
          </p:nvSpPr>
          <p:spPr bwMode="auto">
            <a:xfrm flipV="1">
              <a:off x="269" y="3676"/>
              <a:ext cx="5316" cy="0"/>
            </a:xfrm>
            <a:prstGeom prst="line">
              <a:avLst/>
            </a:prstGeom>
            <a:grpFill/>
            <a:ln w="9525">
              <a:solidFill>
                <a:schemeClr val="bg1">
                  <a:lumMod val="50000"/>
                </a:schemeClr>
              </a:solidFill>
              <a:round/>
            </a:ln>
          </p:spPr>
          <p:txBody>
            <a:bodyPr/>
            <a:lstStyle/>
            <a:p>
              <a:endParaRPr lang="zh-CN" altLang="en-US" sz="1600"/>
            </a:p>
          </p:txBody>
        </p:sp>
      </p:grpSp>
      <p:grpSp>
        <p:nvGrpSpPr>
          <p:cNvPr id="15" name="组合 14"/>
          <p:cNvGrpSpPr/>
          <p:nvPr/>
        </p:nvGrpSpPr>
        <p:grpSpPr>
          <a:xfrm>
            <a:off x="1738230" y="5123623"/>
            <a:ext cx="4320263" cy="476221"/>
            <a:chOff x="1403750" y="3593123"/>
            <a:chExt cx="4320262" cy="476221"/>
          </a:xfrm>
        </p:grpSpPr>
        <p:grpSp>
          <p:nvGrpSpPr>
            <p:cNvPr id="16" name="组合 15"/>
            <p:cNvGrpSpPr/>
            <p:nvPr/>
          </p:nvGrpSpPr>
          <p:grpSpPr>
            <a:xfrm>
              <a:off x="1403750" y="3593123"/>
              <a:ext cx="490436" cy="476221"/>
              <a:chOff x="1403750" y="3593123"/>
              <a:chExt cx="808892" cy="785446"/>
            </a:xfrm>
          </p:grpSpPr>
          <p:sp>
            <p:nvSpPr>
              <p:cNvPr id="18" name="对话气泡: 椭圆形 1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7" name="Text Box 79"/>
            <p:cNvSpPr txBox="1">
              <a:spLocks noChangeArrowheads="1"/>
            </p:cNvSpPr>
            <p:nvPr/>
          </p:nvSpPr>
          <p:spPr bwMode="auto">
            <a:xfrm>
              <a:off x="1985933" y="3593123"/>
              <a:ext cx="37380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广播发送该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ARP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请求包</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同一局域网内工作流程</a:t>
            </a:r>
            <a:endParaRPr lang="zh-CN" altLang="en-US" dirty="0"/>
          </a:p>
        </p:txBody>
      </p:sp>
      <p:grpSp>
        <p:nvGrpSpPr>
          <p:cNvPr id="4" name="Group 4"/>
          <p:cNvGrpSpPr/>
          <p:nvPr/>
        </p:nvGrpSpPr>
        <p:grpSpPr bwMode="auto">
          <a:xfrm>
            <a:off x="2239371" y="3854200"/>
            <a:ext cx="7752743" cy="1077837"/>
            <a:chOff x="158" y="3202"/>
            <a:chExt cx="5489" cy="719"/>
          </a:xfrm>
          <a:solidFill>
            <a:srgbClr val="FEF6E5"/>
          </a:solidFill>
        </p:grpSpPr>
        <p:sp>
          <p:nvSpPr>
            <p:cNvPr id="5" name="Text Box 5"/>
            <p:cNvSpPr txBox="1">
              <a:spLocks noChangeArrowheads="1"/>
            </p:cNvSpPr>
            <p:nvPr/>
          </p:nvSpPr>
          <p:spPr bwMode="auto">
            <a:xfrm>
              <a:off x="158" y="3202"/>
              <a:ext cx="5489" cy="719"/>
            </a:xfrm>
            <a:prstGeom prst="rect">
              <a:avLst/>
            </a:prstGeom>
            <a:solidFill>
              <a:srgbClr val="FDECC7"/>
            </a:solidFill>
            <a:ln w="9525">
              <a:solidFill>
                <a:schemeClr val="bg1">
                  <a:lumMod val="50000"/>
                </a:schemeClr>
              </a:solidFill>
              <a:prstDash val="dash"/>
              <a:miter lim="800000"/>
            </a:ln>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MAC</a:t>
              </a:r>
              <a:r>
                <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报头                                                </a:t>
              </a:r>
              <a:r>
                <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报头                   </a:t>
              </a:r>
              <a:r>
                <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ARP</a:t>
              </a:r>
              <a:r>
                <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应答报文</a:t>
              </a:r>
              <a:endPar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eaLnBrk="1" hangingPunct="1">
                <a:spcBef>
                  <a:spcPct val="50000"/>
                </a:spcBef>
                <a:buClrTx/>
                <a:buSzTx/>
                <a:buFontTx/>
                <a:buNone/>
                <a:defRPr/>
              </a:pPr>
              <a:r>
                <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目的                          源                            目的               源             我的</a:t>
              </a:r>
              <a:r>
                <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地</a:t>
              </a:r>
              <a:endPar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eaLnBrk="1" hangingPunct="1">
                <a:spcBef>
                  <a:spcPct val="50000"/>
                </a:spcBef>
                <a:buClrTx/>
                <a:buSzTx/>
                <a:buFontTx/>
                <a:buNone/>
                <a:defRPr/>
              </a:pPr>
              <a:r>
                <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02-60-8C-01-02-03  08-00-02-89-90-80     197.15.22.33  197.15.22.126    </a:t>
              </a:r>
              <a:r>
                <a:rPr lang="zh-CN" altLang="en-US"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址是</a:t>
              </a:r>
              <a:r>
                <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Line 6"/>
            <p:cNvSpPr>
              <a:spLocks noChangeShapeType="1"/>
            </p:cNvSpPr>
            <p:nvPr/>
          </p:nvSpPr>
          <p:spPr bwMode="auto">
            <a:xfrm>
              <a:off x="2714" y="3240"/>
              <a:ext cx="0" cy="634"/>
            </a:xfrm>
            <a:prstGeom prst="line">
              <a:avLst/>
            </a:prstGeom>
            <a:grpFill/>
            <a:ln w="9525">
              <a:solidFill>
                <a:schemeClr val="bg1">
                  <a:lumMod val="50000"/>
                </a:schemeClr>
              </a:solidFill>
              <a:round/>
            </a:ln>
          </p:spPr>
          <p:txBody>
            <a:bodyPr/>
            <a:lstStyle/>
            <a:p>
              <a:endParaRPr lang="zh-CN" altLang="en-US" sz="1600"/>
            </a:p>
          </p:txBody>
        </p:sp>
        <p:sp>
          <p:nvSpPr>
            <p:cNvPr id="7" name="Line 6"/>
            <p:cNvSpPr>
              <a:spLocks noChangeShapeType="1"/>
            </p:cNvSpPr>
            <p:nvPr/>
          </p:nvSpPr>
          <p:spPr bwMode="auto">
            <a:xfrm flipV="1">
              <a:off x="258" y="3442"/>
              <a:ext cx="5316" cy="0"/>
            </a:xfrm>
            <a:prstGeom prst="line">
              <a:avLst/>
            </a:prstGeom>
            <a:grpFill/>
            <a:ln w="9525">
              <a:solidFill>
                <a:schemeClr val="bg1">
                  <a:lumMod val="50000"/>
                </a:schemeClr>
              </a:solidFill>
              <a:round/>
            </a:ln>
          </p:spPr>
          <p:txBody>
            <a:bodyPr/>
            <a:lstStyle/>
            <a:p>
              <a:endParaRPr lang="zh-CN" altLang="en-US" sz="1600"/>
            </a:p>
          </p:txBody>
        </p:sp>
        <p:sp>
          <p:nvSpPr>
            <p:cNvPr id="8" name="Line 6"/>
            <p:cNvSpPr>
              <a:spLocks noChangeShapeType="1"/>
            </p:cNvSpPr>
            <p:nvPr/>
          </p:nvSpPr>
          <p:spPr bwMode="auto">
            <a:xfrm>
              <a:off x="4417" y="3240"/>
              <a:ext cx="0" cy="634"/>
            </a:xfrm>
            <a:prstGeom prst="line">
              <a:avLst/>
            </a:prstGeom>
            <a:grpFill/>
            <a:ln w="9525">
              <a:solidFill>
                <a:schemeClr val="bg1">
                  <a:lumMod val="50000"/>
                </a:schemeClr>
              </a:solidFill>
              <a:round/>
            </a:ln>
          </p:spPr>
          <p:txBody>
            <a:bodyPr/>
            <a:lstStyle/>
            <a:p>
              <a:endParaRPr lang="zh-CN" altLang="en-US" sz="1600"/>
            </a:p>
          </p:txBody>
        </p:sp>
        <p:sp>
          <p:nvSpPr>
            <p:cNvPr id="9" name="Line 6"/>
            <p:cNvSpPr>
              <a:spLocks noChangeShapeType="1"/>
            </p:cNvSpPr>
            <p:nvPr/>
          </p:nvSpPr>
          <p:spPr bwMode="auto">
            <a:xfrm flipV="1">
              <a:off x="269" y="3676"/>
              <a:ext cx="5316" cy="0"/>
            </a:xfrm>
            <a:prstGeom prst="line">
              <a:avLst/>
            </a:prstGeom>
            <a:grpFill/>
            <a:ln w="9525">
              <a:solidFill>
                <a:schemeClr val="bg1">
                  <a:lumMod val="50000"/>
                </a:schemeClr>
              </a:solidFill>
              <a:round/>
            </a:ln>
          </p:spPr>
          <p:txBody>
            <a:bodyPr/>
            <a:lstStyle/>
            <a:p>
              <a:endParaRPr lang="zh-CN" altLang="en-US" sz="1600"/>
            </a:p>
          </p:txBody>
        </p:sp>
      </p:grpSp>
      <p:grpSp>
        <p:nvGrpSpPr>
          <p:cNvPr id="10" name="组合 9"/>
          <p:cNvGrpSpPr/>
          <p:nvPr/>
        </p:nvGrpSpPr>
        <p:grpSpPr>
          <a:xfrm>
            <a:off x="1565753" y="2511511"/>
            <a:ext cx="10063315" cy="1107819"/>
            <a:chOff x="4014544" y="2092320"/>
            <a:chExt cx="6979896" cy="2115623"/>
          </a:xfrm>
        </p:grpSpPr>
        <p:sp>
          <p:nvSpPr>
            <p:cNvPr id="11" name="矩形: 圆角 10"/>
            <p:cNvSpPr/>
            <p:nvPr/>
          </p:nvSpPr>
          <p:spPr>
            <a:xfrm>
              <a:off x="4014544" y="2092320"/>
              <a:ext cx="6979896" cy="21156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noAutofit/>
            </a:bodyPr>
            <a:lstStyle/>
            <a:p>
              <a:pPr algn="ctr"/>
              <a:endParaRPr lang="zh-CN" altLang="en-US" sz="935"/>
            </a:p>
          </p:txBody>
        </p:sp>
        <p:sp>
          <p:nvSpPr>
            <p:cNvPr id="12" name="文本框 11"/>
            <p:cNvSpPr txBox="1"/>
            <p:nvPr/>
          </p:nvSpPr>
          <p:spPr>
            <a:xfrm>
              <a:off x="4273464" y="2180939"/>
              <a:ext cx="6480524" cy="1796976"/>
            </a:xfrm>
            <a:prstGeom prst="rect">
              <a:avLst/>
            </a:prstGeom>
            <a:noFill/>
          </p:spPr>
          <p:txBody>
            <a:bodyPr wrap="square" rtlCol="0">
              <a:spAutoFit/>
            </a:bodyPr>
            <a:lstStyle/>
            <a:p>
              <a:pPr>
                <a:lnSpc>
                  <a:spcPct val="120000"/>
                </a:lnSpc>
              </a:pP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目的</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197.15.22.126</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接收到该</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ARP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请求包，建立包含自己</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地址的</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ARP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应答包（</a:t>
              </a: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请注意，应答包和请求包的源、目标是不一致的</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 name="组合 12"/>
          <p:cNvGrpSpPr/>
          <p:nvPr/>
        </p:nvGrpSpPr>
        <p:grpSpPr>
          <a:xfrm>
            <a:off x="1565754" y="5173896"/>
            <a:ext cx="6233340" cy="476221"/>
            <a:chOff x="1403750" y="3593123"/>
            <a:chExt cx="6233340" cy="476221"/>
          </a:xfrm>
        </p:grpSpPr>
        <p:grpSp>
          <p:nvGrpSpPr>
            <p:cNvPr id="14" name="组合 13"/>
            <p:cNvGrpSpPr/>
            <p:nvPr/>
          </p:nvGrpSpPr>
          <p:grpSpPr>
            <a:xfrm>
              <a:off x="1403750" y="3593123"/>
              <a:ext cx="490436" cy="476221"/>
              <a:chOff x="1403750" y="3593123"/>
              <a:chExt cx="808892" cy="785446"/>
            </a:xfrm>
          </p:grpSpPr>
          <p:sp>
            <p:nvSpPr>
              <p:cNvPr id="16" name="对话气泡: 椭圆形 1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15" name="Text Box 79"/>
            <p:cNvSpPr txBox="1">
              <a:spLocks noChangeArrowheads="1"/>
            </p:cNvSpPr>
            <p:nvPr/>
          </p:nvSpPr>
          <p:spPr bwMode="auto">
            <a:xfrm>
              <a:off x="1985931" y="3593123"/>
              <a:ext cx="565115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直接向源</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197.15.22.33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ARP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应答包</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 name="组合 17"/>
          <p:cNvGrpSpPr/>
          <p:nvPr/>
        </p:nvGrpSpPr>
        <p:grpSpPr>
          <a:xfrm>
            <a:off x="1564441" y="5766406"/>
            <a:ext cx="6233340" cy="476221"/>
            <a:chOff x="1403750" y="3593123"/>
            <a:chExt cx="6233340" cy="476221"/>
          </a:xfrm>
        </p:grpSpPr>
        <p:grpSp>
          <p:nvGrpSpPr>
            <p:cNvPr id="19" name="组合 18"/>
            <p:cNvGrpSpPr/>
            <p:nvPr/>
          </p:nvGrpSpPr>
          <p:grpSpPr>
            <a:xfrm>
              <a:off x="1403750" y="3593123"/>
              <a:ext cx="490436" cy="476221"/>
              <a:chOff x="1403750" y="3593123"/>
              <a:chExt cx="808892" cy="785446"/>
            </a:xfrm>
          </p:grpSpPr>
          <p:sp>
            <p:nvSpPr>
              <p:cNvPr id="21" name="对话气泡: 椭圆形 2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sz="2400"/>
              </a:p>
            </p:txBody>
          </p:sp>
        </p:grpSp>
        <p:sp>
          <p:nvSpPr>
            <p:cNvPr id="20" name="Text Box 79"/>
            <p:cNvSpPr txBox="1">
              <a:spLocks noChangeArrowheads="1"/>
            </p:cNvSpPr>
            <p:nvPr/>
          </p:nvSpPr>
          <p:spPr bwMode="auto">
            <a:xfrm>
              <a:off x="1985931" y="3593123"/>
              <a:ext cx="565115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197.15.22.33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更新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ARP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高速缓存</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网络互联的架构图</a:t>
            </a:r>
            <a:endParaRPr lang="zh-CN" altLang="en-US" dirty="0"/>
          </a:p>
        </p:txBody>
      </p:sp>
      <p:grpSp>
        <p:nvGrpSpPr>
          <p:cNvPr id="4" name="组合 3"/>
          <p:cNvGrpSpPr/>
          <p:nvPr/>
        </p:nvGrpSpPr>
        <p:grpSpPr>
          <a:xfrm>
            <a:off x="1464145" y="2396969"/>
            <a:ext cx="9601196" cy="4088013"/>
            <a:chOff x="398874" y="2288217"/>
            <a:chExt cx="7842785" cy="3496688"/>
          </a:xfrm>
        </p:grpSpPr>
        <p:grpSp>
          <p:nvGrpSpPr>
            <p:cNvPr id="5" name="组合 4"/>
            <p:cNvGrpSpPr/>
            <p:nvPr/>
          </p:nvGrpSpPr>
          <p:grpSpPr>
            <a:xfrm>
              <a:off x="398874" y="2622760"/>
              <a:ext cx="7842785" cy="2925393"/>
              <a:chOff x="398874" y="2622760"/>
              <a:chExt cx="7842785" cy="2925393"/>
            </a:xfrm>
          </p:grpSpPr>
          <p:cxnSp>
            <p:nvCxnSpPr>
              <p:cNvPr id="96" name="直线连接符 48"/>
              <p:cNvCxnSpPr/>
              <p:nvPr/>
            </p:nvCxnSpPr>
            <p:spPr>
              <a:xfrm flipH="1" flipV="1">
                <a:off x="1607258" y="2622760"/>
                <a:ext cx="641535" cy="53762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97" name="直线连接符 51"/>
              <p:cNvCxnSpPr/>
              <p:nvPr/>
            </p:nvCxnSpPr>
            <p:spPr>
              <a:xfrm>
                <a:off x="2389224" y="3307170"/>
                <a:ext cx="382097"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98" name="直线连接符 102"/>
              <p:cNvCxnSpPr/>
              <p:nvPr/>
            </p:nvCxnSpPr>
            <p:spPr>
              <a:xfrm flipH="1" flipV="1">
                <a:off x="3084996" y="3443827"/>
                <a:ext cx="1" cy="42982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99" name="直线连接符 137"/>
              <p:cNvCxnSpPr/>
              <p:nvPr/>
            </p:nvCxnSpPr>
            <p:spPr>
              <a:xfrm flipH="1" flipV="1">
                <a:off x="5215763" y="4272158"/>
                <a:ext cx="258497" cy="73271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0" name="直线连接符 90"/>
              <p:cNvCxnSpPr/>
              <p:nvPr/>
            </p:nvCxnSpPr>
            <p:spPr>
              <a:xfrm flipH="1">
                <a:off x="1500141" y="3244442"/>
                <a:ext cx="678196" cy="926177"/>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1" name="直线连接符 47"/>
              <p:cNvCxnSpPr/>
              <p:nvPr/>
            </p:nvCxnSpPr>
            <p:spPr>
              <a:xfrm flipV="1">
                <a:off x="782213" y="2800656"/>
                <a:ext cx="290554" cy="23779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2" name="直线连接符 78"/>
              <p:cNvCxnSpPr/>
              <p:nvPr/>
            </p:nvCxnSpPr>
            <p:spPr>
              <a:xfrm>
                <a:off x="4673679" y="2706394"/>
                <a:ext cx="328928" cy="1412628"/>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3" name="直线连接符 88"/>
              <p:cNvCxnSpPr/>
              <p:nvPr/>
            </p:nvCxnSpPr>
            <p:spPr>
              <a:xfrm>
                <a:off x="927490" y="4094975"/>
                <a:ext cx="390259" cy="7564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4" name="直线连接符 106"/>
              <p:cNvCxnSpPr/>
              <p:nvPr/>
            </p:nvCxnSpPr>
            <p:spPr>
              <a:xfrm flipV="1">
                <a:off x="3568591" y="2706394"/>
                <a:ext cx="291970" cy="136992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5" name="直线连接符 109"/>
              <p:cNvCxnSpPr/>
              <p:nvPr/>
            </p:nvCxnSpPr>
            <p:spPr>
              <a:xfrm flipV="1">
                <a:off x="3567985" y="3498463"/>
                <a:ext cx="292138" cy="58388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6" name="直线连接符 113"/>
              <p:cNvCxnSpPr/>
              <p:nvPr/>
            </p:nvCxnSpPr>
            <p:spPr>
              <a:xfrm>
                <a:off x="3574141" y="4076313"/>
                <a:ext cx="274278" cy="19584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7" name="直线连接符 116"/>
              <p:cNvCxnSpPr/>
              <p:nvPr/>
            </p:nvCxnSpPr>
            <p:spPr>
              <a:xfrm>
                <a:off x="3551805" y="4071369"/>
                <a:ext cx="309222" cy="100930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8" name="直线连接符 121"/>
              <p:cNvCxnSpPr/>
              <p:nvPr/>
            </p:nvCxnSpPr>
            <p:spPr>
              <a:xfrm>
                <a:off x="4621677" y="3443827"/>
                <a:ext cx="380930" cy="675196"/>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09" name="直线连接符 124"/>
              <p:cNvCxnSpPr/>
              <p:nvPr/>
            </p:nvCxnSpPr>
            <p:spPr>
              <a:xfrm flipV="1">
                <a:off x="4708033" y="4119022"/>
                <a:ext cx="294574" cy="23612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0" name="直线连接符 127"/>
              <p:cNvCxnSpPr/>
              <p:nvPr/>
            </p:nvCxnSpPr>
            <p:spPr>
              <a:xfrm flipV="1">
                <a:off x="4766099" y="4119022"/>
                <a:ext cx="236508" cy="961648"/>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1" name="直线连接符 134"/>
              <p:cNvCxnSpPr/>
              <p:nvPr/>
            </p:nvCxnSpPr>
            <p:spPr>
              <a:xfrm flipH="1">
                <a:off x="5271581" y="3142122"/>
                <a:ext cx="152213" cy="70137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2" name="直线连接符 145"/>
              <p:cNvCxnSpPr/>
              <p:nvPr/>
            </p:nvCxnSpPr>
            <p:spPr>
              <a:xfrm flipH="1">
                <a:off x="5965833" y="3142122"/>
                <a:ext cx="634728"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3" name="直线连接符 148"/>
              <p:cNvCxnSpPr/>
              <p:nvPr/>
            </p:nvCxnSpPr>
            <p:spPr>
              <a:xfrm flipH="1">
                <a:off x="7355761" y="3142122"/>
                <a:ext cx="192954" cy="185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4" name="直线连接符 151"/>
              <p:cNvCxnSpPr/>
              <p:nvPr/>
            </p:nvCxnSpPr>
            <p:spPr>
              <a:xfrm flipH="1">
                <a:off x="6043613" y="5004868"/>
                <a:ext cx="54708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115" name="直线连接符 163"/>
              <p:cNvCxnSpPr/>
              <p:nvPr/>
            </p:nvCxnSpPr>
            <p:spPr>
              <a:xfrm flipV="1">
                <a:off x="7355760" y="4989727"/>
                <a:ext cx="192954" cy="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pic>
            <p:nvPicPr>
              <p:cNvPr id="116" name="图片 1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5365453" y="2903827"/>
                <a:ext cx="779366" cy="433618"/>
              </a:xfrm>
              <a:prstGeom prst="rect">
                <a:avLst/>
              </a:prstGeom>
            </p:spPr>
          </p:pic>
          <p:pic>
            <p:nvPicPr>
              <p:cNvPr id="117" name="图片 11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955418" y="3845062"/>
                <a:ext cx="779366" cy="433618"/>
              </a:xfrm>
              <a:prstGeom prst="rect">
                <a:avLst/>
              </a:prstGeom>
            </p:spPr>
          </p:pic>
          <p:pic>
            <p:nvPicPr>
              <p:cNvPr id="118" name="图片 1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779778" y="3874910"/>
                <a:ext cx="788530" cy="438716"/>
              </a:xfrm>
              <a:prstGeom prst="rect">
                <a:avLst/>
              </a:prstGeom>
            </p:spPr>
          </p:pic>
          <p:pic>
            <p:nvPicPr>
              <p:cNvPr id="119" name="图片 1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348406" y="4789943"/>
                <a:ext cx="835874" cy="465057"/>
              </a:xfrm>
              <a:prstGeom prst="rect">
                <a:avLst/>
              </a:prstGeom>
            </p:spPr>
          </p:pic>
          <p:grpSp>
            <p:nvGrpSpPr>
              <p:cNvPr id="120" name="组合 119"/>
              <p:cNvGrpSpPr/>
              <p:nvPr/>
            </p:nvGrpSpPr>
            <p:grpSpPr>
              <a:xfrm>
                <a:off x="398874" y="2778531"/>
                <a:ext cx="784734" cy="712120"/>
                <a:chOff x="398874" y="2778531"/>
                <a:chExt cx="784734" cy="712120"/>
              </a:xfrm>
            </p:grpSpPr>
            <p:sp>
              <p:nvSpPr>
                <p:cNvPr id="136" name="矩形 135"/>
                <p:cNvSpPr/>
                <p:nvPr/>
              </p:nvSpPr>
              <p:spPr>
                <a:xfrm>
                  <a:off x="418616" y="3242050"/>
                  <a:ext cx="764992" cy="248601"/>
                </a:xfrm>
                <a:prstGeom prst="rect">
                  <a:avLst/>
                </a:prstGeom>
              </p:spPr>
              <p:txBody>
                <a:bodyPr wrap="none">
                  <a:spAutoFit/>
                </a:bodyPr>
                <a:lstStyle/>
                <a:p>
                  <a:r>
                    <a:rPr lang="zh-CN" altLang="en-US" sz="1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应用主机</a:t>
                  </a:r>
                  <a:endParaRPr lang="zh-CN" altLang="en-US" sz="1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874" y="2778531"/>
                  <a:ext cx="702732" cy="499643"/>
                </a:xfrm>
                <a:prstGeom prst="rect">
                  <a:avLst/>
                </a:prstGeom>
              </p:spPr>
            </p:pic>
          </p:grpSp>
          <p:sp>
            <p:nvSpPr>
              <p:cNvPr id="121" name="矩形 120"/>
              <p:cNvSpPr/>
              <p:nvPr/>
            </p:nvSpPr>
            <p:spPr>
              <a:xfrm>
                <a:off x="428413" y="4180876"/>
                <a:ext cx="748923" cy="261610"/>
              </a:xfrm>
              <a:prstGeom prst="rect">
                <a:avLst/>
              </a:prstGeom>
            </p:spPr>
            <p:txBody>
              <a:bodyPr wrap="none">
                <a:spAutoFit/>
              </a:bodyPr>
              <a:lstStyle/>
              <a:p>
                <a:r>
                  <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rPr>
                  <a:t>应用主机</a:t>
                </a:r>
                <a:endPar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22" name="图片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671" y="3717357"/>
                <a:ext cx="702732" cy="499643"/>
              </a:xfrm>
              <a:prstGeom prst="rect">
                <a:avLst/>
              </a:prstGeom>
            </p:spPr>
          </p:pic>
          <p:grpSp>
            <p:nvGrpSpPr>
              <p:cNvPr id="123" name="组合 122"/>
              <p:cNvGrpSpPr/>
              <p:nvPr/>
            </p:nvGrpSpPr>
            <p:grpSpPr>
              <a:xfrm>
                <a:off x="1510667" y="3125903"/>
                <a:ext cx="1066112" cy="524353"/>
                <a:chOff x="1493025" y="3049377"/>
                <a:chExt cx="1066112" cy="524353"/>
              </a:xfrm>
            </p:grpSpPr>
            <p:sp>
              <p:nvSpPr>
                <p:cNvPr id="134" name="矩形 133"/>
                <p:cNvSpPr/>
                <p:nvPr/>
              </p:nvSpPr>
              <p:spPr>
                <a:xfrm>
                  <a:off x="1730632" y="3300269"/>
                  <a:ext cx="678062" cy="273461"/>
                </a:xfrm>
                <a:prstGeom prst="rect">
                  <a:avLst/>
                </a:prstGeom>
              </p:spPr>
              <p:txBody>
                <a:bodyPr wrap="none">
                  <a:spAutoFit/>
                </a:bodyPr>
                <a:lstStyle/>
                <a:p>
                  <a:r>
                    <a:rPr lang="zh-CN" altLang="en-US" sz="16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交换机</a:t>
                  </a:r>
                  <a:endParaRPr lang="zh-CN" altLang="en-US" sz="16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35" name="图片 134"/>
                <p:cNvPicPr>
                  <a:picLocks noChangeAspect="1"/>
                </p:cNvPicPr>
                <p:nvPr/>
              </p:nvPicPr>
              <p:blipFill>
                <a:blip r:embed="rId5">
                  <a:clrChange>
                    <a:clrFrom>
                      <a:srgbClr val="FFFFFF"/>
                    </a:clrFrom>
                    <a:clrTo>
                      <a:srgbClr val="FFFFFF">
                        <a:alpha val="0"/>
                      </a:srgbClr>
                    </a:clrTo>
                  </a:clrChange>
                </a:blip>
                <a:stretch>
                  <a:fillRect/>
                </a:stretch>
              </p:blipFill>
              <p:spPr>
                <a:xfrm>
                  <a:off x="1493025" y="3049377"/>
                  <a:ext cx="1066112" cy="241776"/>
                </a:xfrm>
                <a:prstGeom prst="rect">
                  <a:avLst/>
                </a:prstGeom>
              </p:spPr>
            </p:pic>
          </p:grpSp>
          <p:sp>
            <p:nvSpPr>
              <p:cNvPr id="124" name="矩形 123"/>
              <p:cNvSpPr/>
              <p:nvPr/>
            </p:nvSpPr>
            <p:spPr>
              <a:xfrm>
                <a:off x="2870685" y="4337038"/>
                <a:ext cx="612864" cy="248602"/>
              </a:xfrm>
              <a:prstGeom prst="rect">
                <a:avLst/>
              </a:prstGeom>
            </p:spPr>
            <p:txBody>
              <a:bodyPr wrap="none">
                <a:spAutoFit/>
              </a:bodyPr>
              <a:lstStyle/>
              <a:p>
                <a:r>
                  <a:rPr lang="zh-CN" altLang="en-US" sz="1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lang="zh-CN" altLang="en-US" sz="1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5" name="矩形 124"/>
              <p:cNvSpPr/>
              <p:nvPr/>
            </p:nvSpPr>
            <p:spPr>
              <a:xfrm>
                <a:off x="5258930" y="4302279"/>
                <a:ext cx="607859" cy="261610"/>
              </a:xfrm>
              <a:prstGeom prst="rect">
                <a:avLst/>
              </a:prstGeom>
            </p:spPr>
            <p:txBody>
              <a:bodyPr wrap="none">
                <a:spAutoFit/>
              </a:bodyPr>
              <a:lstStyle/>
              <a:p>
                <a:r>
                  <a:rPr lang="zh-CN" altLang="en-US" sz="16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lang="zh-CN" altLang="en-US" sz="16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6" name="矩形 125"/>
              <p:cNvSpPr/>
              <p:nvPr/>
            </p:nvSpPr>
            <p:spPr>
              <a:xfrm>
                <a:off x="5496379" y="3353545"/>
                <a:ext cx="607859" cy="261610"/>
              </a:xfrm>
              <a:prstGeom prst="rect">
                <a:avLst/>
              </a:prstGeom>
            </p:spPr>
            <p:txBody>
              <a:bodyPr wrap="none">
                <a:spAutoFit/>
              </a:bodyPr>
              <a:lstStyle/>
              <a:p>
                <a:r>
                  <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7" name="矩形 126"/>
              <p:cNvSpPr/>
              <p:nvPr/>
            </p:nvSpPr>
            <p:spPr>
              <a:xfrm>
                <a:off x="5464654" y="5286543"/>
                <a:ext cx="607859" cy="261610"/>
              </a:xfrm>
              <a:prstGeom prst="rect">
                <a:avLst/>
              </a:prstGeom>
            </p:spPr>
            <p:txBody>
              <a:bodyPr wrap="none">
                <a:spAutoFit/>
              </a:bodyPr>
              <a:lstStyle/>
              <a:p>
                <a:r>
                  <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28" name="组合 127"/>
              <p:cNvGrpSpPr/>
              <p:nvPr/>
            </p:nvGrpSpPr>
            <p:grpSpPr>
              <a:xfrm>
                <a:off x="7369994" y="2756076"/>
                <a:ext cx="871665" cy="736980"/>
                <a:chOff x="398874" y="2778531"/>
                <a:chExt cx="871665" cy="736980"/>
              </a:xfrm>
            </p:grpSpPr>
            <p:sp>
              <p:nvSpPr>
                <p:cNvPr id="132" name="矩形 131"/>
                <p:cNvSpPr/>
                <p:nvPr/>
              </p:nvSpPr>
              <p:spPr>
                <a:xfrm>
                  <a:off x="418616" y="3242050"/>
                  <a:ext cx="748923" cy="261610"/>
                </a:xfrm>
                <a:prstGeom prst="rect">
                  <a:avLst/>
                </a:prstGeom>
              </p:spPr>
              <p:txBody>
                <a:bodyPr wrap="none">
                  <a:spAutoFit/>
                </a:bodyPr>
                <a:lstStyle/>
                <a:p>
                  <a:r>
                    <a:rPr lang="zh-CN" altLang="en-US" sz="16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应用主机</a:t>
                  </a:r>
                  <a:endParaRPr lang="zh-CN" altLang="en-US" sz="16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33" name="图片 1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874" y="2778531"/>
                  <a:ext cx="702732" cy="499643"/>
                </a:xfrm>
                <a:prstGeom prst="rect">
                  <a:avLst/>
                </a:prstGeom>
              </p:spPr>
            </p:pic>
          </p:grpSp>
          <p:grpSp>
            <p:nvGrpSpPr>
              <p:cNvPr id="129" name="组合 128"/>
              <p:cNvGrpSpPr/>
              <p:nvPr/>
            </p:nvGrpSpPr>
            <p:grpSpPr>
              <a:xfrm>
                <a:off x="7379864" y="4606137"/>
                <a:ext cx="768665" cy="725129"/>
                <a:chOff x="398874" y="2778531"/>
                <a:chExt cx="768665" cy="725129"/>
              </a:xfrm>
            </p:grpSpPr>
            <p:sp>
              <p:nvSpPr>
                <p:cNvPr id="130" name="矩形 129"/>
                <p:cNvSpPr/>
                <p:nvPr/>
              </p:nvSpPr>
              <p:spPr>
                <a:xfrm>
                  <a:off x="418616" y="3242050"/>
                  <a:ext cx="748923" cy="261610"/>
                </a:xfrm>
                <a:prstGeom prst="rect">
                  <a:avLst/>
                </a:prstGeom>
              </p:spPr>
              <p:txBody>
                <a:bodyPr wrap="none">
                  <a:spAutoFit/>
                </a:bodyPr>
                <a:lstStyle/>
                <a:p>
                  <a:r>
                    <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rPr>
                    <a:t>应用主机</a:t>
                  </a:r>
                  <a:endPar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31" name="图片 1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874" y="2778531"/>
                  <a:ext cx="702732" cy="499643"/>
                </a:xfrm>
                <a:prstGeom prst="rect">
                  <a:avLst/>
                </a:prstGeom>
              </p:spPr>
            </p:pic>
          </p:grpSp>
        </p:grpSp>
        <p:grpSp>
          <p:nvGrpSpPr>
            <p:cNvPr id="6" name="组合 5"/>
            <p:cNvGrpSpPr/>
            <p:nvPr/>
          </p:nvGrpSpPr>
          <p:grpSpPr>
            <a:xfrm>
              <a:off x="757069" y="2288217"/>
              <a:ext cx="1092511" cy="786152"/>
              <a:chOff x="634811" y="1914687"/>
              <a:chExt cx="1092511" cy="786152"/>
            </a:xfrm>
          </p:grpSpPr>
          <p:sp>
            <p:nvSpPr>
              <p:cNvPr id="94" name="矩形 93"/>
              <p:cNvSpPr/>
              <p:nvPr/>
            </p:nvSpPr>
            <p:spPr>
              <a:xfrm>
                <a:off x="837335" y="2439229"/>
                <a:ext cx="889987" cy="261610"/>
              </a:xfrm>
              <a:prstGeom prst="rect">
                <a:avLst/>
              </a:prstGeom>
            </p:spPr>
            <p:txBody>
              <a:bodyPr wrap="none">
                <a:spAutoFit/>
              </a:bodyPr>
              <a:lstStyle/>
              <a:p>
                <a:r>
                  <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rPr>
                  <a:t>局域网链路</a:t>
                </a:r>
                <a:endPar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95" name="图片 94"/>
              <p:cNvPicPr>
                <a:picLocks noChangeAspect="1"/>
              </p:cNvPicPr>
              <p:nvPr/>
            </p:nvPicPr>
            <p:blipFill>
              <a:blip r:embed="rId6"/>
              <a:stretch>
                <a:fillRect/>
              </a:stretch>
            </p:blipFill>
            <p:spPr>
              <a:xfrm>
                <a:off x="634811" y="1914687"/>
                <a:ext cx="1024770" cy="564037"/>
              </a:xfrm>
              <a:prstGeom prst="rect">
                <a:avLst/>
              </a:prstGeom>
            </p:spPr>
          </p:pic>
        </p:grpSp>
        <p:grpSp>
          <p:nvGrpSpPr>
            <p:cNvPr id="7" name="组合 6"/>
            <p:cNvGrpSpPr/>
            <p:nvPr/>
          </p:nvGrpSpPr>
          <p:grpSpPr>
            <a:xfrm>
              <a:off x="3773404" y="2405527"/>
              <a:ext cx="1024770" cy="846576"/>
              <a:chOff x="3612760" y="1886539"/>
              <a:chExt cx="1024770" cy="846576"/>
            </a:xfrm>
          </p:grpSpPr>
          <p:sp>
            <p:nvSpPr>
              <p:cNvPr id="92" name="矩形 91"/>
              <p:cNvSpPr/>
              <p:nvPr/>
            </p:nvSpPr>
            <p:spPr>
              <a:xfrm>
                <a:off x="3813054" y="2471505"/>
                <a:ext cx="655949" cy="261610"/>
              </a:xfrm>
              <a:prstGeom prst="rect">
                <a:avLst/>
              </a:prstGeom>
            </p:spPr>
            <p:txBody>
              <a:bodyPr wrap="none">
                <a:spAutoFit/>
              </a:bodyPr>
              <a:lstStyle/>
              <a:p>
                <a:r>
                  <a:rPr lang="en-US" altLang="zh-CN" sz="1100" dirty="0">
                    <a:latin typeface="Times New Roman" panose="02020603050405020304" pitchFamily="18" charset="0"/>
                    <a:ea typeface="思源黑体 CN Normal" panose="020B0400000000000000" pitchFamily="34" charset="-122"/>
                    <a:cs typeface="Times New Roman" panose="02020603050405020304" pitchFamily="18" charset="0"/>
                  </a:rPr>
                  <a:t>GE</a:t>
                </a:r>
                <a:r>
                  <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rPr>
                  <a:t>链路</a:t>
                </a:r>
                <a:endPar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93" name="图片 92"/>
              <p:cNvPicPr>
                <a:picLocks noChangeAspect="1"/>
              </p:cNvPicPr>
              <p:nvPr/>
            </p:nvPicPr>
            <p:blipFill>
              <a:blip r:embed="rId6"/>
              <a:stretch>
                <a:fillRect/>
              </a:stretch>
            </p:blipFill>
            <p:spPr>
              <a:xfrm>
                <a:off x="3612760" y="1886539"/>
                <a:ext cx="1024770" cy="564037"/>
              </a:xfrm>
              <a:prstGeom prst="rect">
                <a:avLst/>
              </a:prstGeom>
            </p:spPr>
          </p:pic>
        </p:grpSp>
        <p:grpSp>
          <p:nvGrpSpPr>
            <p:cNvPr id="8" name="组合 7"/>
            <p:cNvGrpSpPr/>
            <p:nvPr/>
          </p:nvGrpSpPr>
          <p:grpSpPr>
            <a:xfrm>
              <a:off x="3752277" y="3222082"/>
              <a:ext cx="1024770" cy="885165"/>
              <a:chOff x="3646417" y="2797619"/>
              <a:chExt cx="1024770" cy="885165"/>
            </a:xfrm>
          </p:grpSpPr>
          <p:sp>
            <p:nvSpPr>
              <p:cNvPr id="90" name="矩形 89"/>
              <p:cNvSpPr/>
              <p:nvPr/>
            </p:nvSpPr>
            <p:spPr>
              <a:xfrm>
                <a:off x="3794766" y="3421174"/>
                <a:ext cx="748923" cy="261610"/>
              </a:xfrm>
              <a:prstGeom prst="rect">
                <a:avLst/>
              </a:prstGeom>
            </p:spPr>
            <p:txBody>
              <a:bodyPr wrap="none">
                <a:spAutoFit/>
              </a:bodyPr>
              <a:lstStyle/>
              <a:p>
                <a:r>
                  <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rPr>
                  <a:t>微波链路</a:t>
                </a:r>
                <a:endPar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91" name="图片 90"/>
              <p:cNvPicPr>
                <a:picLocks noChangeAspect="1"/>
              </p:cNvPicPr>
              <p:nvPr/>
            </p:nvPicPr>
            <p:blipFill>
              <a:blip r:embed="rId6"/>
              <a:stretch>
                <a:fillRect/>
              </a:stretch>
            </p:blipFill>
            <p:spPr>
              <a:xfrm>
                <a:off x="3646417" y="2797619"/>
                <a:ext cx="1024770" cy="564037"/>
              </a:xfrm>
              <a:prstGeom prst="rect">
                <a:avLst/>
              </a:prstGeom>
            </p:spPr>
          </p:pic>
        </p:grpSp>
        <p:grpSp>
          <p:nvGrpSpPr>
            <p:cNvPr id="9" name="组合 8"/>
            <p:cNvGrpSpPr/>
            <p:nvPr/>
          </p:nvGrpSpPr>
          <p:grpSpPr>
            <a:xfrm>
              <a:off x="3789287" y="4144749"/>
              <a:ext cx="1024770" cy="809883"/>
              <a:chOff x="3713750" y="3788833"/>
              <a:chExt cx="1024770" cy="809883"/>
            </a:xfrm>
          </p:grpSpPr>
          <p:sp>
            <p:nvSpPr>
              <p:cNvPr id="88" name="矩形 87"/>
              <p:cNvSpPr/>
              <p:nvPr/>
            </p:nvSpPr>
            <p:spPr>
              <a:xfrm>
                <a:off x="3888632" y="4337106"/>
                <a:ext cx="758541" cy="261610"/>
              </a:xfrm>
              <a:prstGeom prst="rect">
                <a:avLst/>
              </a:prstGeom>
            </p:spPr>
            <p:txBody>
              <a:bodyPr wrap="none">
                <a:spAutoFit/>
              </a:bodyPr>
              <a:lstStyle/>
              <a:p>
                <a:r>
                  <a:rPr lang="en-US" altLang="zh-CN" sz="1100" dirty="0">
                    <a:latin typeface="Times New Roman" panose="02020603050405020304" pitchFamily="18" charset="0"/>
                    <a:ea typeface="思源黑体 CN Normal" panose="020B0400000000000000" pitchFamily="34" charset="-122"/>
                    <a:cs typeface="Times New Roman" panose="02020603050405020304" pitchFamily="18" charset="0"/>
                  </a:rPr>
                  <a:t>OTN</a:t>
                </a:r>
                <a:r>
                  <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rPr>
                  <a:t>链路</a:t>
                </a:r>
                <a:endPar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89" name="图片 88"/>
              <p:cNvPicPr>
                <a:picLocks noChangeAspect="1"/>
              </p:cNvPicPr>
              <p:nvPr/>
            </p:nvPicPr>
            <p:blipFill>
              <a:blip r:embed="rId6"/>
              <a:stretch>
                <a:fillRect/>
              </a:stretch>
            </p:blipFill>
            <p:spPr>
              <a:xfrm>
                <a:off x="3713750" y="3788833"/>
                <a:ext cx="1024770" cy="564037"/>
              </a:xfrm>
              <a:prstGeom prst="rect">
                <a:avLst/>
              </a:prstGeom>
            </p:spPr>
          </p:pic>
        </p:grpSp>
        <p:grpSp>
          <p:nvGrpSpPr>
            <p:cNvPr id="10" name="组合 9"/>
            <p:cNvGrpSpPr/>
            <p:nvPr/>
          </p:nvGrpSpPr>
          <p:grpSpPr>
            <a:xfrm>
              <a:off x="3772170" y="4946935"/>
              <a:ext cx="1024770" cy="837970"/>
              <a:chOff x="3743714" y="4686142"/>
              <a:chExt cx="1024770" cy="837970"/>
            </a:xfrm>
          </p:grpSpPr>
          <p:sp>
            <p:nvSpPr>
              <p:cNvPr id="86" name="矩形 85"/>
              <p:cNvSpPr/>
              <p:nvPr/>
            </p:nvSpPr>
            <p:spPr>
              <a:xfrm>
                <a:off x="3938010" y="5262502"/>
                <a:ext cx="748923" cy="261610"/>
              </a:xfrm>
              <a:prstGeom prst="rect">
                <a:avLst/>
              </a:prstGeom>
            </p:spPr>
            <p:txBody>
              <a:bodyPr wrap="none">
                <a:spAutoFit/>
              </a:bodyPr>
              <a:lstStyle/>
              <a:p>
                <a:r>
                  <a:rPr lang="en-US" altLang="zh-CN" sz="1100" dirty="0">
                    <a:latin typeface="Times New Roman" panose="02020603050405020304" pitchFamily="18" charset="0"/>
                    <a:ea typeface="思源黑体 CN Normal" panose="020B0400000000000000" pitchFamily="34" charset="-122"/>
                    <a:cs typeface="Times New Roman" panose="02020603050405020304" pitchFamily="18" charset="0"/>
                  </a:rPr>
                  <a:t>SDH</a:t>
                </a:r>
                <a:r>
                  <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rPr>
                  <a:t>链路</a:t>
                </a:r>
                <a:endPar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87" name="图片 86"/>
              <p:cNvPicPr>
                <a:picLocks noChangeAspect="1"/>
              </p:cNvPicPr>
              <p:nvPr/>
            </p:nvPicPr>
            <p:blipFill>
              <a:blip r:embed="rId6"/>
              <a:stretch>
                <a:fillRect/>
              </a:stretch>
            </p:blipFill>
            <p:spPr>
              <a:xfrm>
                <a:off x="3743714" y="4686142"/>
                <a:ext cx="1024770" cy="564037"/>
              </a:xfrm>
              <a:prstGeom prst="rect">
                <a:avLst/>
              </a:prstGeom>
            </p:spPr>
          </p:pic>
        </p:grpSp>
        <p:grpSp>
          <p:nvGrpSpPr>
            <p:cNvPr id="11" name="组合 10"/>
            <p:cNvGrpSpPr/>
            <p:nvPr/>
          </p:nvGrpSpPr>
          <p:grpSpPr>
            <a:xfrm>
              <a:off x="6395186" y="2812759"/>
              <a:ext cx="1110390" cy="929741"/>
              <a:chOff x="6166993" y="2217977"/>
              <a:chExt cx="1110390" cy="929741"/>
            </a:xfrm>
          </p:grpSpPr>
          <p:sp>
            <p:nvSpPr>
              <p:cNvPr id="84" name="矩形 83"/>
              <p:cNvSpPr/>
              <p:nvPr/>
            </p:nvSpPr>
            <p:spPr>
              <a:xfrm>
                <a:off x="6251597" y="2874257"/>
                <a:ext cx="889987" cy="261610"/>
              </a:xfrm>
              <a:prstGeom prst="rect">
                <a:avLst/>
              </a:prstGeom>
            </p:spPr>
            <p:txBody>
              <a:bodyPr wrap="none">
                <a:spAutoFit/>
              </a:bodyPr>
              <a:lstStyle/>
              <a:p>
                <a:r>
                  <a:rPr lang="zh-CN" altLang="en-US" sz="16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局域网链路</a:t>
                </a:r>
                <a:endParaRPr lang="zh-CN" altLang="en-US" sz="16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85" name="图片 84"/>
              <p:cNvPicPr>
                <a:picLocks noChangeAspect="1"/>
              </p:cNvPicPr>
              <p:nvPr/>
            </p:nvPicPr>
            <p:blipFill>
              <a:blip r:embed="rId6"/>
              <a:stretch>
                <a:fillRect/>
              </a:stretch>
            </p:blipFill>
            <p:spPr>
              <a:xfrm>
                <a:off x="6166993" y="2217977"/>
                <a:ext cx="1024770" cy="564037"/>
              </a:xfrm>
              <a:prstGeom prst="rect">
                <a:avLst/>
              </a:prstGeom>
            </p:spPr>
          </p:pic>
        </p:grpSp>
        <p:grpSp>
          <p:nvGrpSpPr>
            <p:cNvPr id="12" name="组合 11"/>
            <p:cNvGrpSpPr/>
            <p:nvPr/>
          </p:nvGrpSpPr>
          <p:grpSpPr>
            <a:xfrm>
              <a:off x="6401564" y="4686684"/>
              <a:ext cx="1024770" cy="918595"/>
              <a:chOff x="6198665" y="4379401"/>
              <a:chExt cx="1024770" cy="918595"/>
            </a:xfrm>
          </p:grpSpPr>
          <p:sp>
            <p:nvSpPr>
              <p:cNvPr id="82" name="矩形 81"/>
              <p:cNvSpPr/>
              <p:nvPr/>
            </p:nvSpPr>
            <p:spPr>
              <a:xfrm>
                <a:off x="6232926" y="5036386"/>
                <a:ext cx="889987" cy="261610"/>
              </a:xfrm>
              <a:prstGeom prst="rect">
                <a:avLst/>
              </a:prstGeom>
            </p:spPr>
            <p:txBody>
              <a:bodyPr wrap="none">
                <a:spAutoFit/>
              </a:bodyPr>
              <a:lstStyle/>
              <a:p>
                <a:r>
                  <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rPr>
                  <a:t>局域网链路</a:t>
                </a:r>
                <a:endPar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83" name="图片 82"/>
              <p:cNvPicPr>
                <a:picLocks noChangeAspect="1"/>
              </p:cNvPicPr>
              <p:nvPr/>
            </p:nvPicPr>
            <p:blipFill>
              <a:blip r:embed="rId6"/>
              <a:stretch>
                <a:fillRect/>
              </a:stretch>
            </p:blipFill>
            <p:spPr>
              <a:xfrm>
                <a:off x="6198665" y="4379401"/>
                <a:ext cx="1024770" cy="564037"/>
              </a:xfrm>
              <a:prstGeom prst="rect">
                <a:avLst/>
              </a:prstGeom>
            </p:spPr>
          </p:pic>
        </p:grpSp>
        <p:grpSp>
          <p:nvGrpSpPr>
            <p:cNvPr id="13" name="组合 12"/>
            <p:cNvGrpSpPr/>
            <p:nvPr/>
          </p:nvGrpSpPr>
          <p:grpSpPr>
            <a:xfrm>
              <a:off x="2654922" y="2980437"/>
              <a:ext cx="1024770" cy="789909"/>
              <a:chOff x="2588559" y="2764266"/>
              <a:chExt cx="1024770" cy="789909"/>
            </a:xfrm>
          </p:grpSpPr>
          <p:sp>
            <p:nvSpPr>
              <p:cNvPr id="80" name="矩形 79"/>
              <p:cNvSpPr/>
              <p:nvPr/>
            </p:nvSpPr>
            <p:spPr>
              <a:xfrm>
                <a:off x="2645283" y="3292565"/>
                <a:ext cx="889987" cy="261610"/>
              </a:xfrm>
              <a:prstGeom prst="rect">
                <a:avLst/>
              </a:prstGeom>
            </p:spPr>
            <p:txBody>
              <a:bodyPr wrap="none">
                <a:spAutoFit/>
              </a:bodyPr>
              <a:lstStyle/>
              <a:p>
                <a:r>
                  <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rPr>
                  <a:t>汇聚网链路</a:t>
                </a:r>
                <a:endParaRPr lang="zh-CN" altLang="en-US" sz="1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81" name="图片 80"/>
              <p:cNvPicPr>
                <a:picLocks noChangeAspect="1"/>
              </p:cNvPicPr>
              <p:nvPr/>
            </p:nvPicPr>
            <p:blipFill>
              <a:blip r:embed="rId6"/>
              <a:stretch>
                <a:fillRect/>
              </a:stretch>
            </p:blipFill>
            <p:spPr>
              <a:xfrm>
                <a:off x="2588559" y="2764266"/>
                <a:ext cx="1024770" cy="564037"/>
              </a:xfrm>
              <a:prstGeom prst="rect">
                <a:avLst/>
              </a:prstGeom>
            </p:spPr>
          </p:pic>
        </p:grpSp>
        <p:grpSp>
          <p:nvGrpSpPr>
            <p:cNvPr id="14" name="组合 13"/>
            <p:cNvGrpSpPr/>
            <p:nvPr/>
          </p:nvGrpSpPr>
          <p:grpSpPr>
            <a:xfrm>
              <a:off x="1030735" y="4058778"/>
              <a:ext cx="1771694" cy="1226804"/>
              <a:chOff x="1030735" y="4058778"/>
              <a:chExt cx="1771694" cy="1226804"/>
            </a:xfrm>
          </p:grpSpPr>
          <p:grpSp>
            <p:nvGrpSpPr>
              <p:cNvPr id="15" name="组合 14"/>
              <p:cNvGrpSpPr/>
              <p:nvPr/>
            </p:nvGrpSpPr>
            <p:grpSpPr>
              <a:xfrm>
                <a:off x="1030735" y="4058778"/>
                <a:ext cx="1771694" cy="968871"/>
                <a:chOff x="1437552" y="5991717"/>
                <a:chExt cx="4085892" cy="2234417"/>
              </a:xfrm>
            </p:grpSpPr>
            <p:grpSp>
              <p:nvGrpSpPr>
                <p:cNvPr id="17" name="组合 16"/>
                <p:cNvGrpSpPr/>
                <p:nvPr/>
              </p:nvGrpSpPr>
              <p:grpSpPr>
                <a:xfrm>
                  <a:off x="1437552" y="5994349"/>
                  <a:ext cx="3847688" cy="2231785"/>
                  <a:chOff x="1437552" y="5994349"/>
                  <a:chExt cx="3847688" cy="2231785"/>
                </a:xfrm>
              </p:grpSpPr>
              <p:sp>
                <p:nvSpPr>
                  <p:cNvPr id="19" name="Rectangle 2"/>
                  <p:cNvSpPr>
                    <a:spLocks noChangeArrowheads="1"/>
                  </p:cNvSpPr>
                  <p:nvPr/>
                </p:nvSpPr>
                <p:spPr bwMode="auto">
                  <a:xfrm>
                    <a:off x="1502296" y="6361862"/>
                    <a:ext cx="463406" cy="55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90000"/>
                      </a:lnSpc>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固</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90000"/>
                      </a:lnSpc>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定</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90000"/>
                      </a:lnSpc>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部</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90000"/>
                      </a:lnSpc>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分</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Rectangle 3"/>
                  <p:cNvSpPr>
                    <a:spLocks noChangeArrowheads="1"/>
                  </p:cNvSpPr>
                  <p:nvPr/>
                </p:nvSpPr>
                <p:spPr bwMode="auto">
                  <a:xfrm>
                    <a:off x="1510958" y="7097578"/>
                    <a:ext cx="491551" cy="32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rPr>
                      <a:t>可变</a:t>
                    </a:r>
                    <a:endPar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rPr>
                      <a:t>部分</a:t>
                    </a:r>
                    <a:endPar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Line 4"/>
                  <p:cNvSpPr>
                    <a:spLocks noChangeShapeType="1"/>
                  </p:cNvSpPr>
                  <p:nvPr/>
                </p:nvSpPr>
                <p:spPr bwMode="auto">
                  <a:xfrm>
                    <a:off x="2367939" y="8060681"/>
                    <a:ext cx="2335209"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AutoShape 5"/>
                  <p:cNvSpPr>
                    <a:spLocks noChangeArrowheads="1"/>
                  </p:cNvSpPr>
                  <p:nvPr/>
                </p:nvSpPr>
                <p:spPr bwMode="auto">
                  <a:xfrm>
                    <a:off x="2002678" y="7796599"/>
                    <a:ext cx="354317" cy="82782"/>
                  </a:xfrm>
                  <a:prstGeom prst="leftArrow">
                    <a:avLst>
                      <a:gd name="adj1" fmla="val 50000"/>
                      <a:gd name="adj2" fmla="val 107025"/>
                    </a:avLst>
                  </a:prstGeom>
                  <a:gradFill rotWithShape="0">
                    <a:gsLst>
                      <a:gs pos="0">
                        <a:srgbClr val="939393"/>
                      </a:gs>
                      <a:gs pos="100000">
                        <a:srgbClr val="DDDDDD"/>
                      </a:gs>
                    </a:gsLst>
                    <a:lin ang="0" scaled="1"/>
                  </a:gradFill>
                  <a:ln w="12700">
                    <a:solidFill>
                      <a:schemeClr val="tx1"/>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6"/>
                  <p:cNvSpPr>
                    <a:spLocks noChangeArrowheads="1"/>
                  </p:cNvSpPr>
                  <p:nvPr/>
                </p:nvSpPr>
                <p:spPr bwMode="auto">
                  <a:xfrm>
                    <a:off x="2710628" y="6201161"/>
                    <a:ext cx="847488" cy="18745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Rectangle 8"/>
                  <p:cNvSpPr>
                    <a:spLocks noChangeArrowheads="1"/>
                  </p:cNvSpPr>
                  <p:nvPr/>
                </p:nvSpPr>
                <p:spPr bwMode="auto">
                  <a:xfrm>
                    <a:off x="2354943" y="7763074"/>
                    <a:ext cx="620396" cy="193615"/>
                  </a:xfrm>
                  <a:prstGeom prst="rect">
                    <a:avLst/>
                  </a:prstGeom>
                  <a:solidFill>
                    <a:srgbClr val="CCECFF"/>
                  </a:solidFill>
                  <a:ln w="12700">
                    <a:solidFill>
                      <a:schemeClr val="tx1"/>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9"/>
                  <p:cNvSpPr>
                    <a:spLocks noChangeArrowheads="1"/>
                  </p:cNvSpPr>
                  <p:nvPr/>
                </p:nvSpPr>
                <p:spPr bwMode="auto">
                  <a:xfrm>
                    <a:off x="1867244" y="6197055"/>
                    <a:ext cx="3388584" cy="1139109"/>
                  </a:xfrm>
                  <a:prstGeom prst="rect">
                    <a:avLst/>
                  </a:prstGeom>
                  <a:solidFill>
                    <a:srgbClr val="CCECFF"/>
                  </a:solidFill>
                  <a:ln w="25400">
                    <a:solidFill>
                      <a:srgbClr val="009FF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Rectangle 10"/>
                  <p:cNvSpPr>
                    <a:spLocks noChangeArrowheads="1"/>
                  </p:cNvSpPr>
                  <p:nvPr/>
                </p:nvSpPr>
                <p:spPr bwMode="auto">
                  <a:xfrm>
                    <a:off x="1873400" y="7340955"/>
                    <a:ext cx="3374904" cy="293500"/>
                  </a:xfrm>
                  <a:prstGeom prst="rect">
                    <a:avLst/>
                  </a:prstGeom>
                  <a:solidFill>
                    <a:srgbClr val="FFC000"/>
                  </a:solidFill>
                  <a:ln w="12700">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Line 11"/>
                  <p:cNvSpPr>
                    <a:spLocks noChangeShapeType="1"/>
                  </p:cNvSpPr>
                  <p:nvPr/>
                </p:nvSpPr>
                <p:spPr bwMode="auto">
                  <a:xfrm>
                    <a:off x="1865192" y="6391355"/>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Line 12"/>
                  <p:cNvSpPr>
                    <a:spLocks noChangeShapeType="1"/>
                  </p:cNvSpPr>
                  <p:nvPr/>
                </p:nvSpPr>
                <p:spPr bwMode="auto">
                  <a:xfrm>
                    <a:off x="1865192" y="6582233"/>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Line 13"/>
                  <p:cNvSpPr>
                    <a:spLocks noChangeShapeType="1"/>
                  </p:cNvSpPr>
                  <p:nvPr/>
                </p:nvSpPr>
                <p:spPr bwMode="auto">
                  <a:xfrm>
                    <a:off x="1865192" y="6773795"/>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Line 14"/>
                  <p:cNvSpPr>
                    <a:spLocks noChangeShapeType="1"/>
                  </p:cNvSpPr>
                  <p:nvPr/>
                </p:nvSpPr>
                <p:spPr bwMode="auto">
                  <a:xfrm>
                    <a:off x="1865192" y="6962620"/>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Line 15"/>
                  <p:cNvSpPr>
                    <a:spLocks noChangeShapeType="1"/>
                  </p:cNvSpPr>
                  <p:nvPr/>
                </p:nvSpPr>
                <p:spPr bwMode="auto">
                  <a:xfrm>
                    <a:off x="1865192" y="7154182"/>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Line 16"/>
                  <p:cNvSpPr>
                    <a:spLocks noChangeShapeType="1"/>
                  </p:cNvSpPr>
                  <p:nvPr/>
                </p:nvSpPr>
                <p:spPr bwMode="auto">
                  <a:xfrm>
                    <a:off x="2282438" y="6200477"/>
                    <a:ext cx="0" cy="19087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Line 17"/>
                  <p:cNvSpPr>
                    <a:spLocks noChangeShapeType="1"/>
                  </p:cNvSpPr>
                  <p:nvPr/>
                </p:nvSpPr>
                <p:spPr bwMode="auto">
                  <a:xfrm>
                    <a:off x="2706524" y="6200477"/>
                    <a:ext cx="0" cy="19087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Line 18"/>
                  <p:cNvSpPr>
                    <a:spLocks noChangeShapeType="1"/>
                  </p:cNvSpPr>
                  <p:nvPr/>
                </p:nvSpPr>
                <p:spPr bwMode="auto">
                  <a:xfrm>
                    <a:off x="2706524" y="6586338"/>
                    <a:ext cx="0" cy="18608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Line 19"/>
                  <p:cNvSpPr>
                    <a:spLocks noChangeShapeType="1"/>
                  </p:cNvSpPr>
                  <p:nvPr/>
                </p:nvSpPr>
                <p:spPr bwMode="auto">
                  <a:xfrm>
                    <a:off x="3556748" y="6200477"/>
                    <a:ext cx="0" cy="57194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Line 20"/>
                  <p:cNvSpPr>
                    <a:spLocks noChangeShapeType="1"/>
                  </p:cNvSpPr>
                  <p:nvPr/>
                </p:nvSpPr>
                <p:spPr bwMode="auto">
                  <a:xfrm flipV="1">
                    <a:off x="4406288" y="7152130"/>
                    <a:ext cx="0" cy="19019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Line 21"/>
                  <p:cNvSpPr>
                    <a:spLocks noChangeShapeType="1"/>
                  </p:cNvSpPr>
                  <p:nvPr/>
                </p:nvSpPr>
                <p:spPr bwMode="auto">
                  <a:xfrm>
                    <a:off x="3902173" y="6395460"/>
                    <a:ext cx="0" cy="18677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Rectangle 22"/>
                  <p:cNvSpPr>
                    <a:spLocks noChangeArrowheads="1"/>
                  </p:cNvSpPr>
                  <p:nvPr/>
                </p:nvSpPr>
                <p:spPr bwMode="auto">
                  <a:xfrm>
                    <a:off x="1842619" y="5994349"/>
                    <a:ext cx="42118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300" u="none">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1" lang="en-US" altLang="zh-CN" sz="300" u="none">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Rectangle 23"/>
                  <p:cNvSpPr>
                    <a:spLocks noChangeArrowheads="1"/>
                  </p:cNvSpPr>
                  <p:nvPr/>
                </p:nvSpPr>
                <p:spPr bwMode="auto">
                  <a:xfrm>
                    <a:off x="2245499" y="5994349"/>
                    <a:ext cx="42118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300" u="none">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en-US" altLang="zh-CN" sz="300" u="none">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Rectangle 24"/>
                  <p:cNvSpPr>
                    <a:spLocks noChangeArrowheads="1"/>
                  </p:cNvSpPr>
                  <p:nvPr/>
                </p:nvSpPr>
                <p:spPr bwMode="auto">
                  <a:xfrm>
                    <a:off x="2674374" y="5994349"/>
                    <a:ext cx="42118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300" u="none">
                        <a:latin typeface="Times New Roman" panose="02020603050405020304" pitchFamily="18" charset="0"/>
                        <a:ea typeface="思源黑体 CN Normal" panose="020B0400000000000000" pitchFamily="34" charset="-122"/>
                        <a:cs typeface="Times New Roman" panose="02020603050405020304" pitchFamily="18" charset="0"/>
                      </a:rPr>
                      <a:t>8</a:t>
                    </a:r>
                    <a:endParaRPr kumimoji="1" lang="en-US" altLang="zh-CN" sz="300" u="none">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25"/>
                  <p:cNvSpPr>
                    <a:spLocks noChangeArrowheads="1"/>
                  </p:cNvSpPr>
                  <p:nvPr/>
                </p:nvSpPr>
                <p:spPr bwMode="auto">
                  <a:xfrm>
                    <a:off x="3515020" y="5994349"/>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300" u="none">
                        <a:latin typeface="Times New Roman" panose="02020603050405020304" pitchFamily="18" charset="0"/>
                        <a:ea typeface="思源黑体 CN Normal" panose="020B0400000000000000" pitchFamily="34" charset="-122"/>
                        <a:cs typeface="Times New Roman" panose="02020603050405020304" pitchFamily="18" charset="0"/>
                      </a:rPr>
                      <a:t>16</a:t>
                    </a:r>
                    <a:endParaRPr kumimoji="1" lang="en-US" altLang="zh-CN" sz="300" u="none">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Rectangle 26"/>
                  <p:cNvSpPr>
                    <a:spLocks noChangeArrowheads="1"/>
                  </p:cNvSpPr>
                  <p:nvPr/>
                </p:nvSpPr>
                <p:spPr bwMode="auto">
                  <a:xfrm>
                    <a:off x="3858394" y="5994349"/>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300" u="none">
                        <a:latin typeface="Times New Roman" panose="02020603050405020304" pitchFamily="18" charset="0"/>
                        <a:ea typeface="思源黑体 CN Normal" panose="020B0400000000000000" pitchFamily="34" charset="-122"/>
                        <a:cs typeface="Times New Roman" panose="02020603050405020304" pitchFamily="18" charset="0"/>
                      </a:rPr>
                      <a:t>19</a:t>
                    </a:r>
                    <a:endParaRPr kumimoji="1" lang="en-US" altLang="zh-CN" sz="300" u="none">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Rectangle 27"/>
                  <p:cNvSpPr>
                    <a:spLocks noChangeArrowheads="1"/>
                  </p:cNvSpPr>
                  <p:nvPr/>
                </p:nvSpPr>
                <p:spPr bwMode="auto">
                  <a:xfrm>
                    <a:off x="4364562" y="5994349"/>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300" u="none" dirty="0">
                        <a:latin typeface="Times New Roman" panose="02020603050405020304" pitchFamily="18" charset="0"/>
                        <a:ea typeface="思源黑体 CN Normal" panose="020B0400000000000000" pitchFamily="34" charset="-122"/>
                        <a:cs typeface="Times New Roman" panose="02020603050405020304" pitchFamily="18" charset="0"/>
                      </a:rPr>
                      <a:t>24</a:t>
                    </a:r>
                    <a:endParaRPr kumimoji="1" lang="en-US" altLang="zh-CN"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29"/>
                  <p:cNvSpPr>
                    <a:spLocks noChangeArrowheads="1"/>
                  </p:cNvSpPr>
                  <p:nvPr/>
                </p:nvSpPr>
                <p:spPr bwMode="auto">
                  <a:xfrm>
                    <a:off x="1855842" y="6181458"/>
                    <a:ext cx="56894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a:latin typeface="Times New Roman" panose="02020603050405020304" pitchFamily="18" charset="0"/>
                        <a:ea typeface="思源黑体 CN Normal" panose="020B0400000000000000" pitchFamily="34" charset="-122"/>
                        <a:cs typeface="Times New Roman" panose="02020603050405020304" pitchFamily="18" charset="0"/>
                      </a:rPr>
                      <a:t>版 本</a:t>
                    </a:r>
                    <a:endParaRPr kumimoji="1" lang="zh-CN" altLang="en-US" sz="300" u="none">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Rectangle 30"/>
                  <p:cNvSpPr>
                    <a:spLocks noChangeArrowheads="1"/>
                  </p:cNvSpPr>
                  <p:nvPr/>
                </p:nvSpPr>
                <p:spPr bwMode="auto">
                  <a:xfrm>
                    <a:off x="3503547" y="6376743"/>
                    <a:ext cx="491551"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rPr>
                      <a:t>标志</a:t>
                    </a:r>
                    <a:endPar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Rectangle 31"/>
                  <p:cNvSpPr>
                    <a:spLocks noChangeArrowheads="1"/>
                  </p:cNvSpPr>
                  <p:nvPr/>
                </p:nvSpPr>
                <p:spPr bwMode="auto">
                  <a:xfrm>
                    <a:off x="1991735" y="6562201"/>
                    <a:ext cx="78003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生 存 时 间</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32"/>
                  <p:cNvSpPr>
                    <a:spLocks noChangeArrowheads="1"/>
                  </p:cNvSpPr>
                  <p:nvPr/>
                </p:nvSpPr>
                <p:spPr bwMode="auto">
                  <a:xfrm>
                    <a:off x="2909672" y="6562201"/>
                    <a:ext cx="63227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a:latin typeface="Times New Roman" panose="02020603050405020304" pitchFamily="18" charset="0"/>
                        <a:ea typeface="思源黑体 CN Normal" panose="020B0400000000000000" pitchFamily="34" charset="-122"/>
                        <a:cs typeface="Times New Roman" panose="02020603050405020304" pitchFamily="18" charset="0"/>
                      </a:rPr>
                      <a:t>协    议</a:t>
                    </a:r>
                    <a:endParaRPr kumimoji="1" lang="zh-CN" altLang="en-US" sz="300" u="none">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Rectangle 33"/>
                  <p:cNvSpPr>
                    <a:spLocks noChangeArrowheads="1"/>
                  </p:cNvSpPr>
                  <p:nvPr/>
                </p:nvSpPr>
                <p:spPr bwMode="auto">
                  <a:xfrm>
                    <a:off x="2376778" y="6376743"/>
                    <a:ext cx="63227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标    识</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Rectangle 34"/>
                  <p:cNvSpPr>
                    <a:spLocks noChangeArrowheads="1"/>
                  </p:cNvSpPr>
                  <p:nvPr/>
                </p:nvSpPr>
                <p:spPr bwMode="auto">
                  <a:xfrm>
                    <a:off x="2749841" y="6181458"/>
                    <a:ext cx="71670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区分服务</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Rectangle 35"/>
                  <p:cNvSpPr>
                    <a:spLocks noChangeArrowheads="1"/>
                  </p:cNvSpPr>
                  <p:nvPr/>
                </p:nvSpPr>
                <p:spPr bwMode="auto">
                  <a:xfrm>
                    <a:off x="3993026" y="6181458"/>
                    <a:ext cx="75892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总   长   度</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Rectangle 36"/>
                  <p:cNvSpPr>
                    <a:spLocks noChangeArrowheads="1"/>
                  </p:cNvSpPr>
                  <p:nvPr/>
                </p:nvSpPr>
                <p:spPr bwMode="auto">
                  <a:xfrm>
                    <a:off x="4190086" y="6376743"/>
                    <a:ext cx="75892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a:latin typeface="Times New Roman" panose="02020603050405020304" pitchFamily="18" charset="0"/>
                        <a:ea typeface="思源黑体 CN Normal" panose="020B0400000000000000" pitchFamily="34" charset="-122"/>
                        <a:cs typeface="Times New Roman" panose="02020603050405020304" pitchFamily="18" charset="0"/>
                      </a:rPr>
                      <a:t>片   偏   移</a:t>
                    </a:r>
                    <a:endParaRPr kumimoji="1" lang="zh-CN" altLang="en-US" sz="300" u="none">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Rectangle 37"/>
                  <p:cNvSpPr>
                    <a:spLocks noChangeArrowheads="1"/>
                  </p:cNvSpPr>
                  <p:nvPr/>
                </p:nvSpPr>
                <p:spPr bwMode="auto">
                  <a:xfrm>
                    <a:off x="4538503" y="7131056"/>
                    <a:ext cx="63227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填    充</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Rectangle 38"/>
                  <p:cNvSpPr>
                    <a:spLocks noChangeArrowheads="1"/>
                  </p:cNvSpPr>
                  <p:nvPr/>
                </p:nvSpPr>
                <p:spPr bwMode="auto">
                  <a:xfrm>
                    <a:off x="3930900" y="6562201"/>
                    <a:ext cx="1054449"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首   部   检   验   和</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Rectangle 39"/>
                  <p:cNvSpPr>
                    <a:spLocks noChangeArrowheads="1"/>
                  </p:cNvSpPr>
                  <p:nvPr/>
                </p:nvSpPr>
                <p:spPr bwMode="auto">
                  <a:xfrm>
                    <a:off x="3266372" y="6756015"/>
                    <a:ext cx="75892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源   地   址</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Rectangle 40"/>
                  <p:cNvSpPr>
                    <a:spLocks noChangeArrowheads="1"/>
                  </p:cNvSpPr>
                  <p:nvPr/>
                </p:nvSpPr>
                <p:spPr bwMode="auto">
                  <a:xfrm>
                    <a:off x="3157636" y="6947575"/>
                    <a:ext cx="90668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目   的   地   址</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Rectangle 41"/>
                  <p:cNvSpPr>
                    <a:spLocks noChangeArrowheads="1"/>
                  </p:cNvSpPr>
                  <p:nvPr/>
                </p:nvSpPr>
                <p:spPr bwMode="auto">
                  <a:xfrm>
                    <a:off x="2266222" y="7131056"/>
                    <a:ext cx="1223318"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 u="none">
                        <a:latin typeface="Times New Roman" panose="02020603050405020304" pitchFamily="18" charset="0"/>
                        <a:ea typeface="思源黑体 CN Normal" panose="020B0400000000000000" pitchFamily="34" charset="-122"/>
                        <a:cs typeface="Times New Roman" panose="02020603050405020304" pitchFamily="18" charset="0"/>
                      </a:rPr>
                      <a:t>可   选   字   段  （长   度   可   变）</a:t>
                    </a:r>
                    <a:endParaRPr kumimoji="1" lang="zh-CN" altLang="en-US" sz="200" u="none">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Rectangle 42"/>
                  <p:cNvSpPr>
                    <a:spLocks noChangeArrowheads="1"/>
                  </p:cNvSpPr>
                  <p:nvPr/>
                </p:nvSpPr>
                <p:spPr bwMode="auto">
                  <a:xfrm>
                    <a:off x="1564230" y="6001767"/>
                    <a:ext cx="463406"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位</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Rectangle 43"/>
                  <p:cNvSpPr>
                    <a:spLocks noChangeArrowheads="1"/>
                  </p:cNvSpPr>
                  <p:nvPr/>
                </p:nvSpPr>
                <p:spPr bwMode="auto">
                  <a:xfrm>
                    <a:off x="2190323" y="6181941"/>
                    <a:ext cx="604130"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rPr>
                      <a:t>首部长度</a:t>
                    </a:r>
                    <a:endPar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9" name="Group 44"/>
                  <p:cNvGrpSpPr/>
                  <p:nvPr/>
                </p:nvGrpSpPr>
                <p:grpSpPr bwMode="auto">
                  <a:xfrm>
                    <a:off x="1838515" y="7225334"/>
                    <a:ext cx="56773" cy="30103"/>
                    <a:chOff x="833" y="3024"/>
                    <a:chExt cx="78" cy="51"/>
                  </a:xfrm>
                </p:grpSpPr>
                <p:sp>
                  <p:nvSpPr>
                    <p:cNvPr id="77" name="Rectangle 45"/>
                    <p:cNvSpPr>
                      <a:spLocks noChangeArrowheads="1"/>
                    </p:cNvSpPr>
                    <p:nvPr/>
                  </p:nvSpPr>
                  <p:spPr bwMode="auto">
                    <a:xfrm>
                      <a:off x="833" y="3024"/>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Line 46"/>
                    <p:cNvSpPr>
                      <a:spLocks noChangeShapeType="1"/>
                    </p:cNvSpPr>
                    <p:nvPr/>
                  </p:nvSpPr>
                  <p:spPr bwMode="auto">
                    <a:xfrm>
                      <a:off x="839" y="3030"/>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Line 47"/>
                    <p:cNvSpPr>
                      <a:spLocks noChangeShapeType="1"/>
                    </p:cNvSpPr>
                    <p:nvPr/>
                  </p:nvSpPr>
                  <p:spPr bwMode="auto">
                    <a:xfrm>
                      <a:off x="839" y="3075"/>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0" name="Group 48"/>
                  <p:cNvGrpSpPr/>
                  <p:nvPr/>
                </p:nvGrpSpPr>
                <p:grpSpPr bwMode="auto">
                  <a:xfrm>
                    <a:off x="5228467" y="7229438"/>
                    <a:ext cx="56773" cy="28734"/>
                    <a:chOff x="5432" y="3030"/>
                    <a:chExt cx="78" cy="51"/>
                  </a:xfrm>
                </p:grpSpPr>
                <p:sp>
                  <p:nvSpPr>
                    <p:cNvPr id="74" name="Rectangle 49"/>
                    <p:cNvSpPr>
                      <a:spLocks noChangeArrowheads="1"/>
                    </p:cNvSpPr>
                    <p:nvPr/>
                  </p:nvSpPr>
                  <p:spPr bwMode="auto">
                    <a:xfrm>
                      <a:off x="5432" y="3030"/>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Line 50"/>
                    <p:cNvSpPr>
                      <a:spLocks noChangeShapeType="1"/>
                    </p:cNvSpPr>
                    <p:nvPr/>
                  </p:nvSpPr>
                  <p:spPr bwMode="auto">
                    <a:xfrm>
                      <a:off x="5438" y="3036"/>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Line 51"/>
                    <p:cNvSpPr>
                      <a:spLocks noChangeShapeType="1"/>
                    </p:cNvSpPr>
                    <p:nvPr/>
                  </p:nvSpPr>
                  <p:spPr bwMode="auto">
                    <a:xfrm>
                      <a:off x="5438" y="3081"/>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1" name="Rectangle 72"/>
                  <p:cNvSpPr>
                    <a:spLocks noChangeArrowheads="1"/>
                  </p:cNvSpPr>
                  <p:nvPr/>
                </p:nvSpPr>
                <p:spPr bwMode="auto">
                  <a:xfrm>
                    <a:off x="3019800" y="7355818"/>
                    <a:ext cx="144214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数       据       部       分</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Rectangle 74"/>
                  <p:cNvSpPr>
                    <a:spLocks noChangeArrowheads="1"/>
                  </p:cNvSpPr>
                  <p:nvPr/>
                </p:nvSpPr>
                <p:spPr bwMode="auto">
                  <a:xfrm>
                    <a:off x="2975339" y="7763075"/>
                    <a:ext cx="1716180" cy="193614"/>
                  </a:xfrm>
                  <a:prstGeom prst="rect">
                    <a:avLst/>
                  </a:prstGeom>
                  <a:solidFill>
                    <a:srgbClr val="FFC000"/>
                  </a:solidFill>
                  <a:ln w="12700">
                    <a:solidFill>
                      <a:schemeClr val="tx1"/>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Rectangle 75"/>
                  <p:cNvSpPr>
                    <a:spLocks noChangeArrowheads="1"/>
                  </p:cNvSpPr>
                  <p:nvPr/>
                </p:nvSpPr>
                <p:spPr bwMode="auto">
                  <a:xfrm>
                    <a:off x="3123087" y="7735082"/>
                    <a:ext cx="147061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数       据       部       分</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Rectangle 76"/>
                  <p:cNvSpPr>
                    <a:spLocks noChangeArrowheads="1"/>
                  </p:cNvSpPr>
                  <p:nvPr/>
                </p:nvSpPr>
                <p:spPr bwMode="auto">
                  <a:xfrm>
                    <a:off x="2373417" y="7736363"/>
                    <a:ext cx="611166"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首   部</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77"/>
                  <p:cNvSpPr>
                    <a:spLocks noChangeArrowheads="1"/>
                  </p:cNvSpPr>
                  <p:nvPr/>
                </p:nvSpPr>
                <p:spPr bwMode="auto">
                  <a:xfrm>
                    <a:off x="1437552" y="7715189"/>
                    <a:ext cx="604130"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rPr>
                      <a:t>发送在前</a:t>
                    </a:r>
                    <a:endPar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Rectangle 78"/>
                  <p:cNvSpPr>
                    <a:spLocks noChangeArrowheads="1"/>
                  </p:cNvSpPr>
                  <p:nvPr/>
                </p:nvSpPr>
                <p:spPr bwMode="auto">
                  <a:xfrm>
                    <a:off x="3221583" y="7972427"/>
                    <a:ext cx="611166" cy="253707"/>
                  </a:xfrm>
                  <a:prstGeom prst="rect">
                    <a:avLst/>
                  </a:prstGeom>
                  <a:solidFill>
                    <a:srgbClr val="FDECC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 u="none" dirty="0">
                        <a:latin typeface="Times New Roman" panose="02020603050405020304" pitchFamily="18" charset="0"/>
                        <a:ea typeface="思源黑体 CN Normal" panose="020B0400000000000000" pitchFamily="34" charset="-122"/>
                        <a:cs typeface="Times New Roman" panose="02020603050405020304" pitchFamily="18" charset="0"/>
                      </a:rPr>
                      <a:t>IP </a:t>
                    </a:r>
                    <a:r>
                      <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rPr>
                      <a:t>数据报</a:t>
                    </a:r>
                    <a:endParaRPr kumimoji="1" lang="zh-CN" altLang="en-US" sz="2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7" name="Group 79"/>
                  <p:cNvGrpSpPr/>
                  <p:nvPr/>
                </p:nvGrpSpPr>
                <p:grpSpPr bwMode="auto">
                  <a:xfrm>
                    <a:off x="1453418" y="6188162"/>
                    <a:ext cx="171686" cy="1148003"/>
                    <a:chOff x="111" y="845"/>
                    <a:chExt cx="251" cy="1678"/>
                  </a:xfrm>
                </p:grpSpPr>
                <p:sp>
                  <p:nvSpPr>
                    <p:cNvPr id="72" name="Line 80"/>
                    <p:cNvSpPr>
                      <a:spLocks noChangeShapeType="1"/>
                    </p:cNvSpPr>
                    <p:nvPr/>
                  </p:nvSpPr>
                  <p:spPr bwMode="auto">
                    <a:xfrm>
                      <a:off x="249" y="845"/>
                      <a:ext cx="0" cy="1678"/>
                    </a:xfrm>
                    <a:prstGeom prst="line">
                      <a:avLst/>
                    </a:prstGeom>
                    <a:noFill/>
                    <a:ln w="28575">
                      <a:solidFill>
                        <a:schemeClr val="tx2"/>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Rectangle 81"/>
                    <p:cNvSpPr>
                      <a:spLocks noChangeArrowheads="1"/>
                    </p:cNvSpPr>
                    <p:nvPr/>
                  </p:nvSpPr>
                  <p:spPr bwMode="auto">
                    <a:xfrm>
                      <a:off x="111" y="1389"/>
                      <a:ext cx="251" cy="568"/>
                    </a:xfrm>
                    <a:prstGeom prst="rect">
                      <a:avLst/>
                    </a:prstGeom>
                    <a:solidFill>
                      <a:srgbClr val="FDECC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首</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defRPr/>
                      </a:pPr>
                      <a:r>
                        <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rPr>
                        <a:t>部</a:t>
                      </a:r>
                      <a:endParaRPr kumimoji="1" lang="zh-CN" altLang="en-US"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8" name="Group 82"/>
                  <p:cNvGrpSpPr/>
                  <p:nvPr/>
                </p:nvGrpSpPr>
                <p:grpSpPr bwMode="auto">
                  <a:xfrm>
                    <a:off x="1867244" y="6195688"/>
                    <a:ext cx="3388584" cy="1760318"/>
                    <a:chOff x="716" y="856"/>
                    <a:chExt cx="4954" cy="2573"/>
                  </a:xfrm>
                </p:grpSpPr>
                <p:sp>
                  <p:nvSpPr>
                    <p:cNvPr id="70" name="Rectangle 83"/>
                    <p:cNvSpPr>
                      <a:spLocks noChangeArrowheads="1"/>
                    </p:cNvSpPr>
                    <p:nvPr/>
                  </p:nvSpPr>
                  <p:spPr bwMode="auto">
                    <a:xfrm>
                      <a:off x="716" y="856"/>
                      <a:ext cx="4954" cy="1655"/>
                    </a:xfrm>
                    <a:prstGeom prst="rect">
                      <a:avLst/>
                    </a:prstGeom>
                    <a:noFill/>
                    <a:ln w="19050">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Rectangle 84"/>
                    <p:cNvSpPr>
                      <a:spLocks noChangeArrowheads="1"/>
                    </p:cNvSpPr>
                    <p:nvPr/>
                  </p:nvSpPr>
                  <p:spPr bwMode="auto">
                    <a:xfrm>
                      <a:off x="1426" y="3145"/>
                      <a:ext cx="915" cy="284"/>
                    </a:xfrm>
                    <a:prstGeom prst="rect">
                      <a:avLst/>
                    </a:prstGeom>
                    <a:noFill/>
                    <a:ln w="19050">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9" name="AutoShape 85"/>
                  <p:cNvSpPr/>
                  <p:nvPr/>
                </p:nvSpPr>
                <p:spPr bwMode="auto">
                  <a:xfrm>
                    <a:off x="1754382" y="6218949"/>
                    <a:ext cx="71821" cy="931128"/>
                  </a:xfrm>
                  <a:prstGeom prst="leftBrace">
                    <a:avLst>
                      <a:gd name="adj1" fmla="val 108016"/>
                      <a:gd name="adj2" fmla="val 50000"/>
                    </a:avLst>
                  </a:pr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2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8" name="Rectangle 27"/>
                <p:cNvSpPr>
                  <a:spLocks noChangeArrowheads="1"/>
                </p:cNvSpPr>
                <p:nvPr/>
              </p:nvSpPr>
              <p:spPr bwMode="auto">
                <a:xfrm>
                  <a:off x="5053002" y="5991717"/>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300" u="none" dirty="0">
                      <a:latin typeface="Times New Roman" panose="02020603050405020304" pitchFamily="18" charset="0"/>
                      <a:ea typeface="思源黑体 CN Normal" panose="020B0400000000000000" pitchFamily="34" charset="-122"/>
                      <a:cs typeface="Times New Roman" panose="02020603050405020304" pitchFamily="18" charset="0"/>
                    </a:rPr>
                    <a:t>31</a:t>
                  </a:r>
                  <a:endParaRPr kumimoji="1" lang="en-US" altLang="zh-CN" sz="3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6" name="矩形 15"/>
              <p:cNvSpPr/>
              <p:nvPr/>
            </p:nvSpPr>
            <p:spPr>
              <a:xfrm>
                <a:off x="1585887" y="5012121"/>
                <a:ext cx="1025786" cy="273461"/>
              </a:xfrm>
              <a:prstGeom prst="rect">
                <a:avLst/>
              </a:prstGeom>
            </p:spPr>
            <p:txBody>
              <a:bodyPr wrap="none">
                <a:spAutoFit/>
              </a:bodyPr>
              <a:lstStyle/>
              <a:p>
                <a:r>
                  <a:rPr lang="zh-CN" altLang="en-US" sz="16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局域网链路</a:t>
                </a:r>
                <a:endParaRPr lang="zh-CN" altLang="en-US" sz="16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2" y="982133"/>
            <a:ext cx="9601196" cy="610362"/>
          </a:xfrm>
        </p:spPr>
        <p:txBody>
          <a:bodyPr/>
          <a:lstStyle/>
          <a:p>
            <a:r>
              <a:rPr lang="zh-CN" altLang="en-US" dirty="0"/>
              <a:t>同一局域网内工作流程</a:t>
            </a:r>
            <a:endParaRPr lang="zh-CN" altLang="en-US" dirty="0"/>
          </a:p>
        </p:txBody>
      </p:sp>
      <p:grpSp>
        <p:nvGrpSpPr>
          <p:cNvPr id="4" name="组合 3"/>
          <p:cNvGrpSpPr/>
          <p:nvPr/>
        </p:nvGrpSpPr>
        <p:grpSpPr>
          <a:xfrm>
            <a:off x="2411179" y="2644046"/>
            <a:ext cx="7369643" cy="1643445"/>
            <a:chOff x="594845" y="2408211"/>
            <a:chExt cx="7369642" cy="1643446"/>
          </a:xfrm>
        </p:grpSpPr>
        <p:sp>
          <p:nvSpPr>
            <p:cNvPr id="5" name="Line 6"/>
            <p:cNvSpPr>
              <a:spLocks noChangeShapeType="1"/>
            </p:cNvSpPr>
            <p:nvPr/>
          </p:nvSpPr>
          <p:spPr bwMode="auto">
            <a:xfrm rot="5400000">
              <a:off x="2119549" y="3062582"/>
              <a:ext cx="504868" cy="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6" name="Line 7"/>
            <p:cNvSpPr>
              <a:spLocks noChangeShapeType="1"/>
            </p:cNvSpPr>
            <p:nvPr/>
          </p:nvSpPr>
          <p:spPr bwMode="auto">
            <a:xfrm rot="5400000">
              <a:off x="3849807" y="3061087"/>
              <a:ext cx="506310" cy="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7" name="Line 8"/>
            <p:cNvSpPr>
              <a:spLocks noChangeShapeType="1"/>
            </p:cNvSpPr>
            <p:nvPr/>
          </p:nvSpPr>
          <p:spPr bwMode="auto">
            <a:xfrm rot="5400000">
              <a:off x="5337726" y="3069021"/>
              <a:ext cx="504868" cy="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8" name="Line 9"/>
            <p:cNvSpPr>
              <a:spLocks noChangeShapeType="1"/>
            </p:cNvSpPr>
            <p:nvPr/>
          </p:nvSpPr>
          <p:spPr bwMode="auto">
            <a:xfrm rot="5400000">
              <a:off x="7091785" y="3075460"/>
              <a:ext cx="504868" cy="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9" name="Line 10"/>
            <p:cNvSpPr>
              <a:spLocks noChangeShapeType="1"/>
            </p:cNvSpPr>
            <p:nvPr/>
          </p:nvSpPr>
          <p:spPr bwMode="auto">
            <a:xfrm rot="5400000">
              <a:off x="997297" y="3062582"/>
              <a:ext cx="504868" cy="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10" name="Line 15"/>
            <p:cNvSpPr>
              <a:spLocks noChangeShapeType="1"/>
            </p:cNvSpPr>
            <p:nvPr/>
          </p:nvSpPr>
          <p:spPr bwMode="auto">
            <a:xfrm>
              <a:off x="594845" y="2810147"/>
              <a:ext cx="7369642" cy="1731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11" name="Text Box 23"/>
            <p:cNvSpPr txBox="1">
              <a:spLocks noChangeArrowheads="1"/>
            </p:cNvSpPr>
            <p:nvPr/>
          </p:nvSpPr>
          <p:spPr bwMode="auto">
            <a:xfrm>
              <a:off x="2811572" y="2416234"/>
              <a:ext cx="1066311" cy="320088"/>
            </a:xfrm>
            <a:prstGeom prst="roundRect">
              <a:avLst/>
            </a:prstGeom>
            <a:solidFill>
              <a:srgbClr val="FFC000"/>
            </a:solidFill>
            <a:ln w="12700">
              <a:solidFill>
                <a:schemeClr val="bg1"/>
              </a:solidFill>
              <a:miter lim="800000"/>
            </a:ln>
            <a:effectLst>
              <a:outerShdw blurRad="50800" dist="38100" dir="2700000" algn="tl" rotWithShape="0">
                <a:prstClr val="black">
                  <a:alpha val="40000"/>
                </a:prstClr>
              </a:outerShdw>
            </a:effectLst>
          </p:spPr>
          <p:txBody>
            <a:bodyPr wrap="none" anchor="ctr" anchorCtr="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defRPr/>
              </a:pPr>
              <a:r>
                <a:rPr kumimoji="1" lang="en-US" altLang="zh-CN"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ARP </a:t>
              </a:r>
              <a:r>
                <a:rPr kumimoji="1" lang="zh-CN" altLang="en-US"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请求</a:t>
              </a:r>
              <a:endParaRPr kumimoji="1" lang="zh-CN" altLang="en-US"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Text Box 25"/>
            <p:cNvSpPr txBox="1">
              <a:spLocks noChangeArrowheads="1"/>
            </p:cNvSpPr>
            <p:nvPr/>
          </p:nvSpPr>
          <p:spPr bwMode="auto">
            <a:xfrm>
              <a:off x="4476836" y="2416842"/>
              <a:ext cx="1066311" cy="320088"/>
            </a:xfrm>
            <a:prstGeom prst="roundRect">
              <a:avLst/>
            </a:prstGeom>
            <a:solidFill>
              <a:srgbClr val="FFC000"/>
            </a:solidFill>
            <a:ln w="12700">
              <a:solidFill>
                <a:schemeClr val="bg1"/>
              </a:solidFill>
              <a:miter lim="800000"/>
            </a:ln>
            <a:effectLst>
              <a:outerShdw blurRad="50800" dist="38100" dir="2700000" algn="tl" rotWithShape="0">
                <a:prstClr val="black">
                  <a:alpha val="40000"/>
                </a:prstClr>
              </a:outerShdw>
            </a:effectLst>
          </p:spPr>
          <p:txBody>
            <a:bodyPr wrap="none" anchor="ctr" anchorCtr="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defRPr/>
              </a:pPr>
              <a:r>
                <a:rPr kumimoji="1" lang="en-US" altLang="zh-CN"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ARP </a:t>
              </a:r>
              <a:r>
                <a:rPr kumimoji="1" lang="zh-CN" altLang="en-US"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请求</a:t>
              </a:r>
              <a:endParaRPr kumimoji="1" lang="zh-CN" altLang="en-US"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Text Box 27"/>
            <p:cNvSpPr txBox="1">
              <a:spLocks noChangeArrowheads="1"/>
            </p:cNvSpPr>
            <p:nvPr/>
          </p:nvSpPr>
          <p:spPr bwMode="auto">
            <a:xfrm>
              <a:off x="6012705" y="2422118"/>
              <a:ext cx="1207773" cy="320088"/>
            </a:xfrm>
            <a:prstGeom prst="roundRect">
              <a:avLst/>
            </a:prstGeom>
            <a:solidFill>
              <a:srgbClr val="FFC000"/>
            </a:solidFill>
            <a:ln w="12700">
              <a:solidFill>
                <a:schemeClr val="bg1"/>
              </a:solidFill>
              <a:miter lim="800000"/>
            </a:ln>
            <a:effectLst>
              <a:outerShdw blurRad="50800" dist="38100" dir="2700000" algn="tl" rotWithShape="0">
                <a:prstClr val="black">
                  <a:alpha val="40000"/>
                </a:prstClr>
              </a:outerShdw>
            </a:effectLst>
          </p:spPr>
          <p:txBody>
            <a:bodyPr wrap="square" anchor="ctr" anchorCtr="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defRPr/>
              </a:pPr>
              <a:r>
                <a:rPr kumimoji="1" lang="en-US" altLang="zh-CN"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ARP </a:t>
              </a:r>
              <a:r>
                <a:rPr kumimoji="1" lang="zh-CN" altLang="en-US"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请求</a:t>
              </a:r>
              <a:endParaRPr kumimoji="1" lang="zh-CN" altLang="en-US"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Text Box 31"/>
            <p:cNvSpPr txBox="1">
              <a:spLocks noChangeArrowheads="1"/>
            </p:cNvSpPr>
            <p:nvPr/>
          </p:nvSpPr>
          <p:spPr bwMode="auto">
            <a:xfrm flipH="1">
              <a:off x="1118668" y="2408211"/>
              <a:ext cx="1213343" cy="320088"/>
            </a:xfrm>
            <a:prstGeom prst="roundRect">
              <a:avLst/>
            </a:prstGeom>
            <a:solidFill>
              <a:srgbClr val="FFC000"/>
            </a:solidFill>
            <a:ln w="12700">
              <a:solidFill>
                <a:schemeClr val="bg1"/>
              </a:solidFill>
              <a:miter lim="800000"/>
            </a:ln>
            <a:effectLst>
              <a:outerShdw blurRad="50800" dist="38100" dir="2700000" algn="tl" rotWithShape="0">
                <a:prstClr val="black">
                  <a:alpha val="40000"/>
                </a:prstClr>
              </a:outerShdw>
            </a:effectLst>
          </p:spPr>
          <p:txBody>
            <a:bodyPr wrap="square" anchor="ctr" anchorCtr="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defRPr/>
              </a:pPr>
              <a:r>
                <a:rPr kumimoji="1" lang="en-US" altLang="zh-CN"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ARP </a:t>
              </a:r>
              <a:r>
                <a:rPr kumimoji="1" lang="zh-CN" altLang="en-US"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请求</a:t>
              </a:r>
              <a:endParaRPr kumimoji="1" lang="zh-CN" altLang="en-US"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Text Box 32"/>
            <p:cNvSpPr txBox="1">
              <a:spLocks noChangeArrowheads="1"/>
            </p:cNvSpPr>
            <p:nvPr/>
          </p:nvSpPr>
          <p:spPr bwMode="auto">
            <a:xfrm>
              <a:off x="2499482" y="2924384"/>
              <a:ext cx="108395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209.0.0.5</a:t>
              </a:r>
              <a:endParaRPr kumimoji="1" lang="en-US" altLang="zh-CN" sz="18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Text Box 33"/>
            <p:cNvSpPr txBox="1">
              <a:spLocks noChangeArrowheads="1"/>
            </p:cNvSpPr>
            <p:nvPr/>
          </p:nvSpPr>
          <p:spPr bwMode="auto">
            <a:xfrm>
              <a:off x="5598737" y="2883488"/>
              <a:ext cx="108395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209.0.0.6</a:t>
              </a:r>
              <a:endParaRPr kumimoji="1" lang="en-US" altLang="zh-CN" sz="18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Text Box 34"/>
            <p:cNvSpPr txBox="1">
              <a:spLocks noChangeArrowheads="1"/>
            </p:cNvSpPr>
            <p:nvPr/>
          </p:nvSpPr>
          <p:spPr bwMode="auto">
            <a:xfrm>
              <a:off x="1347962" y="3672001"/>
              <a:ext cx="2173993"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dirty="0">
                  <a:solidFill>
                    <a:schemeClr val="tx1">
                      <a:lumMod val="85000"/>
                      <a:lumOff val="15000"/>
                    </a:schemeClr>
                  </a:solidFill>
                  <a:latin typeface="Times New Roman" panose="02020603050405020304" pitchFamily="18" charset="0"/>
                  <a:ea typeface="黑体" panose="02010609060101010101" charset="-122"/>
                  <a:cs typeface="Times New Roman" panose="02020603050405020304" pitchFamily="18" charset="0"/>
                </a:rPr>
                <a:t>00-00-C0-15-AD-18</a:t>
              </a:r>
              <a:endParaRPr kumimoji="1" lang="en-US" altLang="zh-CN" sz="1865" dirty="0">
                <a:solidFill>
                  <a:schemeClr val="tx1">
                    <a:lumMod val="85000"/>
                    <a:lumOff val="15000"/>
                  </a:schemeClr>
                </a:solidFill>
                <a:latin typeface="Times New Roman" panose="02020603050405020304" pitchFamily="18" charset="0"/>
                <a:ea typeface="黑体" panose="02010609060101010101" charset="-122"/>
                <a:cs typeface="Times New Roman" panose="02020603050405020304" pitchFamily="18" charset="0"/>
              </a:endParaRPr>
            </a:p>
          </p:txBody>
        </p:sp>
        <p:sp>
          <p:nvSpPr>
            <p:cNvPr id="18" name="箭头: 燕尾形 17"/>
            <p:cNvSpPr/>
            <p:nvPr/>
          </p:nvSpPr>
          <p:spPr>
            <a:xfrm>
              <a:off x="4045788" y="2482824"/>
              <a:ext cx="225099" cy="187326"/>
            </a:xfrm>
            <a:prstGeom prst="notchedRightArrow">
              <a:avLst/>
            </a:prstGeom>
            <a:solidFill>
              <a:srgbClr val="FFC0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9" name="箭头: 燕尾形 18"/>
            <p:cNvSpPr/>
            <p:nvPr/>
          </p:nvSpPr>
          <p:spPr>
            <a:xfrm>
              <a:off x="5665376" y="2476939"/>
              <a:ext cx="225099" cy="187326"/>
            </a:xfrm>
            <a:prstGeom prst="notchedRightArrow">
              <a:avLst/>
            </a:prstGeom>
            <a:solidFill>
              <a:srgbClr val="FFC0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0" name="箭头: 燕尾形 19"/>
            <p:cNvSpPr/>
            <p:nvPr/>
          </p:nvSpPr>
          <p:spPr>
            <a:xfrm>
              <a:off x="7334384" y="2482614"/>
              <a:ext cx="225099" cy="187326"/>
            </a:xfrm>
            <a:prstGeom prst="notchedRightArrow">
              <a:avLst/>
            </a:prstGeom>
            <a:solidFill>
              <a:srgbClr val="FFC0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1" name="箭头: 燕尾形 20"/>
            <p:cNvSpPr/>
            <p:nvPr/>
          </p:nvSpPr>
          <p:spPr>
            <a:xfrm flipH="1">
              <a:off x="766337" y="2475859"/>
              <a:ext cx="225099" cy="187326"/>
            </a:xfrm>
            <a:prstGeom prst="notchedRightArrow">
              <a:avLst/>
            </a:prstGeom>
            <a:solidFill>
              <a:srgbClr val="FFC0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22" name="组合 21"/>
            <p:cNvGrpSpPr/>
            <p:nvPr/>
          </p:nvGrpSpPr>
          <p:grpSpPr>
            <a:xfrm>
              <a:off x="947427" y="3173957"/>
              <a:ext cx="888750" cy="449815"/>
              <a:chOff x="947427" y="3173957"/>
              <a:chExt cx="888750" cy="449815"/>
            </a:xfrm>
          </p:grpSpPr>
          <p:sp>
            <p:nvSpPr>
              <p:cNvPr id="35" name="Text Box 18"/>
              <p:cNvSpPr txBox="1">
                <a:spLocks noChangeArrowheads="1"/>
              </p:cNvSpPr>
              <p:nvPr/>
            </p:nvSpPr>
            <p:spPr bwMode="auto">
              <a:xfrm>
                <a:off x="1478387" y="3181788"/>
                <a:ext cx="35779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36" name="图片 35"/>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947427" y="3173957"/>
                <a:ext cx="649944" cy="449815"/>
              </a:xfrm>
              <a:prstGeom prst="rect">
                <a:avLst/>
              </a:prstGeom>
            </p:spPr>
          </p:pic>
        </p:grpSp>
        <p:grpSp>
          <p:nvGrpSpPr>
            <p:cNvPr id="23" name="组合 22"/>
            <p:cNvGrpSpPr/>
            <p:nvPr/>
          </p:nvGrpSpPr>
          <p:grpSpPr>
            <a:xfrm>
              <a:off x="2070713" y="3178072"/>
              <a:ext cx="888750" cy="449815"/>
              <a:chOff x="947427" y="3173957"/>
              <a:chExt cx="888750" cy="449815"/>
            </a:xfrm>
          </p:grpSpPr>
          <p:sp>
            <p:nvSpPr>
              <p:cNvPr id="33" name="Text Box 18"/>
              <p:cNvSpPr txBox="1">
                <a:spLocks noChangeArrowheads="1"/>
              </p:cNvSpPr>
              <p:nvPr/>
            </p:nvSpPr>
            <p:spPr bwMode="auto">
              <a:xfrm>
                <a:off x="1478387" y="3181788"/>
                <a:ext cx="35779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947427" y="3173957"/>
                <a:ext cx="649944" cy="449815"/>
              </a:xfrm>
              <a:prstGeom prst="rect">
                <a:avLst/>
              </a:prstGeom>
            </p:spPr>
          </p:pic>
        </p:grpSp>
        <p:grpSp>
          <p:nvGrpSpPr>
            <p:cNvPr id="24" name="组合 23"/>
            <p:cNvGrpSpPr/>
            <p:nvPr/>
          </p:nvGrpSpPr>
          <p:grpSpPr>
            <a:xfrm>
              <a:off x="3804337" y="3167870"/>
              <a:ext cx="888750" cy="449815"/>
              <a:chOff x="947427" y="3173957"/>
              <a:chExt cx="888750" cy="449815"/>
            </a:xfrm>
          </p:grpSpPr>
          <p:sp>
            <p:nvSpPr>
              <p:cNvPr id="31" name="Text Box 18"/>
              <p:cNvSpPr txBox="1">
                <a:spLocks noChangeArrowheads="1"/>
              </p:cNvSpPr>
              <p:nvPr/>
            </p:nvSpPr>
            <p:spPr bwMode="auto">
              <a:xfrm>
                <a:off x="1478387" y="3181788"/>
                <a:ext cx="35779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Y</a:t>
                </a:r>
                <a:endPar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32" name="图片 31"/>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947427" y="3173957"/>
                <a:ext cx="649944" cy="449815"/>
              </a:xfrm>
              <a:prstGeom prst="rect">
                <a:avLst/>
              </a:prstGeom>
            </p:spPr>
          </p:pic>
        </p:grpSp>
        <p:grpSp>
          <p:nvGrpSpPr>
            <p:cNvPr id="25" name="组合 24"/>
            <p:cNvGrpSpPr/>
            <p:nvPr/>
          </p:nvGrpSpPr>
          <p:grpSpPr>
            <a:xfrm>
              <a:off x="5299186" y="3171033"/>
              <a:ext cx="875926" cy="449815"/>
              <a:chOff x="947427" y="3173957"/>
              <a:chExt cx="875926" cy="449815"/>
            </a:xfrm>
          </p:grpSpPr>
          <p:sp>
            <p:nvSpPr>
              <p:cNvPr id="29" name="Text Box 18"/>
              <p:cNvSpPr txBox="1">
                <a:spLocks noChangeArrowheads="1"/>
              </p:cNvSpPr>
              <p:nvPr/>
            </p:nvSpPr>
            <p:spPr bwMode="auto">
              <a:xfrm>
                <a:off x="1478387" y="3181788"/>
                <a:ext cx="34496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947427" y="3173957"/>
                <a:ext cx="649944" cy="449815"/>
              </a:xfrm>
              <a:prstGeom prst="rect">
                <a:avLst/>
              </a:prstGeom>
            </p:spPr>
          </p:pic>
        </p:grpSp>
        <p:grpSp>
          <p:nvGrpSpPr>
            <p:cNvPr id="26" name="组合 25"/>
            <p:cNvGrpSpPr/>
            <p:nvPr/>
          </p:nvGrpSpPr>
          <p:grpSpPr>
            <a:xfrm>
              <a:off x="7065413" y="3149485"/>
              <a:ext cx="875926" cy="449815"/>
              <a:chOff x="947427" y="3173957"/>
              <a:chExt cx="875926" cy="449815"/>
            </a:xfrm>
          </p:grpSpPr>
          <p:sp>
            <p:nvSpPr>
              <p:cNvPr id="27" name="Text Box 18"/>
              <p:cNvSpPr txBox="1">
                <a:spLocks noChangeArrowheads="1"/>
              </p:cNvSpPr>
              <p:nvPr/>
            </p:nvSpPr>
            <p:spPr bwMode="auto">
              <a:xfrm>
                <a:off x="1478387" y="3181788"/>
                <a:ext cx="34496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Z</a:t>
                </a:r>
                <a:endPar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947427" y="3173957"/>
                <a:ext cx="649944" cy="449815"/>
              </a:xfrm>
              <a:prstGeom prst="rect">
                <a:avLst/>
              </a:prstGeom>
            </p:spPr>
          </p:pic>
        </p:grpSp>
      </p:grpSp>
      <p:sp>
        <p:nvSpPr>
          <p:cNvPr id="37" name="Text Box 79"/>
          <p:cNvSpPr txBox="1">
            <a:spLocks noChangeArrowheads="1"/>
          </p:cNvSpPr>
          <p:nvPr/>
        </p:nvSpPr>
        <p:spPr bwMode="auto">
          <a:xfrm>
            <a:off x="2671457" y="1885748"/>
            <a:ext cx="21320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广播发送</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ARP</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请求分组 </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Freeform 63"/>
          <p:cNvSpPr/>
          <p:nvPr/>
        </p:nvSpPr>
        <p:spPr bwMode="auto">
          <a:xfrm flipH="1">
            <a:off x="2998270" y="3112335"/>
            <a:ext cx="1174181" cy="589975"/>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28575">
            <a:solidFill>
              <a:srgbClr val="009FF6"/>
            </a:solidFill>
            <a:round/>
            <a:tailEnd type="triangle" w="med"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dirty="0"/>
          </a:p>
        </p:txBody>
      </p:sp>
      <p:sp>
        <p:nvSpPr>
          <p:cNvPr id="39" name="Freeform 60"/>
          <p:cNvSpPr/>
          <p:nvPr/>
        </p:nvSpPr>
        <p:spPr bwMode="auto">
          <a:xfrm>
            <a:off x="4173893" y="3112335"/>
            <a:ext cx="1729537" cy="589975"/>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28575">
            <a:solidFill>
              <a:srgbClr val="009FF6"/>
            </a:solidFill>
            <a:round/>
            <a:tailEnd type="triangle" w="med"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40" name="Freeform 61"/>
          <p:cNvSpPr/>
          <p:nvPr/>
        </p:nvSpPr>
        <p:spPr bwMode="auto">
          <a:xfrm>
            <a:off x="4176294" y="3115284"/>
            <a:ext cx="3217140" cy="587027"/>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 name="connsiteX0" fmla="*/ 0 w 9951"/>
              <a:gd name="connsiteY0" fmla="*/ 8618 h 9957"/>
              <a:gd name="connsiteX1" fmla="*/ 172 w 9951"/>
              <a:gd name="connsiteY1" fmla="*/ 2867 h 9957"/>
              <a:gd name="connsiteX2" fmla="*/ 1062 w 9951"/>
              <a:gd name="connsiteY2" fmla="*/ 650 h 9957"/>
              <a:gd name="connsiteX3" fmla="*/ 4142 w 9951"/>
              <a:gd name="connsiteY3" fmla="*/ 26 h 9957"/>
              <a:gd name="connsiteX4" fmla="*/ 6912 w 9951"/>
              <a:gd name="connsiteY4" fmla="*/ 165 h 9957"/>
              <a:gd name="connsiteX5" fmla="*/ 8456 w 9951"/>
              <a:gd name="connsiteY5" fmla="*/ 581 h 9957"/>
              <a:gd name="connsiteX6" fmla="*/ 9485 w 9951"/>
              <a:gd name="connsiteY6" fmla="*/ 2105 h 9957"/>
              <a:gd name="connsiteX7" fmla="*/ 9877 w 9951"/>
              <a:gd name="connsiteY7" fmla="*/ 5361 h 9957"/>
              <a:gd name="connsiteX8" fmla="*/ 9951 w 9951"/>
              <a:gd name="connsiteY8" fmla="*/ 9957 h 9957"/>
              <a:gd name="connsiteX0-1" fmla="*/ 37 w 10037"/>
              <a:gd name="connsiteY0-2" fmla="*/ 8655 h 10000"/>
              <a:gd name="connsiteX1-3" fmla="*/ 87 w 10037"/>
              <a:gd name="connsiteY1-4" fmla="*/ 2879 h 10000"/>
              <a:gd name="connsiteX2-5" fmla="*/ 1104 w 10037"/>
              <a:gd name="connsiteY2-6" fmla="*/ 653 h 10000"/>
              <a:gd name="connsiteX3-7" fmla="*/ 4199 w 10037"/>
              <a:gd name="connsiteY3-8" fmla="*/ 26 h 10000"/>
              <a:gd name="connsiteX4-9" fmla="*/ 6983 w 10037"/>
              <a:gd name="connsiteY4-10" fmla="*/ 166 h 10000"/>
              <a:gd name="connsiteX5-11" fmla="*/ 8535 w 10037"/>
              <a:gd name="connsiteY5-12" fmla="*/ 584 h 10000"/>
              <a:gd name="connsiteX6-13" fmla="*/ 9569 w 10037"/>
              <a:gd name="connsiteY6-14" fmla="*/ 2114 h 10000"/>
              <a:gd name="connsiteX7-15" fmla="*/ 9963 w 10037"/>
              <a:gd name="connsiteY7-16" fmla="*/ 5384 h 10000"/>
              <a:gd name="connsiteX8-17" fmla="*/ 10037 w 10037"/>
              <a:gd name="connsiteY8-18" fmla="*/ 10000 h 10000"/>
              <a:gd name="connsiteX0-19" fmla="*/ 37 w 10037"/>
              <a:gd name="connsiteY0-20" fmla="*/ 8648 h 9993"/>
              <a:gd name="connsiteX1-21" fmla="*/ 87 w 10037"/>
              <a:gd name="connsiteY1-22" fmla="*/ 2872 h 9993"/>
              <a:gd name="connsiteX2-23" fmla="*/ 1104 w 10037"/>
              <a:gd name="connsiteY2-24" fmla="*/ 536 h 9993"/>
              <a:gd name="connsiteX3-25" fmla="*/ 4199 w 10037"/>
              <a:gd name="connsiteY3-26" fmla="*/ 19 h 9993"/>
              <a:gd name="connsiteX4-27" fmla="*/ 6983 w 10037"/>
              <a:gd name="connsiteY4-28" fmla="*/ 159 h 9993"/>
              <a:gd name="connsiteX5-29" fmla="*/ 8535 w 10037"/>
              <a:gd name="connsiteY5-30" fmla="*/ 577 h 9993"/>
              <a:gd name="connsiteX6-31" fmla="*/ 9569 w 10037"/>
              <a:gd name="connsiteY6-32" fmla="*/ 2107 h 9993"/>
              <a:gd name="connsiteX7-33" fmla="*/ 9963 w 10037"/>
              <a:gd name="connsiteY7-34" fmla="*/ 5377 h 9993"/>
              <a:gd name="connsiteX8-35" fmla="*/ 10037 w 10037"/>
              <a:gd name="connsiteY8-36" fmla="*/ 9993 h 99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37" h="9993">
                <a:moveTo>
                  <a:pt x="37" y="8648"/>
                </a:moveTo>
                <a:cubicBezTo>
                  <a:pt x="62" y="7697"/>
                  <a:pt x="-91" y="4224"/>
                  <a:pt x="87" y="2872"/>
                </a:cubicBezTo>
                <a:cubicBezTo>
                  <a:pt x="265" y="1520"/>
                  <a:pt x="419" y="1012"/>
                  <a:pt x="1104" y="536"/>
                </a:cubicBezTo>
                <a:cubicBezTo>
                  <a:pt x="1789" y="61"/>
                  <a:pt x="3219" y="82"/>
                  <a:pt x="4199" y="19"/>
                </a:cubicBezTo>
                <a:cubicBezTo>
                  <a:pt x="5179" y="-44"/>
                  <a:pt x="6260" y="65"/>
                  <a:pt x="6983" y="159"/>
                </a:cubicBezTo>
                <a:cubicBezTo>
                  <a:pt x="7706" y="251"/>
                  <a:pt x="8108" y="251"/>
                  <a:pt x="8535" y="577"/>
                </a:cubicBezTo>
                <a:cubicBezTo>
                  <a:pt x="8962" y="901"/>
                  <a:pt x="9331" y="1319"/>
                  <a:pt x="9569" y="2107"/>
                </a:cubicBezTo>
                <a:cubicBezTo>
                  <a:pt x="9807" y="2895"/>
                  <a:pt x="9889" y="4055"/>
                  <a:pt x="9963" y="5377"/>
                </a:cubicBezTo>
                <a:cubicBezTo>
                  <a:pt x="10037" y="6700"/>
                  <a:pt x="10021" y="9042"/>
                  <a:pt x="10037" y="9993"/>
                </a:cubicBezTo>
              </a:path>
            </a:pathLst>
          </a:custGeom>
          <a:noFill/>
          <a:ln w="28575">
            <a:solidFill>
              <a:srgbClr val="009FF6"/>
            </a:solidFill>
            <a:round/>
            <a:tailEnd type="triangle" w="med"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41" name="Freeform 62"/>
          <p:cNvSpPr/>
          <p:nvPr/>
        </p:nvSpPr>
        <p:spPr bwMode="auto">
          <a:xfrm>
            <a:off x="4172451" y="3109058"/>
            <a:ext cx="5009741" cy="593255"/>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 name="connsiteX0" fmla="*/ 0 w 9951"/>
              <a:gd name="connsiteY0" fmla="*/ 8761 h 10100"/>
              <a:gd name="connsiteX1" fmla="*/ 172 w 9951"/>
              <a:gd name="connsiteY1" fmla="*/ 3010 h 10100"/>
              <a:gd name="connsiteX2" fmla="*/ 1200 w 9951"/>
              <a:gd name="connsiteY2" fmla="*/ 223 h 10100"/>
              <a:gd name="connsiteX3" fmla="*/ 4142 w 9951"/>
              <a:gd name="connsiteY3" fmla="*/ 169 h 10100"/>
              <a:gd name="connsiteX4" fmla="*/ 6912 w 9951"/>
              <a:gd name="connsiteY4" fmla="*/ 308 h 10100"/>
              <a:gd name="connsiteX5" fmla="*/ 8456 w 9951"/>
              <a:gd name="connsiteY5" fmla="*/ 724 h 10100"/>
              <a:gd name="connsiteX6" fmla="*/ 9485 w 9951"/>
              <a:gd name="connsiteY6" fmla="*/ 2248 h 10100"/>
              <a:gd name="connsiteX7" fmla="*/ 9877 w 9951"/>
              <a:gd name="connsiteY7" fmla="*/ 5504 h 10100"/>
              <a:gd name="connsiteX8" fmla="*/ 9951 w 9951"/>
              <a:gd name="connsiteY8" fmla="*/ 10100 h 10100"/>
              <a:gd name="connsiteX0-1" fmla="*/ 0 w 10000"/>
              <a:gd name="connsiteY0-2" fmla="*/ 8631 h 9957"/>
              <a:gd name="connsiteX1-3" fmla="*/ 133 w 10000"/>
              <a:gd name="connsiteY1-4" fmla="*/ 2260 h 9957"/>
              <a:gd name="connsiteX2-5" fmla="*/ 1206 w 10000"/>
              <a:gd name="connsiteY2-6" fmla="*/ 178 h 9957"/>
              <a:gd name="connsiteX3-7" fmla="*/ 4162 w 10000"/>
              <a:gd name="connsiteY3-8" fmla="*/ 124 h 9957"/>
              <a:gd name="connsiteX4-9" fmla="*/ 6946 w 10000"/>
              <a:gd name="connsiteY4-10" fmla="*/ 262 h 9957"/>
              <a:gd name="connsiteX5-11" fmla="*/ 8498 w 10000"/>
              <a:gd name="connsiteY5-12" fmla="*/ 674 h 9957"/>
              <a:gd name="connsiteX6-13" fmla="*/ 9532 w 10000"/>
              <a:gd name="connsiteY6-14" fmla="*/ 2183 h 9957"/>
              <a:gd name="connsiteX7-15" fmla="*/ 9926 w 10000"/>
              <a:gd name="connsiteY7-16" fmla="*/ 5407 h 9957"/>
              <a:gd name="connsiteX8-17" fmla="*/ 10000 w 10000"/>
              <a:gd name="connsiteY8-18" fmla="*/ 9957 h 9957"/>
              <a:gd name="connsiteX0-19" fmla="*/ 6 w 10006"/>
              <a:gd name="connsiteY0-20" fmla="*/ 8667 h 9999"/>
              <a:gd name="connsiteX1-21" fmla="*/ 126 w 10006"/>
              <a:gd name="connsiteY1-22" fmla="*/ 2269 h 9999"/>
              <a:gd name="connsiteX2-23" fmla="*/ 1212 w 10006"/>
              <a:gd name="connsiteY2-24" fmla="*/ 178 h 9999"/>
              <a:gd name="connsiteX3-25" fmla="*/ 4168 w 10006"/>
              <a:gd name="connsiteY3-26" fmla="*/ 124 h 9999"/>
              <a:gd name="connsiteX4-27" fmla="*/ 6952 w 10006"/>
              <a:gd name="connsiteY4-28" fmla="*/ 262 h 9999"/>
              <a:gd name="connsiteX5-29" fmla="*/ 8504 w 10006"/>
              <a:gd name="connsiteY5-30" fmla="*/ 676 h 9999"/>
              <a:gd name="connsiteX6-31" fmla="*/ 9538 w 10006"/>
              <a:gd name="connsiteY6-32" fmla="*/ 2191 h 9999"/>
              <a:gd name="connsiteX7-33" fmla="*/ 9932 w 10006"/>
              <a:gd name="connsiteY7-34" fmla="*/ 5429 h 9999"/>
              <a:gd name="connsiteX8-35" fmla="*/ 10006 w 10006"/>
              <a:gd name="connsiteY8-36" fmla="*/ 9999 h 99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6" h="9999">
                <a:moveTo>
                  <a:pt x="6" y="8667"/>
                </a:moveTo>
                <a:cubicBezTo>
                  <a:pt x="31" y="7726"/>
                  <a:pt x="-75" y="3684"/>
                  <a:pt x="126" y="2269"/>
                </a:cubicBezTo>
                <a:cubicBezTo>
                  <a:pt x="327" y="854"/>
                  <a:pt x="538" y="535"/>
                  <a:pt x="1212" y="178"/>
                </a:cubicBezTo>
                <a:cubicBezTo>
                  <a:pt x="1886" y="-179"/>
                  <a:pt x="3212" y="109"/>
                  <a:pt x="4168" y="124"/>
                </a:cubicBezTo>
                <a:cubicBezTo>
                  <a:pt x="5125" y="138"/>
                  <a:pt x="6229" y="170"/>
                  <a:pt x="6952" y="262"/>
                </a:cubicBezTo>
                <a:cubicBezTo>
                  <a:pt x="7675" y="354"/>
                  <a:pt x="8077" y="354"/>
                  <a:pt x="8504" y="676"/>
                </a:cubicBezTo>
                <a:cubicBezTo>
                  <a:pt x="8931" y="997"/>
                  <a:pt x="9300" y="1411"/>
                  <a:pt x="9538" y="2191"/>
                </a:cubicBezTo>
                <a:cubicBezTo>
                  <a:pt x="9776" y="2972"/>
                  <a:pt x="9858" y="4121"/>
                  <a:pt x="9932" y="5429"/>
                </a:cubicBezTo>
                <a:cubicBezTo>
                  <a:pt x="10006" y="6738"/>
                  <a:pt x="9990" y="9057"/>
                  <a:pt x="10006" y="9999"/>
                </a:cubicBezTo>
              </a:path>
            </a:pathLst>
          </a:custGeom>
          <a:noFill/>
          <a:ln w="28575">
            <a:solidFill>
              <a:srgbClr val="009FF6"/>
            </a:solidFill>
            <a:round/>
            <a:tailEnd type="triangle" w="med"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grpSp>
        <p:nvGrpSpPr>
          <p:cNvPr id="42" name="组合 41"/>
          <p:cNvGrpSpPr/>
          <p:nvPr/>
        </p:nvGrpSpPr>
        <p:grpSpPr>
          <a:xfrm>
            <a:off x="5004271" y="1917047"/>
            <a:ext cx="4982863" cy="668751"/>
            <a:chOff x="5191137" y="3352577"/>
            <a:chExt cx="4982862" cy="668751"/>
          </a:xfrm>
        </p:grpSpPr>
        <p:grpSp>
          <p:nvGrpSpPr>
            <p:cNvPr id="43" name="组合 42"/>
            <p:cNvGrpSpPr/>
            <p:nvPr/>
          </p:nvGrpSpPr>
          <p:grpSpPr>
            <a:xfrm>
              <a:off x="5584879" y="3352577"/>
              <a:ext cx="4589120" cy="668751"/>
              <a:chOff x="4650629" y="2375498"/>
              <a:chExt cx="6217050" cy="905981"/>
            </a:xfrm>
          </p:grpSpPr>
          <p:sp>
            <p:nvSpPr>
              <p:cNvPr id="45" name="矩形: 圆角 44"/>
              <p:cNvSpPr/>
              <p:nvPr/>
            </p:nvSpPr>
            <p:spPr>
              <a:xfrm>
                <a:off x="4650629" y="2375498"/>
                <a:ext cx="6071022" cy="90598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noAutofit/>
              </a:bodyPr>
              <a:lstStyle/>
              <a:p>
                <a:pPr algn="ctr"/>
                <a:endParaRPr lang="zh-CN" altLang="en-US" sz="800"/>
              </a:p>
            </p:txBody>
          </p:sp>
          <p:sp>
            <p:nvSpPr>
              <p:cNvPr id="46" name="文本框 45"/>
              <p:cNvSpPr txBox="1"/>
              <p:nvPr/>
            </p:nvSpPr>
            <p:spPr>
              <a:xfrm>
                <a:off x="4796657" y="2426543"/>
                <a:ext cx="6071022" cy="792215"/>
              </a:xfrm>
              <a:prstGeom prst="rect">
                <a:avLst/>
              </a:prstGeom>
              <a:noFill/>
            </p:spPr>
            <p:txBody>
              <a:bodyPr wrap="square" rtlCol="0">
                <a:spAutoFit/>
              </a:bodyPr>
              <a:lstStyle/>
              <a:p>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我是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209.0.0.5</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，硬件地址是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00-00-C0-15-AD-18</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我想知道主机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209.0.0.6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的硬件地址。</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4" name="任意多边形: 形状 43"/>
            <p:cNvSpPr/>
            <p:nvPr/>
          </p:nvSpPr>
          <p:spPr>
            <a:xfrm flipH="1">
              <a:off x="5191137" y="3670491"/>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7" name="组合 46"/>
          <p:cNvGrpSpPr/>
          <p:nvPr/>
        </p:nvGrpSpPr>
        <p:grpSpPr>
          <a:xfrm>
            <a:off x="2411179" y="5079585"/>
            <a:ext cx="7369643" cy="1643445"/>
            <a:chOff x="594845" y="2408212"/>
            <a:chExt cx="7369642" cy="1643445"/>
          </a:xfrm>
        </p:grpSpPr>
        <p:sp>
          <p:nvSpPr>
            <p:cNvPr id="48" name="Line 6"/>
            <p:cNvSpPr>
              <a:spLocks noChangeShapeType="1"/>
            </p:cNvSpPr>
            <p:nvPr/>
          </p:nvSpPr>
          <p:spPr bwMode="auto">
            <a:xfrm rot="5400000">
              <a:off x="2119549" y="3062582"/>
              <a:ext cx="504868" cy="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49" name="Line 7"/>
            <p:cNvSpPr>
              <a:spLocks noChangeShapeType="1"/>
            </p:cNvSpPr>
            <p:nvPr/>
          </p:nvSpPr>
          <p:spPr bwMode="auto">
            <a:xfrm rot="5400000">
              <a:off x="3849807" y="3061087"/>
              <a:ext cx="506310" cy="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50" name="Line 8"/>
            <p:cNvSpPr>
              <a:spLocks noChangeShapeType="1"/>
            </p:cNvSpPr>
            <p:nvPr/>
          </p:nvSpPr>
          <p:spPr bwMode="auto">
            <a:xfrm rot="5400000">
              <a:off x="5337726" y="3069021"/>
              <a:ext cx="504868" cy="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51" name="Line 9"/>
            <p:cNvSpPr>
              <a:spLocks noChangeShapeType="1"/>
            </p:cNvSpPr>
            <p:nvPr/>
          </p:nvSpPr>
          <p:spPr bwMode="auto">
            <a:xfrm rot="5400000">
              <a:off x="7091785" y="3075460"/>
              <a:ext cx="504868" cy="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52" name="Line 10"/>
            <p:cNvSpPr>
              <a:spLocks noChangeShapeType="1"/>
            </p:cNvSpPr>
            <p:nvPr/>
          </p:nvSpPr>
          <p:spPr bwMode="auto">
            <a:xfrm rot="5400000">
              <a:off x="997297" y="3062582"/>
              <a:ext cx="504868" cy="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53" name="Line 15"/>
            <p:cNvSpPr>
              <a:spLocks noChangeShapeType="1"/>
            </p:cNvSpPr>
            <p:nvPr/>
          </p:nvSpPr>
          <p:spPr bwMode="auto">
            <a:xfrm>
              <a:off x="594845" y="2810147"/>
              <a:ext cx="7369642" cy="17310"/>
            </a:xfrm>
            <a:prstGeom prst="line">
              <a:avLst/>
            </a:prstGeom>
            <a:noFill/>
            <a:ln w="19050">
              <a:solidFill>
                <a:schemeClr val="tx1">
                  <a:lumMod val="85000"/>
                  <a:lumOff val="15000"/>
                </a:schemeClr>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54" name="Text Box 31"/>
            <p:cNvSpPr txBox="1">
              <a:spLocks noChangeArrowheads="1"/>
            </p:cNvSpPr>
            <p:nvPr/>
          </p:nvSpPr>
          <p:spPr bwMode="auto">
            <a:xfrm flipH="1">
              <a:off x="3826702" y="2408212"/>
              <a:ext cx="1213343" cy="320088"/>
            </a:xfrm>
            <a:prstGeom prst="roundRect">
              <a:avLst/>
            </a:prstGeom>
            <a:solidFill>
              <a:srgbClr val="FFC000"/>
            </a:solidFill>
            <a:ln w="12700">
              <a:solidFill>
                <a:schemeClr val="bg1"/>
              </a:solidFill>
              <a:miter lim="800000"/>
            </a:ln>
            <a:effectLst>
              <a:outerShdw blurRad="50800" dist="38100" dir="2700000" algn="tl" rotWithShape="0">
                <a:prstClr val="black">
                  <a:alpha val="40000"/>
                </a:prstClr>
              </a:outerShdw>
            </a:effectLst>
          </p:spPr>
          <p:txBody>
            <a:bodyPr wrap="square" anchor="ctr" anchorCtr="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SzTx/>
                <a:buFontTx/>
                <a:buNone/>
                <a:defRPr/>
              </a:pPr>
              <a:r>
                <a:rPr kumimoji="1" lang="en-US" altLang="zh-CN"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ARP </a:t>
              </a:r>
              <a:r>
                <a:rPr kumimoji="1" lang="zh-CN" altLang="en-US"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请求</a:t>
              </a:r>
              <a:endParaRPr kumimoji="1" lang="zh-CN" altLang="en-US"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32"/>
            <p:cNvSpPr txBox="1">
              <a:spLocks noChangeArrowheads="1"/>
            </p:cNvSpPr>
            <p:nvPr/>
          </p:nvSpPr>
          <p:spPr bwMode="auto">
            <a:xfrm>
              <a:off x="2499482" y="2924384"/>
              <a:ext cx="108395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209.0.0.5</a:t>
              </a:r>
              <a:endParaRPr kumimoji="1" lang="en-US" altLang="zh-CN" sz="18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33"/>
            <p:cNvSpPr txBox="1">
              <a:spLocks noChangeArrowheads="1"/>
            </p:cNvSpPr>
            <p:nvPr/>
          </p:nvSpPr>
          <p:spPr bwMode="auto">
            <a:xfrm>
              <a:off x="5598737" y="2883488"/>
              <a:ext cx="108395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209.0.0.6</a:t>
              </a:r>
              <a:endParaRPr kumimoji="1" lang="en-US" altLang="zh-CN" sz="18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Text Box 34"/>
            <p:cNvSpPr txBox="1">
              <a:spLocks noChangeArrowheads="1"/>
            </p:cNvSpPr>
            <p:nvPr/>
          </p:nvSpPr>
          <p:spPr bwMode="auto">
            <a:xfrm>
              <a:off x="1347962" y="3672001"/>
              <a:ext cx="2173993"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None/>
                <a:defRPr/>
              </a:pPr>
              <a:r>
                <a:rPr kumimoji="1" lang="en-US" altLang="zh-CN" sz="1865" dirty="0">
                  <a:solidFill>
                    <a:schemeClr val="tx1">
                      <a:lumMod val="85000"/>
                      <a:lumOff val="15000"/>
                    </a:schemeClr>
                  </a:solidFill>
                  <a:latin typeface="Times New Roman" panose="02020603050405020304" pitchFamily="18" charset="0"/>
                  <a:ea typeface="黑体" panose="02010609060101010101" charset="-122"/>
                  <a:cs typeface="Times New Roman" panose="02020603050405020304" pitchFamily="18" charset="0"/>
                </a:rPr>
                <a:t>00-00-C0-15-AD-18</a:t>
              </a:r>
              <a:endParaRPr kumimoji="1" lang="en-US" altLang="zh-CN" sz="1865" dirty="0">
                <a:solidFill>
                  <a:schemeClr val="tx1">
                    <a:lumMod val="85000"/>
                    <a:lumOff val="15000"/>
                  </a:schemeClr>
                </a:solidFill>
                <a:latin typeface="Times New Roman" panose="02020603050405020304" pitchFamily="18" charset="0"/>
                <a:ea typeface="黑体" panose="02010609060101010101" charset="-122"/>
                <a:cs typeface="Times New Roman" panose="02020603050405020304" pitchFamily="18" charset="0"/>
              </a:endParaRPr>
            </a:p>
          </p:txBody>
        </p:sp>
        <p:sp>
          <p:nvSpPr>
            <p:cNvPr id="58" name="箭头: 燕尾形 57"/>
            <p:cNvSpPr/>
            <p:nvPr/>
          </p:nvSpPr>
          <p:spPr>
            <a:xfrm flipH="1">
              <a:off x="3474372" y="2475859"/>
              <a:ext cx="225099" cy="187326"/>
            </a:xfrm>
            <a:prstGeom prst="notchedRightArrow">
              <a:avLst/>
            </a:prstGeom>
            <a:solidFill>
              <a:srgbClr val="FFC00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59" name="组合 58"/>
            <p:cNvGrpSpPr/>
            <p:nvPr/>
          </p:nvGrpSpPr>
          <p:grpSpPr>
            <a:xfrm>
              <a:off x="947427" y="3173957"/>
              <a:ext cx="888750" cy="449815"/>
              <a:chOff x="947427" y="3173957"/>
              <a:chExt cx="888750" cy="449815"/>
            </a:xfrm>
          </p:grpSpPr>
          <p:sp>
            <p:nvSpPr>
              <p:cNvPr id="72" name="Text Box 18"/>
              <p:cNvSpPr txBox="1">
                <a:spLocks noChangeArrowheads="1"/>
              </p:cNvSpPr>
              <p:nvPr/>
            </p:nvSpPr>
            <p:spPr bwMode="auto">
              <a:xfrm>
                <a:off x="1478387" y="3181788"/>
                <a:ext cx="35779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73" name="图片 72"/>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947427" y="3173957"/>
                <a:ext cx="649944" cy="449815"/>
              </a:xfrm>
              <a:prstGeom prst="rect">
                <a:avLst/>
              </a:prstGeom>
            </p:spPr>
          </p:pic>
        </p:grpSp>
        <p:grpSp>
          <p:nvGrpSpPr>
            <p:cNvPr id="60" name="组合 59"/>
            <p:cNvGrpSpPr/>
            <p:nvPr/>
          </p:nvGrpSpPr>
          <p:grpSpPr>
            <a:xfrm>
              <a:off x="2070713" y="3178072"/>
              <a:ext cx="888750" cy="449815"/>
              <a:chOff x="947427" y="3173957"/>
              <a:chExt cx="888750" cy="449815"/>
            </a:xfrm>
          </p:grpSpPr>
          <p:sp>
            <p:nvSpPr>
              <p:cNvPr id="70" name="Text Box 18"/>
              <p:cNvSpPr txBox="1">
                <a:spLocks noChangeArrowheads="1"/>
              </p:cNvSpPr>
              <p:nvPr/>
            </p:nvSpPr>
            <p:spPr bwMode="auto">
              <a:xfrm>
                <a:off x="1478387" y="3181788"/>
                <a:ext cx="35779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71" name="图片 70"/>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947427" y="3173957"/>
                <a:ext cx="649944" cy="449815"/>
              </a:xfrm>
              <a:prstGeom prst="rect">
                <a:avLst/>
              </a:prstGeom>
            </p:spPr>
          </p:pic>
        </p:grpSp>
        <p:grpSp>
          <p:nvGrpSpPr>
            <p:cNvPr id="61" name="组合 60"/>
            <p:cNvGrpSpPr/>
            <p:nvPr/>
          </p:nvGrpSpPr>
          <p:grpSpPr>
            <a:xfrm>
              <a:off x="3804337" y="3167870"/>
              <a:ext cx="888750" cy="449815"/>
              <a:chOff x="947427" y="3173957"/>
              <a:chExt cx="888750" cy="449815"/>
            </a:xfrm>
          </p:grpSpPr>
          <p:sp>
            <p:nvSpPr>
              <p:cNvPr id="68" name="Text Box 18"/>
              <p:cNvSpPr txBox="1">
                <a:spLocks noChangeArrowheads="1"/>
              </p:cNvSpPr>
              <p:nvPr/>
            </p:nvSpPr>
            <p:spPr bwMode="auto">
              <a:xfrm>
                <a:off x="1478387" y="3181788"/>
                <a:ext cx="35779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Y</a:t>
                </a:r>
                <a:endPar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69" name="图片 68"/>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947427" y="3173957"/>
                <a:ext cx="649944" cy="449815"/>
              </a:xfrm>
              <a:prstGeom prst="rect">
                <a:avLst/>
              </a:prstGeom>
            </p:spPr>
          </p:pic>
        </p:grpSp>
        <p:grpSp>
          <p:nvGrpSpPr>
            <p:cNvPr id="62" name="组合 61"/>
            <p:cNvGrpSpPr/>
            <p:nvPr/>
          </p:nvGrpSpPr>
          <p:grpSpPr>
            <a:xfrm>
              <a:off x="5299186" y="3171033"/>
              <a:ext cx="875926" cy="449815"/>
              <a:chOff x="947427" y="3173957"/>
              <a:chExt cx="875926" cy="449815"/>
            </a:xfrm>
          </p:grpSpPr>
          <p:sp>
            <p:nvSpPr>
              <p:cNvPr id="66" name="Text Box 18"/>
              <p:cNvSpPr txBox="1">
                <a:spLocks noChangeArrowheads="1"/>
              </p:cNvSpPr>
              <p:nvPr/>
            </p:nvSpPr>
            <p:spPr bwMode="auto">
              <a:xfrm>
                <a:off x="1478387" y="3181788"/>
                <a:ext cx="34496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67" name="图片 66"/>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947427" y="3173957"/>
                <a:ext cx="649944" cy="449815"/>
              </a:xfrm>
              <a:prstGeom prst="rect">
                <a:avLst/>
              </a:prstGeom>
            </p:spPr>
          </p:pic>
        </p:grpSp>
        <p:grpSp>
          <p:nvGrpSpPr>
            <p:cNvPr id="63" name="组合 62"/>
            <p:cNvGrpSpPr/>
            <p:nvPr/>
          </p:nvGrpSpPr>
          <p:grpSpPr>
            <a:xfrm>
              <a:off x="7065413" y="3149485"/>
              <a:ext cx="875926" cy="449815"/>
              <a:chOff x="947427" y="3173957"/>
              <a:chExt cx="875926" cy="449815"/>
            </a:xfrm>
          </p:grpSpPr>
          <p:sp>
            <p:nvSpPr>
              <p:cNvPr id="64" name="Text Box 18"/>
              <p:cNvSpPr txBox="1">
                <a:spLocks noChangeArrowheads="1"/>
              </p:cNvSpPr>
              <p:nvPr/>
            </p:nvSpPr>
            <p:spPr bwMode="auto">
              <a:xfrm>
                <a:off x="1478387" y="3181788"/>
                <a:ext cx="34496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r>
                  <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Z</a:t>
                </a:r>
                <a:endParaRPr kumimoji="1" lang="en-US" altLang="zh-CN" sz="1865"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65" name="图片 64"/>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947427" y="3173957"/>
                <a:ext cx="649944" cy="449815"/>
              </a:xfrm>
              <a:prstGeom prst="rect">
                <a:avLst/>
              </a:prstGeom>
            </p:spPr>
          </p:pic>
        </p:grpSp>
      </p:grpSp>
      <p:grpSp>
        <p:nvGrpSpPr>
          <p:cNvPr id="74" name="组合 73"/>
          <p:cNvGrpSpPr/>
          <p:nvPr/>
        </p:nvGrpSpPr>
        <p:grpSpPr>
          <a:xfrm>
            <a:off x="6137336" y="4352583"/>
            <a:ext cx="3653328" cy="668751"/>
            <a:chOff x="5191137" y="3352577"/>
            <a:chExt cx="3653328" cy="668751"/>
          </a:xfrm>
        </p:grpSpPr>
        <p:grpSp>
          <p:nvGrpSpPr>
            <p:cNvPr id="75" name="组合 74"/>
            <p:cNvGrpSpPr/>
            <p:nvPr/>
          </p:nvGrpSpPr>
          <p:grpSpPr>
            <a:xfrm>
              <a:off x="5584879" y="3352577"/>
              <a:ext cx="3259586" cy="668751"/>
              <a:chOff x="4650630" y="2375498"/>
              <a:chExt cx="4415882" cy="905981"/>
            </a:xfrm>
          </p:grpSpPr>
          <p:sp>
            <p:nvSpPr>
              <p:cNvPr id="77" name="矩形: 圆角 76"/>
              <p:cNvSpPr/>
              <p:nvPr/>
            </p:nvSpPr>
            <p:spPr>
              <a:xfrm>
                <a:off x="4650630" y="2375498"/>
                <a:ext cx="4415882" cy="90598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996" tIns="44997" rIns="89996" bIns="44997" numCol="1" spcCol="0" rtlCol="0" fromWordArt="0" anchor="ctr" anchorCtr="0" forceAA="0" compatLnSpc="1">
                <a:noAutofit/>
              </a:bodyPr>
              <a:lstStyle/>
              <a:p>
                <a:pPr algn="ctr"/>
                <a:endParaRPr lang="zh-CN" altLang="en-US" sz="800"/>
              </a:p>
            </p:txBody>
          </p:sp>
          <p:sp>
            <p:nvSpPr>
              <p:cNvPr id="78" name="文本框 77"/>
              <p:cNvSpPr txBox="1"/>
              <p:nvPr/>
            </p:nvSpPr>
            <p:spPr>
              <a:xfrm>
                <a:off x="4796656" y="2426543"/>
                <a:ext cx="4269852" cy="792215"/>
              </a:xfrm>
              <a:prstGeom prst="rect">
                <a:avLst/>
              </a:prstGeom>
              <a:noFill/>
            </p:spPr>
            <p:txBody>
              <a:bodyPr wrap="square" rtlCol="0">
                <a:spAutoFit/>
              </a:bodyPr>
              <a:lstStyle/>
              <a:p>
                <a:r>
                  <a:rPr lang="zh-CN" altLang="es-ES" sz="1600" dirty="0">
                    <a:latin typeface="Times New Roman" panose="02020603050405020304" pitchFamily="18" charset="0"/>
                    <a:ea typeface="思源黑体 CN Normal" panose="020B0400000000000000" pitchFamily="34" charset="-122"/>
                    <a:cs typeface="Times New Roman" panose="02020603050405020304" pitchFamily="18" charset="0"/>
                  </a:rPr>
                  <a:t>我是 </a:t>
                </a:r>
                <a:r>
                  <a:rPr lang="es-E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209.0.0.6</a:t>
                </a:r>
                <a:endParaRPr lang="es-E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zh-CN" altLang="es-ES" sz="1600" dirty="0">
                    <a:latin typeface="Times New Roman" panose="02020603050405020304" pitchFamily="18" charset="0"/>
                    <a:ea typeface="思源黑体 CN Normal" panose="020B0400000000000000" pitchFamily="34" charset="-122"/>
                    <a:cs typeface="Times New Roman" panose="02020603050405020304" pitchFamily="18" charset="0"/>
                  </a:rPr>
                  <a:t>硬件地址是 </a:t>
                </a:r>
                <a:r>
                  <a:rPr lang="es-E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08-00-2B-00-EE-0A</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6" name="任意多边形: 形状 75"/>
            <p:cNvSpPr/>
            <p:nvPr/>
          </p:nvSpPr>
          <p:spPr>
            <a:xfrm flipH="1">
              <a:off x="5191137" y="3670491"/>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9" name="Freeform 61"/>
          <p:cNvSpPr/>
          <p:nvPr/>
        </p:nvSpPr>
        <p:spPr bwMode="auto">
          <a:xfrm flipH="1">
            <a:off x="4172449" y="5538776"/>
            <a:ext cx="3237027" cy="587027"/>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 name="connsiteX0" fmla="*/ 0 w 9951"/>
              <a:gd name="connsiteY0" fmla="*/ 8618 h 9957"/>
              <a:gd name="connsiteX1" fmla="*/ 172 w 9951"/>
              <a:gd name="connsiteY1" fmla="*/ 2867 h 9957"/>
              <a:gd name="connsiteX2" fmla="*/ 1062 w 9951"/>
              <a:gd name="connsiteY2" fmla="*/ 650 h 9957"/>
              <a:gd name="connsiteX3" fmla="*/ 4142 w 9951"/>
              <a:gd name="connsiteY3" fmla="*/ 26 h 9957"/>
              <a:gd name="connsiteX4" fmla="*/ 6912 w 9951"/>
              <a:gd name="connsiteY4" fmla="*/ 165 h 9957"/>
              <a:gd name="connsiteX5" fmla="*/ 8456 w 9951"/>
              <a:gd name="connsiteY5" fmla="*/ 581 h 9957"/>
              <a:gd name="connsiteX6" fmla="*/ 9485 w 9951"/>
              <a:gd name="connsiteY6" fmla="*/ 2105 h 9957"/>
              <a:gd name="connsiteX7" fmla="*/ 9877 w 9951"/>
              <a:gd name="connsiteY7" fmla="*/ 5361 h 9957"/>
              <a:gd name="connsiteX8" fmla="*/ 9951 w 9951"/>
              <a:gd name="connsiteY8" fmla="*/ 9957 h 9957"/>
              <a:gd name="connsiteX0-1" fmla="*/ 37 w 10037"/>
              <a:gd name="connsiteY0-2" fmla="*/ 8655 h 10000"/>
              <a:gd name="connsiteX1-3" fmla="*/ 87 w 10037"/>
              <a:gd name="connsiteY1-4" fmla="*/ 2879 h 10000"/>
              <a:gd name="connsiteX2-5" fmla="*/ 1104 w 10037"/>
              <a:gd name="connsiteY2-6" fmla="*/ 653 h 10000"/>
              <a:gd name="connsiteX3-7" fmla="*/ 4199 w 10037"/>
              <a:gd name="connsiteY3-8" fmla="*/ 26 h 10000"/>
              <a:gd name="connsiteX4-9" fmla="*/ 6983 w 10037"/>
              <a:gd name="connsiteY4-10" fmla="*/ 166 h 10000"/>
              <a:gd name="connsiteX5-11" fmla="*/ 8535 w 10037"/>
              <a:gd name="connsiteY5-12" fmla="*/ 584 h 10000"/>
              <a:gd name="connsiteX6-13" fmla="*/ 9569 w 10037"/>
              <a:gd name="connsiteY6-14" fmla="*/ 2114 h 10000"/>
              <a:gd name="connsiteX7-15" fmla="*/ 9963 w 10037"/>
              <a:gd name="connsiteY7-16" fmla="*/ 5384 h 10000"/>
              <a:gd name="connsiteX8-17" fmla="*/ 10037 w 10037"/>
              <a:gd name="connsiteY8-18" fmla="*/ 10000 h 10000"/>
              <a:gd name="connsiteX0-19" fmla="*/ 37 w 10037"/>
              <a:gd name="connsiteY0-20" fmla="*/ 8648 h 9993"/>
              <a:gd name="connsiteX1-21" fmla="*/ 87 w 10037"/>
              <a:gd name="connsiteY1-22" fmla="*/ 2872 h 9993"/>
              <a:gd name="connsiteX2-23" fmla="*/ 1104 w 10037"/>
              <a:gd name="connsiteY2-24" fmla="*/ 536 h 9993"/>
              <a:gd name="connsiteX3-25" fmla="*/ 4199 w 10037"/>
              <a:gd name="connsiteY3-26" fmla="*/ 19 h 9993"/>
              <a:gd name="connsiteX4-27" fmla="*/ 6983 w 10037"/>
              <a:gd name="connsiteY4-28" fmla="*/ 159 h 9993"/>
              <a:gd name="connsiteX5-29" fmla="*/ 8535 w 10037"/>
              <a:gd name="connsiteY5-30" fmla="*/ 577 h 9993"/>
              <a:gd name="connsiteX6-31" fmla="*/ 9569 w 10037"/>
              <a:gd name="connsiteY6-32" fmla="*/ 2107 h 9993"/>
              <a:gd name="connsiteX7-33" fmla="*/ 9963 w 10037"/>
              <a:gd name="connsiteY7-34" fmla="*/ 5377 h 9993"/>
              <a:gd name="connsiteX8-35" fmla="*/ 10037 w 10037"/>
              <a:gd name="connsiteY8-36" fmla="*/ 9993 h 999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37" h="9993">
                <a:moveTo>
                  <a:pt x="37" y="8648"/>
                </a:moveTo>
                <a:cubicBezTo>
                  <a:pt x="62" y="7697"/>
                  <a:pt x="-91" y="4224"/>
                  <a:pt x="87" y="2872"/>
                </a:cubicBezTo>
                <a:cubicBezTo>
                  <a:pt x="265" y="1520"/>
                  <a:pt x="419" y="1012"/>
                  <a:pt x="1104" y="536"/>
                </a:cubicBezTo>
                <a:cubicBezTo>
                  <a:pt x="1789" y="61"/>
                  <a:pt x="3219" y="82"/>
                  <a:pt x="4199" y="19"/>
                </a:cubicBezTo>
                <a:cubicBezTo>
                  <a:pt x="5179" y="-44"/>
                  <a:pt x="6260" y="65"/>
                  <a:pt x="6983" y="159"/>
                </a:cubicBezTo>
                <a:cubicBezTo>
                  <a:pt x="7706" y="251"/>
                  <a:pt x="8108" y="251"/>
                  <a:pt x="8535" y="577"/>
                </a:cubicBezTo>
                <a:cubicBezTo>
                  <a:pt x="8962" y="901"/>
                  <a:pt x="9331" y="1319"/>
                  <a:pt x="9569" y="2107"/>
                </a:cubicBezTo>
                <a:cubicBezTo>
                  <a:pt x="9807" y="2895"/>
                  <a:pt x="9889" y="4055"/>
                  <a:pt x="9963" y="5377"/>
                </a:cubicBezTo>
                <a:cubicBezTo>
                  <a:pt x="10037" y="6700"/>
                  <a:pt x="10021" y="9042"/>
                  <a:pt x="10037" y="9993"/>
                </a:cubicBezTo>
              </a:path>
            </a:pathLst>
          </a:custGeom>
          <a:noFill/>
          <a:ln w="28575">
            <a:solidFill>
              <a:srgbClr val="009FF6"/>
            </a:solidFill>
            <a:round/>
            <a:tailEnd type="triangle" w="med" len="lg"/>
          </a:ln>
          <a:extLst>
            <a:ext uri="{909E8E84-426E-40DD-AFC4-6F175D3DCCD1}">
              <a14:hiddenFill xmlns:a14="http://schemas.microsoft.com/office/drawing/2010/main">
                <a:solidFill>
                  <a:srgbClr val="FFFFFF"/>
                </a:solidFill>
              </a14:hiddenFill>
            </a:ext>
          </a:extLst>
        </p:spPr>
        <p:txBody>
          <a:bodyPr lIns="91440" tIns="45720" rIns="91440" bIns="45720"/>
          <a:lstStyle/>
          <a:p>
            <a:endParaRPr lang="zh-CN" altLang="en-US" sz="2400"/>
          </a:p>
        </p:txBody>
      </p:sp>
      <p:sp>
        <p:nvSpPr>
          <p:cNvPr id="80" name="Text Box 34"/>
          <p:cNvSpPr txBox="1">
            <a:spLocks noChangeArrowheads="1"/>
          </p:cNvSpPr>
          <p:nvPr/>
        </p:nvSpPr>
        <p:spPr bwMode="auto">
          <a:xfrm>
            <a:off x="6392770" y="6319215"/>
            <a:ext cx="217239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None/>
              <a:defRPr/>
            </a:pPr>
            <a:r>
              <a:rPr kumimoji="1" lang="en-US" altLang="zh-CN" sz="1865" dirty="0">
                <a:solidFill>
                  <a:schemeClr val="tx1">
                    <a:lumMod val="85000"/>
                    <a:lumOff val="15000"/>
                  </a:schemeClr>
                </a:solidFill>
                <a:latin typeface="Times New Roman" panose="02020603050405020304" pitchFamily="18" charset="0"/>
                <a:ea typeface="黑体" panose="02010609060101010101" charset="-122"/>
                <a:cs typeface="Times New Roman" panose="02020603050405020304" pitchFamily="18" charset="0"/>
              </a:rPr>
              <a:t>08-00-2B-00-EE-0A</a:t>
            </a:r>
            <a:endParaRPr kumimoji="1" lang="en-US" altLang="zh-CN" sz="1865" dirty="0">
              <a:solidFill>
                <a:schemeClr val="tx1">
                  <a:lumMod val="85000"/>
                  <a:lumOff val="15000"/>
                </a:schemeClr>
              </a:solidFill>
              <a:latin typeface="Times New Roman" panose="02020603050405020304" pitchFamily="18" charset="0"/>
              <a:ea typeface="黑体" panose="02010609060101010101" charset="-122"/>
              <a:cs typeface="Times New Roman" panose="02020603050405020304" pitchFamily="18" charset="0"/>
            </a:endParaRPr>
          </a:p>
        </p:txBody>
      </p:sp>
      <p:sp>
        <p:nvSpPr>
          <p:cNvPr id="81" name="Text Box 79"/>
          <p:cNvSpPr txBox="1">
            <a:spLocks noChangeArrowheads="1"/>
          </p:cNvSpPr>
          <p:nvPr/>
        </p:nvSpPr>
        <p:spPr bwMode="auto">
          <a:xfrm>
            <a:off x="2671457" y="4465597"/>
            <a:ext cx="21320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B </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向 </a:t>
            </a: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发送</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ARP </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响应分组 </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3000" fill="hold" grpId="1" nodeType="clickEffect">
                                  <p:stCondLst>
                                    <p:cond delay="0"/>
                                  </p:stCondLst>
                                  <p:childTnLst>
                                    <p:anim calcmode="discrete" valueType="str">
                                      <p:cBhvr>
                                        <p:cTn id="26" dur="1000" fill="hold"/>
                                        <p:tgtEl>
                                          <p:spTgt spid="37"/>
                                        </p:tgtEl>
                                        <p:attrNameLst>
                                          <p:attrName>style.visibility</p:attrName>
                                        </p:attrNameLst>
                                      </p:cBhvr>
                                      <p:tavLst>
                                        <p:tav tm="0">
                                          <p:val>
                                            <p:strVal val="hidden"/>
                                          </p:val>
                                        </p:tav>
                                        <p:tav tm="50000">
                                          <p:val>
                                            <p:strVal val="visible"/>
                                          </p:val>
                                        </p:tav>
                                      </p:tavLst>
                                    </p:anim>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1000"/>
                                        <p:tgtEl>
                                          <p:spTgt spid="3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1000"/>
                                        <p:tgtEl>
                                          <p:spTgt spid="4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1000"/>
                                        <p:tgtEl>
                                          <p:spTgt spid="41"/>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right)">
                                      <p:cBhvr>
                                        <p:cTn id="39" dur="1000"/>
                                        <p:tgtEl>
                                          <p:spTgt spid="38"/>
                                        </p:tgtEl>
                                      </p:cBhvr>
                                    </p:animEffect>
                                  </p:childTnLst>
                                </p:cTn>
                              </p:par>
                            </p:childTnLst>
                          </p:cTn>
                        </p:par>
                        <p:par>
                          <p:cTn id="40" fill="hold">
                            <p:stCondLst>
                              <p:cond delay="2000"/>
                            </p:stCondLst>
                            <p:childTnLst>
                              <p:par>
                                <p:cTn id="41" presetID="35" presetClass="emph" presetSubtype="0" repeatCount="3000" fill="hold" grpId="1" nodeType="afterEffect">
                                  <p:stCondLst>
                                    <p:cond delay="0"/>
                                  </p:stCondLst>
                                  <p:childTnLst>
                                    <p:anim calcmode="discrete" valueType="str">
                                      <p:cBhvr>
                                        <p:cTn id="42" dur="1000" fill="hold"/>
                                        <p:tgtEl>
                                          <p:spTgt spid="81"/>
                                        </p:tgtEl>
                                        <p:attrNameLst>
                                          <p:attrName>style.visibility</p:attrName>
                                        </p:attrNameLst>
                                      </p:cBhvr>
                                      <p:tavLst>
                                        <p:tav tm="0">
                                          <p:val>
                                            <p:strVal val="hidden"/>
                                          </p:val>
                                        </p:tav>
                                        <p:tav tm="50000">
                                          <p:val>
                                            <p:strVal val="visible"/>
                                          </p:val>
                                        </p:tav>
                                      </p:tavLst>
                                    </p:anim>
                                  </p:childTnLst>
                                </p:cTn>
                              </p:par>
                            </p:childTnLst>
                          </p:cTn>
                        </p:par>
                        <p:par>
                          <p:cTn id="43" fill="hold">
                            <p:stCondLst>
                              <p:cond delay="3000"/>
                            </p:stCondLst>
                            <p:childTnLst>
                              <p:par>
                                <p:cTn id="44" presetID="22" presetClass="entr" presetSubtype="2" fill="hold" grpId="0"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1000"/>
                                        <p:tgtEl>
                                          <p:spTgt spid="79"/>
                                        </p:tgtEl>
                                      </p:cBhvr>
                                    </p:animEffect>
                                  </p:childTnLst>
                                </p:cTn>
                              </p:par>
                            </p:childTnLst>
                          </p:cTn>
                        </p:par>
                        <p:par>
                          <p:cTn id="47" fill="hold">
                            <p:stCondLst>
                              <p:cond delay="4000"/>
                            </p:stCondLst>
                            <p:childTnLst>
                              <p:par>
                                <p:cTn id="48" presetID="35" presetClass="emph" presetSubtype="0" repeatCount="3000" fill="hold" grpId="0" nodeType="afterEffect">
                                  <p:stCondLst>
                                    <p:cond delay="0"/>
                                  </p:stCondLst>
                                  <p:childTnLst>
                                    <p:anim calcmode="discrete" valueType="str">
                                      <p:cBhvr>
                                        <p:cTn id="49" dur="1000" fill="hold"/>
                                        <p:tgtEl>
                                          <p:spTgt spid="8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animBg="1"/>
      <p:bldP spid="39" grpId="0" animBg="1"/>
      <p:bldP spid="40" grpId="0" animBg="1"/>
      <p:bldP spid="41" grpId="0" animBg="1"/>
      <p:bldP spid="79" grpId="0" animBg="1"/>
      <p:bldP spid="80" grpId="0"/>
      <p:bldP spid="81" grpId="0"/>
      <p:bldP spid="81" grpId="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局域网间工作流程</a:t>
            </a:r>
            <a:endParaRPr lang="zh-CN" altLang="en-US" dirty="0"/>
          </a:p>
        </p:txBody>
      </p:sp>
      <p:grpSp>
        <p:nvGrpSpPr>
          <p:cNvPr id="4" name="组合 3"/>
          <p:cNvGrpSpPr/>
          <p:nvPr/>
        </p:nvGrpSpPr>
        <p:grpSpPr>
          <a:xfrm>
            <a:off x="3179357" y="2566960"/>
            <a:ext cx="7429859" cy="3708631"/>
            <a:chOff x="555409" y="2266940"/>
            <a:chExt cx="7429859" cy="3708631"/>
          </a:xfrm>
        </p:grpSpPr>
        <p:grpSp>
          <p:nvGrpSpPr>
            <p:cNvPr id="5" name="组合 4"/>
            <p:cNvGrpSpPr/>
            <p:nvPr/>
          </p:nvGrpSpPr>
          <p:grpSpPr>
            <a:xfrm>
              <a:off x="555409" y="2266940"/>
              <a:ext cx="7429859" cy="3708631"/>
              <a:chOff x="610829" y="2266039"/>
              <a:chExt cx="7429859" cy="3708631"/>
            </a:xfrm>
          </p:grpSpPr>
          <p:grpSp>
            <p:nvGrpSpPr>
              <p:cNvPr id="9" name="Group 4"/>
              <p:cNvGrpSpPr/>
              <p:nvPr/>
            </p:nvGrpSpPr>
            <p:grpSpPr bwMode="auto">
              <a:xfrm>
                <a:off x="645438" y="3048554"/>
                <a:ext cx="7288487" cy="2926116"/>
                <a:chOff x="612" y="1933"/>
                <a:chExt cx="4859" cy="1951"/>
              </a:xfrm>
            </p:grpSpPr>
            <p:sp>
              <p:nvSpPr>
                <p:cNvPr id="20" name="Line 7"/>
                <p:cNvSpPr>
                  <a:spLocks noChangeShapeType="1"/>
                </p:cNvSpPr>
                <p:nvPr/>
              </p:nvSpPr>
              <p:spPr bwMode="auto">
                <a:xfrm>
                  <a:off x="612" y="2976"/>
                  <a:ext cx="4859" cy="0"/>
                </a:xfrm>
                <a:prstGeom prst="line">
                  <a:avLst/>
                </a:prstGeom>
                <a:noFill/>
                <a:ln w="28575">
                  <a:solidFill>
                    <a:schemeClr val="tx1">
                      <a:lumMod val="75000"/>
                      <a:lumOff val="25000"/>
                    </a:schemeClr>
                  </a:solidFill>
                  <a:round/>
                </a:ln>
                <a:extLst>
                  <a:ext uri="{909E8E84-426E-40DD-AFC4-6F175D3DCCD1}">
                    <a14:hiddenFill xmlns:a14="http://schemas.microsoft.com/office/drawing/2010/main">
                      <a:noFill/>
                    </a14:hiddenFill>
                  </a:ext>
                </a:extLst>
              </p:spPr>
              <p:txBody>
                <a:bodyPr/>
                <a:lstStyle/>
                <a:p>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Line 8"/>
                <p:cNvSpPr>
                  <a:spLocks noChangeShapeType="1"/>
                </p:cNvSpPr>
                <p:nvPr/>
              </p:nvSpPr>
              <p:spPr bwMode="auto">
                <a:xfrm>
                  <a:off x="1066" y="1933"/>
                  <a:ext cx="0" cy="1043"/>
                </a:xfrm>
                <a:prstGeom prst="line">
                  <a:avLst/>
                </a:prstGeom>
                <a:noFill/>
                <a:ln w="28575">
                  <a:solidFill>
                    <a:schemeClr val="tx1">
                      <a:lumMod val="75000"/>
                      <a:lumOff val="25000"/>
                    </a:schemeClr>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Line 9"/>
                <p:cNvSpPr>
                  <a:spLocks noChangeShapeType="1"/>
                </p:cNvSpPr>
                <p:nvPr/>
              </p:nvSpPr>
              <p:spPr bwMode="auto">
                <a:xfrm>
                  <a:off x="5057" y="1979"/>
                  <a:ext cx="0" cy="997"/>
                </a:xfrm>
                <a:prstGeom prst="line">
                  <a:avLst/>
                </a:prstGeom>
                <a:noFill/>
                <a:ln w="28575">
                  <a:solidFill>
                    <a:schemeClr val="tx1">
                      <a:lumMod val="75000"/>
                      <a:lumOff val="25000"/>
                    </a:schemeClr>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10"/>
                <p:cNvSpPr>
                  <a:spLocks noChangeArrowheads="1"/>
                </p:cNvSpPr>
                <p:nvPr/>
              </p:nvSpPr>
              <p:spPr bwMode="auto">
                <a:xfrm>
                  <a:off x="1610" y="2251"/>
                  <a:ext cx="1951" cy="635"/>
                </a:xfrm>
                <a:prstGeom prst="rect">
                  <a:avLst/>
                </a:prstGeom>
                <a:solidFill>
                  <a:srgbClr val="FDECC7"/>
                </a:solidFill>
                <a:ln w="9525">
                  <a:solidFill>
                    <a:schemeClr val="bg1">
                      <a:lumMod val="50000"/>
                    </a:schemeClr>
                  </a:solidFill>
                  <a:prstDash val="dash"/>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735">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Text Box 11"/>
                <p:cNvSpPr txBox="1">
                  <a:spLocks noChangeArrowheads="1"/>
                </p:cNvSpPr>
                <p:nvPr/>
              </p:nvSpPr>
              <p:spPr bwMode="auto">
                <a:xfrm>
                  <a:off x="1701" y="2432"/>
                  <a:ext cx="58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zh-CN" altLang="en-US" sz="186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广播</a:t>
                  </a:r>
                  <a:endParaRPr lang="zh-CN" altLang="en-US" sz="186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Line 12"/>
                <p:cNvSpPr>
                  <a:spLocks noChangeShapeType="1"/>
                </p:cNvSpPr>
                <p:nvPr/>
              </p:nvSpPr>
              <p:spPr bwMode="auto">
                <a:xfrm>
                  <a:off x="2154" y="2251"/>
                  <a:ext cx="0" cy="635"/>
                </a:xfrm>
                <a:prstGeom prst="line">
                  <a:avLst/>
                </a:prstGeom>
                <a:noFill/>
                <a:ln w="9525">
                  <a:solidFill>
                    <a:schemeClr val="bg1">
                      <a:lumMod val="50000"/>
                    </a:schemeClr>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Text Box 13"/>
                <p:cNvSpPr txBox="1">
                  <a:spLocks noChangeArrowheads="1"/>
                </p:cNvSpPr>
                <p:nvPr/>
              </p:nvSpPr>
              <p:spPr bwMode="auto">
                <a:xfrm>
                  <a:off x="2254" y="2323"/>
                  <a:ext cx="1224" cy="506"/>
                </a:xfrm>
                <a:prstGeom prst="rect">
                  <a:avLst/>
                </a:prstGeom>
                <a:noFill/>
                <a:ln w="9525">
                  <a:solidFill>
                    <a:schemeClr val="bg1">
                      <a:lumMod val="50000"/>
                    </a:schemeClr>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zh-CN" altLang="en-US"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主机</a:t>
                  </a:r>
                  <a:r>
                    <a:rPr lang="en-US" altLang="zh-CN"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Z       </a:t>
                  </a:r>
                  <a:r>
                    <a:rPr lang="zh-CN" altLang="en-US"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Z</a:t>
                  </a:r>
                  <a:endParaRPr lang="en-US" altLang="zh-CN"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eaLnBrk="1" hangingPunct="1">
                    <a:spcBef>
                      <a:spcPct val="50000"/>
                    </a:spcBef>
                    <a:buClrTx/>
                    <a:buSzTx/>
                    <a:buFontTx/>
                    <a:buNone/>
                    <a:defRPr/>
                  </a:pPr>
                  <a:r>
                    <a:rPr lang="en-US" altLang="zh-CN"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MAC?          IP</a:t>
                  </a:r>
                  <a:endParaRPr lang="en-US" altLang="zh-CN" sz="173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Line 14"/>
                <p:cNvSpPr>
                  <a:spLocks noChangeShapeType="1"/>
                </p:cNvSpPr>
                <p:nvPr/>
              </p:nvSpPr>
              <p:spPr bwMode="auto">
                <a:xfrm>
                  <a:off x="2844" y="2323"/>
                  <a:ext cx="0" cy="499"/>
                </a:xfrm>
                <a:prstGeom prst="line">
                  <a:avLst/>
                </a:prstGeom>
                <a:noFill/>
                <a:ln w="9525">
                  <a:solidFill>
                    <a:schemeClr val="bg1">
                      <a:lumMod val="50000"/>
                    </a:schemeClr>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Line 15"/>
                <p:cNvSpPr>
                  <a:spLocks noChangeShapeType="1"/>
                </p:cNvSpPr>
                <p:nvPr/>
              </p:nvSpPr>
              <p:spPr bwMode="auto">
                <a:xfrm>
                  <a:off x="1247" y="2659"/>
                  <a:ext cx="272" cy="0"/>
                </a:xfrm>
                <a:prstGeom prst="line">
                  <a:avLst/>
                </a:prstGeom>
                <a:noFill/>
                <a:ln w="38100">
                  <a:solidFill>
                    <a:srgbClr val="009FF6"/>
                  </a:solidFill>
                  <a:round/>
                  <a:tailEnd type="stealth" w="lg" len="lg"/>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Text Box 16"/>
                <p:cNvSpPr txBox="1">
                  <a:spLocks noChangeArrowheads="1"/>
                </p:cNvSpPr>
                <p:nvPr/>
              </p:nvSpPr>
              <p:spPr bwMode="auto">
                <a:xfrm>
                  <a:off x="1610" y="1933"/>
                  <a:ext cx="90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en-US" altLang="zh-CN"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ARP</a:t>
                  </a:r>
                  <a:r>
                    <a:rPr lang="zh-CN" altLang="en-US"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请求</a:t>
                  </a:r>
                  <a:endParaRPr lang="zh-CN" altLang="en-US"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Rectangle 17"/>
                <p:cNvSpPr>
                  <a:spLocks noChangeArrowheads="1"/>
                </p:cNvSpPr>
                <p:nvPr/>
              </p:nvSpPr>
              <p:spPr bwMode="auto">
                <a:xfrm>
                  <a:off x="2608" y="3249"/>
                  <a:ext cx="1949" cy="635"/>
                </a:xfrm>
                <a:prstGeom prst="rect">
                  <a:avLst/>
                </a:prstGeom>
                <a:solidFill>
                  <a:srgbClr val="FDECC7"/>
                </a:solidFill>
                <a:ln w="9525">
                  <a:solidFill>
                    <a:schemeClr val="bg1">
                      <a:lumMod val="50000"/>
                    </a:schemeClr>
                  </a:solidFill>
                  <a:prstDash val="dash"/>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lang="zh-CN" altLang="en-US" sz="1735">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Text Box 18"/>
                <p:cNvSpPr txBox="1">
                  <a:spLocks noChangeArrowheads="1"/>
                </p:cNvSpPr>
                <p:nvPr/>
              </p:nvSpPr>
              <p:spPr bwMode="auto">
                <a:xfrm>
                  <a:off x="2626" y="3298"/>
                  <a:ext cx="770"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en-US" altLang="zh-CN"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Y</a:t>
                  </a:r>
                  <a:endParaRPr lang="en-US" altLang="zh-CN"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eaLnBrk="1" hangingPunct="1">
                    <a:spcBef>
                      <a:spcPct val="50000"/>
                    </a:spcBef>
                    <a:buClrTx/>
                    <a:buSzTx/>
                    <a:buFontTx/>
                    <a:buNone/>
                    <a:defRPr/>
                  </a:pPr>
                  <a:r>
                    <a:rPr lang="en-US" altLang="zh-CN"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MAC</a:t>
                  </a:r>
                  <a:endParaRPr lang="en-US" altLang="zh-CN" sz="18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Line 19"/>
                <p:cNvSpPr>
                  <a:spLocks noChangeShapeType="1"/>
                </p:cNvSpPr>
                <p:nvPr/>
              </p:nvSpPr>
              <p:spPr bwMode="auto">
                <a:xfrm>
                  <a:off x="3515" y="3249"/>
                  <a:ext cx="0" cy="635"/>
                </a:xfrm>
                <a:prstGeom prst="line">
                  <a:avLst/>
                </a:prstGeom>
                <a:noFill/>
                <a:ln w="9525">
                  <a:solidFill>
                    <a:schemeClr val="bg1">
                      <a:lumMod val="50000"/>
                    </a:schemeClr>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Text Box 20"/>
                <p:cNvSpPr txBox="1">
                  <a:spLocks noChangeArrowheads="1"/>
                </p:cNvSpPr>
                <p:nvPr/>
              </p:nvSpPr>
              <p:spPr bwMode="auto">
                <a:xfrm>
                  <a:off x="3634" y="3321"/>
                  <a:ext cx="815" cy="506"/>
                </a:xfrm>
                <a:prstGeom prst="rect">
                  <a:avLst/>
                </a:prstGeom>
                <a:solidFill>
                  <a:srgbClr val="FFC000"/>
                </a:solidFill>
                <a:ln w="9525">
                  <a:solidFill>
                    <a:schemeClr val="bg1">
                      <a:lumMod val="50000"/>
                    </a:schemeClr>
                  </a:solidFill>
                  <a:prstDash val="dash"/>
                  <a:miter lim="800000"/>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None/>
                    <a:defRPr/>
                  </a:pPr>
                  <a:r>
                    <a:rPr lang="zh-CN" altLang="en-US" sz="173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路由器      </a:t>
                  </a:r>
                  <a:endParaRPr lang="zh-CN" altLang="en-US" sz="173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spcBef>
                      <a:spcPct val="50000"/>
                    </a:spcBef>
                    <a:buClrTx/>
                    <a:buSzTx/>
                    <a:buNone/>
                    <a:defRPr/>
                  </a:pPr>
                  <a:r>
                    <a:rPr lang="en-US" altLang="zh-CN" sz="173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MAC</a:t>
                  </a:r>
                  <a:endParaRPr lang="en-US" altLang="zh-CN" sz="173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Text Box 21"/>
                <p:cNvSpPr txBox="1">
                  <a:spLocks noChangeArrowheads="1"/>
                </p:cNvSpPr>
                <p:nvPr/>
              </p:nvSpPr>
              <p:spPr bwMode="auto">
                <a:xfrm>
                  <a:off x="2654" y="3018"/>
                  <a:ext cx="90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en-US" altLang="zh-CN"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ARP</a:t>
                  </a:r>
                  <a:r>
                    <a:rPr lang="zh-CN" altLang="en-US"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应答</a:t>
                  </a:r>
                  <a:endParaRPr lang="zh-CN" altLang="en-US" sz="1735">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Line 22"/>
                <p:cNvSpPr>
                  <a:spLocks noChangeShapeType="1"/>
                </p:cNvSpPr>
                <p:nvPr/>
              </p:nvSpPr>
              <p:spPr bwMode="auto">
                <a:xfrm>
                  <a:off x="5193" y="3165"/>
                  <a:ext cx="0" cy="447"/>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Line 23"/>
                <p:cNvSpPr>
                  <a:spLocks noChangeShapeType="1"/>
                </p:cNvSpPr>
                <p:nvPr/>
              </p:nvSpPr>
              <p:spPr bwMode="auto">
                <a:xfrm flipH="1">
                  <a:off x="4649" y="3612"/>
                  <a:ext cx="544" cy="0"/>
                </a:xfrm>
                <a:prstGeom prst="line">
                  <a:avLst/>
                </a:prstGeom>
                <a:noFill/>
                <a:ln w="38100">
                  <a:solidFill>
                    <a:srgbClr val="009FF6"/>
                  </a:solidFill>
                  <a:round/>
                  <a:tailEnd type="stealth" w="lg" len="lg"/>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p:cNvGrpSpPr/>
              <p:nvPr/>
            </p:nvGrpSpPr>
            <p:grpSpPr>
              <a:xfrm>
                <a:off x="610829" y="2278646"/>
                <a:ext cx="1431216" cy="1120461"/>
                <a:chOff x="783220" y="4102916"/>
                <a:chExt cx="1431216" cy="1120461"/>
              </a:xfrm>
            </p:grpSpPr>
            <p:grpSp>
              <p:nvGrpSpPr>
                <p:cNvPr id="16" name="组合 15"/>
                <p:cNvGrpSpPr/>
                <p:nvPr/>
              </p:nvGrpSpPr>
              <p:grpSpPr>
                <a:xfrm>
                  <a:off x="783220" y="4755339"/>
                  <a:ext cx="1431216" cy="468038"/>
                  <a:chOff x="1263765" y="4127662"/>
                  <a:chExt cx="2742830" cy="600967"/>
                </a:xfrm>
              </p:grpSpPr>
              <p:sp>
                <p:nvSpPr>
                  <p:cNvPr id="18" name="矩形: 圆角 17"/>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p:nvSpPr>
                <p:spPr>
                  <a:xfrm>
                    <a:off x="1263765" y="4135845"/>
                    <a:ext cx="2742826" cy="592784"/>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主机</a:t>
                    </a: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Y</a:t>
                    </a:r>
                    <a:endPar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1021939" y="4102916"/>
                  <a:ext cx="1085996" cy="751599"/>
                </a:xfrm>
                <a:prstGeom prst="rect">
                  <a:avLst/>
                </a:prstGeom>
              </p:spPr>
            </p:pic>
          </p:grpSp>
          <p:grpSp>
            <p:nvGrpSpPr>
              <p:cNvPr id="11" name="组合 10"/>
              <p:cNvGrpSpPr/>
              <p:nvPr/>
            </p:nvGrpSpPr>
            <p:grpSpPr>
              <a:xfrm>
                <a:off x="6609472" y="2266039"/>
                <a:ext cx="1431216" cy="1120461"/>
                <a:chOff x="783220" y="4102916"/>
                <a:chExt cx="1431216" cy="1120461"/>
              </a:xfrm>
            </p:grpSpPr>
            <p:grpSp>
              <p:nvGrpSpPr>
                <p:cNvPr id="12" name="组合 11"/>
                <p:cNvGrpSpPr/>
                <p:nvPr/>
              </p:nvGrpSpPr>
              <p:grpSpPr>
                <a:xfrm>
                  <a:off x="783220" y="4755339"/>
                  <a:ext cx="1431216" cy="468038"/>
                  <a:chOff x="1263765" y="4127662"/>
                  <a:chExt cx="2742830" cy="600967"/>
                </a:xfrm>
              </p:grpSpPr>
              <p:sp>
                <p:nvSpPr>
                  <p:cNvPr id="14" name="矩形: 圆角 13"/>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1263765" y="4135845"/>
                    <a:ext cx="2742826" cy="592784"/>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主机</a:t>
                    </a: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Z</a:t>
                    </a:r>
                    <a:endPar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8423" t="10421" r="11101" b="11245"/>
                <a:stretch>
                  <a:fillRect/>
                </a:stretch>
              </p:blipFill>
              <p:spPr>
                <a:xfrm>
                  <a:off x="1021939" y="4102916"/>
                  <a:ext cx="1085996" cy="751599"/>
                </a:xfrm>
                <a:prstGeom prst="rect">
                  <a:avLst/>
                </a:prstGeom>
              </p:spPr>
            </p:pic>
          </p:grpSp>
        </p:grpSp>
        <p:grpSp>
          <p:nvGrpSpPr>
            <p:cNvPr id="6" name="组合 5"/>
            <p:cNvGrpSpPr/>
            <p:nvPr/>
          </p:nvGrpSpPr>
          <p:grpSpPr>
            <a:xfrm>
              <a:off x="6099651" y="3873434"/>
              <a:ext cx="1530341" cy="982550"/>
              <a:chOff x="6099651" y="3873434"/>
              <a:chExt cx="1530341" cy="982550"/>
            </a:xfrm>
          </p:grpSpPr>
          <p:pic>
            <p:nvPicPr>
              <p:cNvPr id="7" name="Picture 24" descr="j02233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651" y="4260717"/>
                <a:ext cx="1530341" cy="59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5"/>
              <p:cNvSpPr txBox="1">
                <a:spLocks noChangeArrowheads="1"/>
              </p:cNvSpPr>
              <p:nvPr/>
            </p:nvSpPr>
            <p:spPr bwMode="auto">
              <a:xfrm>
                <a:off x="6188206" y="3873434"/>
                <a:ext cx="12091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zh-CN" altLang="en-US"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r>
                  <a:rPr lang="en-US" altLang="zh-CN"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互联网环境下的</a:t>
            </a:r>
            <a:r>
              <a:rPr lang="en-US" altLang="zh-CN" dirty="0"/>
              <a:t>ARP</a:t>
            </a:r>
            <a:endParaRPr lang="en-US" altLang="zh-CN" dirty="0"/>
          </a:p>
        </p:txBody>
      </p:sp>
      <p:grpSp>
        <p:nvGrpSpPr>
          <p:cNvPr id="4" name="组合 3"/>
          <p:cNvGrpSpPr/>
          <p:nvPr/>
        </p:nvGrpSpPr>
        <p:grpSpPr>
          <a:xfrm>
            <a:off x="2327136" y="2285999"/>
            <a:ext cx="7537727" cy="2162360"/>
            <a:chOff x="502962" y="2215552"/>
            <a:chExt cx="7537726" cy="2162358"/>
          </a:xfrm>
        </p:grpSpPr>
        <p:pic>
          <p:nvPicPr>
            <p:cNvPr id="5" name="Picture 5" descr="j02233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14142" y="3812517"/>
              <a:ext cx="1391561" cy="565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0"/>
            <p:cNvSpPr>
              <a:spLocks noChangeShapeType="1"/>
            </p:cNvSpPr>
            <p:nvPr/>
          </p:nvSpPr>
          <p:spPr bwMode="auto">
            <a:xfrm>
              <a:off x="1281132" y="3269619"/>
              <a:ext cx="0" cy="271449"/>
            </a:xfrm>
            <a:prstGeom prst="line">
              <a:avLst/>
            </a:prstGeom>
            <a:noFill/>
            <a:ln w="28575">
              <a:solidFill>
                <a:srgbClr val="080808"/>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7" name="Line 11"/>
            <p:cNvSpPr>
              <a:spLocks noChangeShapeType="1"/>
            </p:cNvSpPr>
            <p:nvPr/>
          </p:nvSpPr>
          <p:spPr bwMode="auto">
            <a:xfrm>
              <a:off x="7336973" y="3269619"/>
              <a:ext cx="0" cy="271449"/>
            </a:xfrm>
            <a:prstGeom prst="line">
              <a:avLst/>
            </a:prstGeom>
            <a:noFill/>
            <a:ln w="28575">
              <a:solidFill>
                <a:srgbClr val="080808"/>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8" name="Line 12"/>
            <p:cNvSpPr>
              <a:spLocks noChangeShapeType="1"/>
            </p:cNvSpPr>
            <p:nvPr/>
          </p:nvSpPr>
          <p:spPr bwMode="auto">
            <a:xfrm>
              <a:off x="1281132" y="3541068"/>
              <a:ext cx="1365379" cy="0"/>
            </a:xfrm>
            <a:prstGeom prst="line">
              <a:avLst/>
            </a:prstGeom>
            <a:noFill/>
            <a:ln w="28575">
              <a:solidFill>
                <a:srgbClr val="080808"/>
              </a:solidFill>
              <a:round/>
            </a:ln>
            <a:extLst>
              <a:ext uri="{909E8E84-426E-40DD-AFC4-6F175D3DCCD1}">
                <a14:hiddenFill xmlns:a14="http://schemas.microsoft.com/office/drawing/2010/main">
                  <a:noFill/>
                </a14:hiddenFill>
              </a:ext>
            </a:extLst>
          </p:spPr>
          <p:txBody>
            <a:bodyPr/>
            <a:lstStyle/>
            <a:p>
              <a:endParaRPr lang="zh-CN" altLang="en-US" sz="2400" dirty="0"/>
            </a:p>
          </p:txBody>
        </p:sp>
        <p:sp>
          <p:nvSpPr>
            <p:cNvPr id="9" name="Line 13"/>
            <p:cNvSpPr>
              <a:spLocks noChangeShapeType="1"/>
            </p:cNvSpPr>
            <p:nvPr/>
          </p:nvSpPr>
          <p:spPr bwMode="auto">
            <a:xfrm>
              <a:off x="6149630" y="3541068"/>
              <a:ext cx="1187343" cy="0"/>
            </a:xfrm>
            <a:prstGeom prst="line">
              <a:avLst/>
            </a:prstGeom>
            <a:noFill/>
            <a:ln w="28575">
              <a:solidFill>
                <a:srgbClr val="080808"/>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10" name="Line 14"/>
            <p:cNvSpPr>
              <a:spLocks noChangeShapeType="1"/>
            </p:cNvSpPr>
            <p:nvPr/>
          </p:nvSpPr>
          <p:spPr bwMode="auto">
            <a:xfrm>
              <a:off x="2646511" y="3541068"/>
              <a:ext cx="0" cy="272949"/>
            </a:xfrm>
            <a:prstGeom prst="line">
              <a:avLst/>
            </a:prstGeom>
            <a:noFill/>
            <a:ln w="28575">
              <a:solidFill>
                <a:srgbClr val="080808"/>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11" name="Line 15"/>
            <p:cNvSpPr>
              <a:spLocks noChangeShapeType="1"/>
            </p:cNvSpPr>
            <p:nvPr/>
          </p:nvSpPr>
          <p:spPr bwMode="auto">
            <a:xfrm>
              <a:off x="6149630" y="3541068"/>
              <a:ext cx="0" cy="272949"/>
            </a:xfrm>
            <a:prstGeom prst="line">
              <a:avLst/>
            </a:prstGeom>
            <a:noFill/>
            <a:ln w="28575">
              <a:solidFill>
                <a:srgbClr val="080808"/>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12" name="Text Box 16"/>
            <p:cNvSpPr txBox="1">
              <a:spLocks noChangeArrowheads="1"/>
            </p:cNvSpPr>
            <p:nvPr/>
          </p:nvSpPr>
          <p:spPr bwMode="auto">
            <a:xfrm>
              <a:off x="1577403" y="3948338"/>
              <a:ext cx="887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zh-CN" altLang="en-US"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网络</a:t>
              </a:r>
              <a:r>
                <a:rPr lang="en-US" altLang="zh-CN"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Text Box 17"/>
            <p:cNvSpPr txBox="1">
              <a:spLocks noChangeArrowheads="1"/>
            </p:cNvSpPr>
            <p:nvPr/>
          </p:nvSpPr>
          <p:spPr bwMode="auto">
            <a:xfrm>
              <a:off x="6505701" y="3892002"/>
              <a:ext cx="8901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zh-CN" altLang="en-US"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网络</a:t>
              </a:r>
              <a:r>
                <a:rPr lang="en-US" altLang="zh-CN"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lang="en-US" altLang="zh-CN"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Text Box 18"/>
            <p:cNvSpPr txBox="1">
              <a:spLocks noChangeArrowheads="1"/>
            </p:cNvSpPr>
            <p:nvPr/>
          </p:nvSpPr>
          <p:spPr bwMode="auto">
            <a:xfrm>
              <a:off x="2511256" y="3119542"/>
              <a:ext cx="1402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5" name="Picture 19" descr="j02233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88620" y="3812517"/>
              <a:ext cx="1386324" cy="565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Line 20"/>
            <p:cNvSpPr>
              <a:spLocks noChangeShapeType="1"/>
            </p:cNvSpPr>
            <p:nvPr/>
          </p:nvSpPr>
          <p:spPr bwMode="auto">
            <a:xfrm>
              <a:off x="3536691" y="3541068"/>
              <a:ext cx="0" cy="272949"/>
            </a:xfrm>
            <a:prstGeom prst="line">
              <a:avLst/>
            </a:prstGeom>
            <a:noFill/>
            <a:ln w="28575">
              <a:solidFill>
                <a:srgbClr val="080808"/>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17" name="Line 21"/>
            <p:cNvSpPr>
              <a:spLocks noChangeShapeType="1"/>
            </p:cNvSpPr>
            <p:nvPr/>
          </p:nvSpPr>
          <p:spPr bwMode="auto">
            <a:xfrm>
              <a:off x="5437486" y="3541068"/>
              <a:ext cx="0" cy="272949"/>
            </a:xfrm>
            <a:prstGeom prst="line">
              <a:avLst/>
            </a:prstGeom>
            <a:noFill/>
            <a:ln w="28575">
              <a:solidFill>
                <a:srgbClr val="080808"/>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18" name="Line 22"/>
            <p:cNvSpPr>
              <a:spLocks noChangeShapeType="1"/>
            </p:cNvSpPr>
            <p:nvPr/>
          </p:nvSpPr>
          <p:spPr bwMode="auto">
            <a:xfrm>
              <a:off x="3536691" y="3541068"/>
              <a:ext cx="1900796" cy="0"/>
            </a:xfrm>
            <a:prstGeom prst="line">
              <a:avLst/>
            </a:prstGeom>
            <a:noFill/>
            <a:ln w="28575">
              <a:solidFill>
                <a:srgbClr val="080808"/>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19" name="Text Box 23"/>
            <p:cNvSpPr txBox="1">
              <a:spLocks noChangeArrowheads="1"/>
            </p:cNvSpPr>
            <p:nvPr/>
          </p:nvSpPr>
          <p:spPr bwMode="auto">
            <a:xfrm>
              <a:off x="4054328" y="3918416"/>
              <a:ext cx="8901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zh-CN" altLang="en-US"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网络</a:t>
              </a:r>
              <a:r>
                <a:rPr lang="en-US" altLang="zh-CN"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Text Box 24"/>
            <p:cNvSpPr txBox="1">
              <a:spLocks noChangeArrowheads="1"/>
            </p:cNvSpPr>
            <p:nvPr/>
          </p:nvSpPr>
          <p:spPr bwMode="auto">
            <a:xfrm>
              <a:off x="5175967" y="3119542"/>
              <a:ext cx="1445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zh-CN" altLang="en-US"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1" name="组合 20"/>
            <p:cNvGrpSpPr/>
            <p:nvPr/>
          </p:nvGrpSpPr>
          <p:grpSpPr>
            <a:xfrm>
              <a:off x="502962" y="2215552"/>
              <a:ext cx="1431216" cy="1120465"/>
              <a:chOff x="1240790" y="4341429"/>
              <a:chExt cx="1431216" cy="1120465"/>
            </a:xfrm>
          </p:grpSpPr>
          <p:sp>
            <p:nvSpPr>
              <p:cNvPr id="26" name="矩形: 圆角 25"/>
              <p:cNvSpPr/>
              <p:nvPr/>
            </p:nvSpPr>
            <p:spPr>
              <a:xfrm>
                <a:off x="1240791" y="4993855"/>
                <a:ext cx="1431215" cy="455428"/>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矩形 26"/>
              <p:cNvSpPr/>
              <p:nvPr/>
            </p:nvSpPr>
            <p:spPr>
              <a:xfrm>
                <a:off x="1240790" y="5000229"/>
                <a:ext cx="1431215"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主机</a:t>
                </a: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Y</a:t>
                </a:r>
                <a:endPar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8" name="图片 27"/>
              <p:cNvPicPr>
                <a:picLocks noChangeAspect="1"/>
              </p:cNvPicPr>
              <p:nvPr/>
            </p:nvPicPr>
            <p:blipFill rotWithShape="1">
              <a:blip r:embed="rId2" cstate="print">
                <a:extLst>
                  <a:ext uri="{28A0092B-C50C-407E-A947-70E740481C1C}">
                    <a14:useLocalDpi xmlns:a14="http://schemas.microsoft.com/office/drawing/2010/main" val="0"/>
                  </a:ext>
                </a:extLst>
              </a:blip>
              <a:srcRect l="8423" t="10421" r="11101" b="11245"/>
              <a:stretch>
                <a:fillRect/>
              </a:stretch>
            </p:blipFill>
            <p:spPr>
              <a:xfrm>
                <a:off x="1479509" y="4341429"/>
                <a:ext cx="1085996" cy="751599"/>
              </a:xfrm>
              <a:prstGeom prst="rect">
                <a:avLst/>
              </a:prstGeom>
            </p:spPr>
          </p:pic>
        </p:grpSp>
        <p:grpSp>
          <p:nvGrpSpPr>
            <p:cNvPr id="22" name="组合 21"/>
            <p:cNvGrpSpPr/>
            <p:nvPr/>
          </p:nvGrpSpPr>
          <p:grpSpPr>
            <a:xfrm>
              <a:off x="6609472" y="2245136"/>
              <a:ext cx="1431216" cy="1120464"/>
              <a:chOff x="1240790" y="4341429"/>
              <a:chExt cx="1431216" cy="1120464"/>
            </a:xfrm>
          </p:grpSpPr>
          <p:sp>
            <p:nvSpPr>
              <p:cNvPr id="23" name="矩形: 圆角 22"/>
              <p:cNvSpPr/>
              <p:nvPr/>
            </p:nvSpPr>
            <p:spPr>
              <a:xfrm>
                <a:off x="1240791" y="4993855"/>
                <a:ext cx="1431215" cy="455428"/>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1240790" y="5000228"/>
                <a:ext cx="1431215"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主机</a:t>
                </a: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Z</a:t>
                </a:r>
                <a:endPar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5" name="图片 24"/>
              <p:cNvPicPr>
                <a:picLocks noChangeAspect="1"/>
              </p:cNvPicPr>
              <p:nvPr/>
            </p:nvPicPr>
            <p:blipFill rotWithShape="1">
              <a:blip r:embed="rId2" cstate="print">
                <a:extLst>
                  <a:ext uri="{28A0092B-C50C-407E-A947-70E740481C1C}">
                    <a14:useLocalDpi xmlns:a14="http://schemas.microsoft.com/office/drawing/2010/main" val="0"/>
                  </a:ext>
                </a:extLst>
              </a:blip>
              <a:srcRect l="8423" t="10421" r="11101" b="11245"/>
              <a:stretch>
                <a:fillRect/>
              </a:stretch>
            </p:blipFill>
            <p:spPr>
              <a:xfrm>
                <a:off x="1479509" y="4341429"/>
                <a:ext cx="1085996" cy="751599"/>
              </a:xfrm>
              <a:prstGeom prst="rect">
                <a:avLst/>
              </a:prstGeom>
            </p:spPr>
          </p:pic>
        </p:grpSp>
      </p:grpSp>
      <p:grpSp>
        <p:nvGrpSpPr>
          <p:cNvPr id="29" name="组合 28"/>
          <p:cNvGrpSpPr/>
          <p:nvPr/>
        </p:nvGrpSpPr>
        <p:grpSpPr>
          <a:xfrm>
            <a:off x="2278814" y="4606984"/>
            <a:ext cx="2491936" cy="1742010"/>
            <a:chOff x="735624" y="4487167"/>
            <a:chExt cx="2584450" cy="1742010"/>
          </a:xfrm>
        </p:grpSpPr>
        <p:grpSp>
          <p:nvGrpSpPr>
            <p:cNvPr id="30" name="Group 27"/>
            <p:cNvGrpSpPr/>
            <p:nvPr/>
          </p:nvGrpSpPr>
          <p:grpSpPr bwMode="auto">
            <a:xfrm>
              <a:off x="735624" y="4487167"/>
              <a:ext cx="2584450" cy="1742010"/>
              <a:chOff x="68" y="3086"/>
              <a:chExt cx="1723" cy="1161"/>
            </a:xfrm>
            <a:solidFill>
              <a:srgbClr val="FDECC7"/>
            </a:solidFill>
          </p:grpSpPr>
          <p:sp>
            <p:nvSpPr>
              <p:cNvPr id="35" name="Text Box 28"/>
              <p:cNvSpPr txBox="1">
                <a:spLocks noChangeArrowheads="1"/>
              </p:cNvSpPr>
              <p:nvPr/>
            </p:nvSpPr>
            <p:spPr bwMode="auto">
              <a:xfrm>
                <a:off x="68" y="3086"/>
                <a:ext cx="1723" cy="1142"/>
              </a:xfrm>
              <a:prstGeom prst="rect">
                <a:avLst/>
              </a:prstGeom>
              <a:grpFill/>
              <a:ln w="9525">
                <a:solidFill>
                  <a:schemeClr val="bg1">
                    <a:lumMod val="50000"/>
                  </a:schemeClr>
                </a:solidFill>
                <a:prstDash val="dash"/>
                <a:miter lim="800000"/>
              </a:ln>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en-US" altLang="zh-CN" sz="1735"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报头           </a:t>
                </a:r>
                <a:r>
                  <a:rPr lang="en-US" altLang="zh-CN"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报头</a:t>
                </a:r>
                <a:endPar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eaLnBrk="1" hangingPunct="1">
                  <a:spcBef>
                    <a:spcPct val="50000"/>
                  </a:spcBef>
                  <a:buClrTx/>
                  <a:buSzTx/>
                  <a:buFontTx/>
                  <a:buNone/>
                  <a:defRPr/>
                </a:pP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   目标</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eaLnBrk="1" hangingPunct="1">
                  <a:spcBef>
                    <a:spcPct val="50000"/>
                  </a:spcBef>
                  <a:buClrTx/>
                  <a:buSzTx/>
                  <a:buFontTx/>
                  <a:buNone/>
                  <a:defRPr/>
                </a:pPr>
                <a:r>
                  <a:rPr lang="zh-CN" altLang="en-US" sz="1465"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65"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r>
                  <a:rPr lang="en-US" altLang="zh-CN" sz="1465"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en-US" altLang="zh-CN" sz="1465"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4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Z</a:t>
                </a:r>
                <a:endParaRPr lang="en-US" altLang="zh-CN" sz="14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eaLnBrk="1" hangingPunct="1">
                  <a:spcBef>
                    <a:spcPct val="50000"/>
                  </a:spcBef>
                  <a:buClrTx/>
                  <a:buSzTx/>
                  <a:buFontTx/>
                  <a:buNone/>
                  <a:defRPr/>
                </a:pPr>
                <a:r>
                  <a:rPr lang="en-US" altLang="zh-CN" sz="1465"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源</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      源</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eaLnBrk="1" hangingPunct="1">
                  <a:spcBef>
                    <a:spcPct val="50000"/>
                  </a:spcBef>
                  <a:buClrTx/>
                  <a:buSzTx/>
                  <a:buFontTx/>
                  <a:buNone/>
                  <a:defRPr/>
                </a:pPr>
                <a:r>
                  <a:rPr lang="zh-CN" altLang="en-US" sz="14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    主机</a:t>
                </a:r>
                <a:r>
                  <a:rPr lang="en-US" altLang="zh-CN" sz="14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Y                 </a:t>
                </a:r>
                <a:r>
                  <a:rPr lang="zh-CN" altLang="en-US" sz="14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4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Y</a:t>
                </a:r>
                <a:endParaRPr lang="en-US" altLang="zh-CN" sz="1465"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Line 29"/>
              <p:cNvSpPr>
                <a:spLocks noChangeShapeType="1"/>
              </p:cNvSpPr>
              <p:nvPr/>
            </p:nvSpPr>
            <p:spPr bwMode="auto">
              <a:xfrm>
                <a:off x="975" y="3113"/>
                <a:ext cx="0" cy="1134"/>
              </a:xfrm>
              <a:prstGeom prst="line">
                <a:avLst/>
              </a:prstGeom>
              <a:grpFill/>
              <a:ln w="9525">
                <a:solidFill>
                  <a:schemeClr val="bg1">
                    <a:lumMod val="50000"/>
                  </a:schemeClr>
                </a:solidFill>
                <a:round/>
              </a:ln>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1" name="Line 6"/>
            <p:cNvSpPr>
              <a:spLocks noChangeShapeType="1"/>
            </p:cNvSpPr>
            <p:nvPr/>
          </p:nvSpPr>
          <p:spPr bwMode="auto">
            <a:xfrm flipV="1">
              <a:off x="795267" y="4829701"/>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sp>
          <p:nvSpPr>
            <p:cNvPr id="32" name="Line 6"/>
            <p:cNvSpPr>
              <a:spLocks noChangeShapeType="1"/>
            </p:cNvSpPr>
            <p:nvPr/>
          </p:nvSpPr>
          <p:spPr bwMode="auto">
            <a:xfrm flipV="1">
              <a:off x="795137" y="5201948"/>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sp>
          <p:nvSpPr>
            <p:cNvPr id="33" name="Line 6"/>
            <p:cNvSpPr>
              <a:spLocks noChangeShapeType="1"/>
            </p:cNvSpPr>
            <p:nvPr/>
          </p:nvSpPr>
          <p:spPr bwMode="auto">
            <a:xfrm flipV="1">
              <a:off x="786754" y="5533281"/>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sp>
          <p:nvSpPr>
            <p:cNvPr id="34" name="Line 6"/>
            <p:cNvSpPr>
              <a:spLocks noChangeShapeType="1"/>
            </p:cNvSpPr>
            <p:nvPr/>
          </p:nvSpPr>
          <p:spPr bwMode="auto">
            <a:xfrm flipV="1">
              <a:off x="805411" y="5876351"/>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grpSp>
      <p:grpSp>
        <p:nvGrpSpPr>
          <p:cNvPr id="37" name="组合 36"/>
          <p:cNvGrpSpPr/>
          <p:nvPr/>
        </p:nvGrpSpPr>
        <p:grpSpPr>
          <a:xfrm>
            <a:off x="4844854" y="4607378"/>
            <a:ext cx="2491936" cy="1742010"/>
            <a:chOff x="735624" y="4487167"/>
            <a:chExt cx="2584450" cy="1742010"/>
          </a:xfrm>
        </p:grpSpPr>
        <p:grpSp>
          <p:nvGrpSpPr>
            <p:cNvPr id="38" name="Group 27"/>
            <p:cNvGrpSpPr/>
            <p:nvPr/>
          </p:nvGrpSpPr>
          <p:grpSpPr bwMode="auto">
            <a:xfrm>
              <a:off x="735624" y="4487167"/>
              <a:ext cx="2584450" cy="1742010"/>
              <a:chOff x="68" y="3086"/>
              <a:chExt cx="1723" cy="1161"/>
            </a:xfrm>
            <a:solidFill>
              <a:srgbClr val="FDECC7"/>
            </a:solidFill>
          </p:grpSpPr>
          <p:sp>
            <p:nvSpPr>
              <p:cNvPr id="43" name="Text Box 28"/>
              <p:cNvSpPr txBox="1">
                <a:spLocks noChangeArrowheads="1"/>
              </p:cNvSpPr>
              <p:nvPr/>
            </p:nvSpPr>
            <p:spPr bwMode="auto">
              <a:xfrm>
                <a:off x="68" y="3086"/>
                <a:ext cx="1723" cy="1142"/>
              </a:xfrm>
              <a:prstGeom prst="rect">
                <a:avLst/>
              </a:prstGeom>
              <a:grpFill/>
              <a:ln w="9525">
                <a:solidFill>
                  <a:schemeClr val="bg1">
                    <a:lumMod val="50000"/>
                  </a:schemeClr>
                </a:solidFill>
                <a:prstDash val="dash"/>
                <a:miter lim="800000"/>
              </a:ln>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None/>
                  <a:defRPr/>
                </a:pPr>
                <a:r>
                  <a:rPr lang="en-US" altLang="zh-CN" sz="1735"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报头           </a:t>
                </a:r>
                <a:r>
                  <a:rPr lang="en-US" altLang="zh-CN"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报头</a:t>
                </a:r>
                <a:endPar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Tx/>
                  <a:buSzTx/>
                  <a:buNone/>
                  <a:defRPr/>
                </a:pP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   目标</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Tx/>
                  <a:buSzTx/>
                  <a:buNone/>
                  <a:defRPr/>
                </a:pPr>
                <a:r>
                  <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65"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r>
                  <a:rPr lang="en-US" altLang="zh-CN" sz="1465"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lang="en-US" altLang="zh-CN"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Z</a:t>
                </a:r>
                <a:endParaRPr lang="en-US" altLang="zh-CN"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Tx/>
                  <a:buSzTx/>
                  <a:buNone/>
                  <a:defRPr/>
                </a:pPr>
                <a:r>
                  <a:rPr lang="en-US" altLang="zh-CN"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源</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       源</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 </a:t>
                </a:r>
                <a:endPar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Tx/>
                  <a:buSzTx/>
                  <a:buNone/>
                  <a:defRPr/>
                </a:pPr>
                <a:r>
                  <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65"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r>
                  <a:rPr lang="en-US" altLang="zh-CN" sz="1465"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en-US" altLang="zh-CN"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Y</a:t>
                </a:r>
                <a:endParaRPr lang="en-US" altLang="zh-CN"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Line 29"/>
              <p:cNvSpPr>
                <a:spLocks noChangeShapeType="1"/>
              </p:cNvSpPr>
              <p:nvPr/>
            </p:nvSpPr>
            <p:spPr bwMode="auto">
              <a:xfrm>
                <a:off x="975" y="3113"/>
                <a:ext cx="0" cy="1134"/>
              </a:xfrm>
              <a:prstGeom prst="line">
                <a:avLst/>
              </a:prstGeom>
              <a:grpFill/>
              <a:ln w="9525">
                <a:solidFill>
                  <a:schemeClr val="bg1">
                    <a:lumMod val="50000"/>
                  </a:schemeClr>
                </a:solidFill>
                <a:round/>
              </a:ln>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9" name="Line 6"/>
            <p:cNvSpPr>
              <a:spLocks noChangeShapeType="1"/>
            </p:cNvSpPr>
            <p:nvPr/>
          </p:nvSpPr>
          <p:spPr bwMode="auto">
            <a:xfrm flipV="1">
              <a:off x="795267" y="4829701"/>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sp>
          <p:nvSpPr>
            <p:cNvPr id="40" name="Line 6"/>
            <p:cNvSpPr>
              <a:spLocks noChangeShapeType="1"/>
            </p:cNvSpPr>
            <p:nvPr/>
          </p:nvSpPr>
          <p:spPr bwMode="auto">
            <a:xfrm flipV="1">
              <a:off x="795137" y="5201948"/>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sp>
          <p:nvSpPr>
            <p:cNvPr id="41" name="Line 6"/>
            <p:cNvSpPr>
              <a:spLocks noChangeShapeType="1"/>
            </p:cNvSpPr>
            <p:nvPr/>
          </p:nvSpPr>
          <p:spPr bwMode="auto">
            <a:xfrm flipV="1">
              <a:off x="786754" y="5533281"/>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sp>
          <p:nvSpPr>
            <p:cNvPr id="42" name="Line 6"/>
            <p:cNvSpPr>
              <a:spLocks noChangeShapeType="1"/>
            </p:cNvSpPr>
            <p:nvPr/>
          </p:nvSpPr>
          <p:spPr bwMode="auto">
            <a:xfrm flipV="1">
              <a:off x="805411" y="5876351"/>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grpSp>
      <p:grpSp>
        <p:nvGrpSpPr>
          <p:cNvPr id="45" name="组合 44"/>
          <p:cNvGrpSpPr/>
          <p:nvPr/>
        </p:nvGrpSpPr>
        <p:grpSpPr>
          <a:xfrm>
            <a:off x="7419103" y="4606984"/>
            <a:ext cx="2491936" cy="1742010"/>
            <a:chOff x="735624" y="4487167"/>
            <a:chExt cx="2584450" cy="1742010"/>
          </a:xfrm>
        </p:grpSpPr>
        <p:grpSp>
          <p:nvGrpSpPr>
            <p:cNvPr id="46" name="Group 27"/>
            <p:cNvGrpSpPr/>
            <p:nvPr/>
          </p:nvGrpSpPr>
          <p:grpSpPr bwMode="auto">
            <a:xfrm>
              <a:off x="735624" y="4487167"/>
              <a:ext cx="2584450" cy="1742010"/>
              <a:chOff x="68" y="3086"/>
              <a:chExt cx="1723" cy="1161"/>
            </a:xfrm>
            <a:solidFill>
              <a:srgbClr val="FDECC7"/>
            </a:solidFill>
          </p:grpSpPr>
          <p:sp>
            <p:nvSpPr>
              <p:cNvPr id="51" name="Text Box 28"/>
              <p:cNvSpPr txBox="1">
                <a:spLocks noChangeArrowheads="1"/>
              </p:cNvSpPr>
              <p:nvPr/>
            </p:nvSpPr>
            <p:spPr bwMode="auto">
              <a:xfrm>
                <a:off x="68" y="3086"/>
                <a:ext cx="1723" cy="1142"/>
              </a:xfrm>
              <a:prstGeom prst="rect">
                <a:avLst/>
              </a:prstGeom>
              <a:grpFill/>
              <a:ln w="9525">
                <a:solidFill>
                  <a:schemeClr val="bg1">
                    <a:lumMod val="50000"/>
                  </a:schemeClr>
                </a:solidFill>
                <a:prstDash val="dash"/>
                <a:miter lim="800000"/>
              </a:ln>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None/>
                  <a:defRPr/>
                </a:pPr>
                <a:r>
                  <a:rPr lang="en-US" altLang="zh-CN" sz="1735"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报头           </a:t>
                </a:r>
                <a:r>
                  <a:rPr lang="en-US" altLang="zh-CN"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报头</a:t>
                </a:r>
                <a:endPar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Tx/>
                  <a:buSzTx/>
                  <a:buNone/>
                  <a:defRPr/>
                </a:pP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   目标</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Tx/>
                  <a:buSzTx/>
                  <a:buNone/>
                  <a:defRPr/>
                </a:pPr>
                <a:r>
                  <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Z                 </a:t>
                </a:r>
                <a:r>
                  <a:rPr lang="zh-CN" altLang="en-US"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Z</a:t>
                </a:r>
                <a:endParaRPr lang="en-US" altLang="zh-CN"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Tx/>
                  <a:buSzTx/>
                  <a:buNone/>
                  <a:defRPr/>
                </a:pPr>
                <a:r>
                  <a:rPr lang="en-US" altLang="zh-CN"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源</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      源</a:t>
                </a:r>
                <a:r>
                  <a:rPr lang="en-US" altLang="zh-CN"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lang="zh-CN" altLang="en-US" sz="1465" dirty="0">
                  <a:solidFill>
                    <a:schemeClr val="accent2">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spcBef>
                    <a:spcPct val="50000"/>
                  </a:spcBef>
                  <a:buClrTx/>
                  <a:buSzTx/>
                  <a:buNone/>
                  <a:defRPr/>
                </a:pPr>
                <a:r>
                  <a:rPr lang="zh-CN" altLang="en-US" sz="1465"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65"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r>
                  <a:rPr lang="en-US" altLang="zh-CN" sz="1465"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             </a:t>
                </a:r>
                <a:r>
                  <a:rPr lang="zh-CN" altLang="en-US"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a:t>
                </a:r>
                <a:r>
                  <a:rPr lang="en-US" altLang="zh-CN"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Y</a:t>
                </a:r>
                <a:endParaRPr lang="en-US" altLang="zh-CN" sz="1465"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Line 29"/>
              <p:cNvSpPr>
                <a:spLocks noChangeShapeType="1"/>
              </p:cNvSpPr>
              <p:nvPr/>
            </p:nvSpPr>
            <p:spPr bwMode="auto">
              <a:xfrm>
                <a:off x="975" y="3113"/>
                <a:ext cx="0" cy="1134"/>
              </a:xfrm>
              <a:prstGeom prst="line">
                <a:avLst/>
              </a:prstGeom>
              <a:grpFill/>
              <a:ln w="9525">
                <a:solidFill>
                  <a:schemeClr val="bg1">
                    <a:lumMod val="50000"/>
                  </a:schemeClr>
                </a:solidFill>
                <a:round/>
              </a:ln>
            </p:spPr>
            <p:txBody>
              <a:bodyPr/>
              <a:lstStyle/>
              <a:p>
                <a:endParaRPr lang="zh-CN" altLang="en-US"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7" name="Line 6"/>
            <p:cNvSpPr>
              <a:spLocks noChangeShapeType="1"/>
            </p:cNvSpPr>
            <p:nvPr/>
          </p:nvSpPr>
          <p:spPr bwMode="auto">
            <a:xfrm flipV="1">
              <a:off x="795267" y="4829701"/>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sp>
          <p:nvSpPr>
            <p:cNvPr id="48" name="Line 6"/>
            <p:cNvSpPr>
              <a:spLocks noChangeShapeType="1"/>
            </p:cNvSpPr>
            <p:nvPr/>
          </p:nvSpPr>
          <p:spPr bwMode="auto">
            <a:xfrm flipV="1">
              <a:off x="795137" y="5201948"/>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sp>
          <p:nvSpPr>
            <p:cNvPr id="49" name="Line 6"/>
            <p:cNvSpPr>
              <a:spLocks noChangeShapeType="1"/>
            </p:cNvSpPr>
            <p:nvPr/>
          </p:nvSpPr>
          <p:spPr bwMode="auto">
            <a:xfrm flipV="1">
              <a:off x="786754" y="5533281"/>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sp>
          <p:nvSpPr>
            <p:cNvPr id="50" name="Line 6"/>
            <p:cNvSpPr>
              <a:spLocks noChangeShapeType="1"/>
            </p:cNvSpPr>
            <p:nvPr/>
          </p:nvSpPr>
          <p:spPr bwMode="auto">
            <a:xfrm flipV="1">
              <a:off x="805411" y="5876351"/>
              <a:ext cx="2461641" cy="0"/>
            </a:xfrm>
            <a:prstGeom prst="line">
              <a:avLst/>
            </a:prstGeom>
            <a:solidFill>
              <a:srgbClr val="FEF6E5"/>
            </a:solidFill>
            <a:ln w="9525">
              <a:solidFill>
                <a:schemeClr val="bg1">
                  <a:lumMod val="50000"/>
                </a:schemeClr>
              </a:solidFill>
              <a:round/>
            </a:ln>
          </p:spPr>
          <p:txBody>
            <a:bodyPr/>
            <a:lstStyle/>
            <a:p>
              <a:endParaRPr lang="zh-CN"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animEffect transition="in" filter="fade">
                                      <p:cBhvr>
                                        <p:cTn id="2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家庭使用网络的一个场景</a:t>
            </a:r>
            <a:endParaRPr lang="zh-CN" altLang="en-US" dirty="0"/>
          </a:p>
        </p:txBody>
      </p:sp>
      <p:grpSp>
        <p:nvGrpSpPr>
          <p:cNvPr id="5" name="组合 4"/>
          <p:cNvGrpSpPr/>
          <p:nvPr/>
        </p:nvGrpSpPr>
        <p:grpSpPr>
          <a:xfrm>
            <a:off x="8061683" y="2759429"/>
            <a:ext cx="1625011" cy="2513051"/>
            <a:chOff x="2707027" y="1673538"/>
            <a:chExt cx="3810000" cy="3520449"/>
          </a:xfrm>
        </p:grpSpPr>
        <p:grpSp>
          <p:nvGrpSpPr>
            <p:cNvPr id="36" name="组合 35"/>
            <p:cNvGrpSpPr/>
            <p:nvPr/>
          </p:nvGrpSpPr>
          <p:grpSpPr>
            <a:xfrm>
              <a:off x="2707027" y="1673538"/>
              <a:ext cx="3810000" cy="3520449"/>
              <a:chOff x="2363126" y="1676863"/>
              <a:chExt cx="3995264" cy="3691633"/>
            </a:xfrm>
          </p:grpSpPr>
          <p:sp>
            <p:nvSpPr>
              <p:cNvPr id="38" name="椭圆 37"/>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弧形 36"/>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 name="Line 9"/>
          <p:cNvSpPr>
            <a:spLocks noChangeShapeType="1"/>
          </p:cNvSpPr>
          <p:nvPr/>
        </p:nvSpPr>
        <p:spPr bwMode="auto">
          <a:xfrm>
            <a:off x="5810314" y="3999266"/>
            <a:ext cx="294798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10"/>
          <p:cNvSpPr>
            <a:spLocks noChangeShapeType="1"/>
          </p:cNvSpPr>
          <p:nvPr/>
        </p:nvSpPr>
        <p:spPr bwMode="auto">
          <a:xfrm flipH="1">
            <a:off x="8578914" y="3291241"/>
            <a:ext cx="7937" cy="1411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11"/>
          <p:cNvSpPr>
            <a:spLocks noChangeShapeType="1"/>
          </p:cNvSpPr>
          <p:nvPr/>
        </p:nvSpPr>
        <p:spPr bwMode="auto">
          <a:xfrm>
            <a:off x="8583677" y="3288067"/>
            <a:ext cx="1206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12"/>
          <p:cNvSpPr>
            <a:spLocks noChangeShapeType="1"/>
          </p:cNvSpPr>
          <p:nvPr/>
        </p:nvSpPr>
        <p:spPr bwMode="auto">
          <a:xfrm flipV="1">
            <a:off x="8588439" y="4708879"/>
            <a:ext cx="16192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 name="Text Box 13"/>
          <p:cNvSpPr txBox="1">
            <a:spLocks noChangeArrowheads="1"/>
          </p:cNvSpPr>
          <p:nvPr/>
        </p:nvSpPr>
        <p:spPr bwMode="auto">
          <a:xfrm>
            <a:off x="9174226" y="2991204"/>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lang="en-US" altLang="zh-CN" sz="1600" u="none">
                <a:latin typeface="Times New Roman" panose="02020603050405020304" pitchFamily="18" charset="0"/>
                <a:ea typeface="楷体" panose="02010609060101010101" pitchFamily="49" charset="-122"/>
                <a:cs typeface="Times New Roman" panose="02020603050405020304" pitchFamily="18" charset="0"/>
              </a:rPr>
              <a:t>10.0.0.1</a:t>
            </a:r>
            <a:endParaRPr lang="en-US" altLang="zh-CN" sz="1600" u="none">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Text Box 14"/>
          <p:cNvSpPr txBox="1">
            <a:spLocks noChangeArrowheads="1"/>
          </p:cNvSpPr>
          <p:nvPr/>
        </p:nvSpPr>
        <p:spPr bwMode="auto">
          <a:xfrm>
            <a:off x="9293289" y="3718279"/>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lang="en-US" altLang="zh-CN" sz="1600" u="none">
                <a:latin typeface="Times New Roman" panose="02020603050405020304" pitchFamily="18" charset="0"/>
                <a:ea typeface="楷体" panose="02010609060101010101" pitchFamily="49" charset="-122"/>
                <a:cs typeface="Times New Roman" panose="02020603050405020304" pitchFamily="18" charset="0"/>
              </a:rPr>
              <a:t>10.0.0.2</a:t>
            </a:r>
            <a:endParaRPr lang="en-US" altLang="zh-CN" sz="1600" u="none">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Text Box 15"/>
          <p:cNvSpPr txBox="1">
            <a:spLocks noChangeArrowheads="1"/>
          </p:cNvSpPr>
          <p:nvPr/>
        </p:nvSpPr>
        <p:spPr bwMode="auto">
          <a:xfrm>
            <a:off x="9258364" y="4564416"/>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lang="en-US" altLang="zh-CN" sz="1600" u="none">
                <a:latin typeface="Times New Roman" panose="02020603050405020304" pitchFamily="18" charset="0"/>
                <a:ea typeface="楷体" panose="02010609060101010101" pitchFamily="49" charset="-122"/>
                <a:cs typeface="Times New Roman" panose="02020603050405020304" pitchFamily="18" charset="0"/>
              </a:rPr>
              <a:t>10.0.0.3</a:t>
            </a:r>
            <a:endParaRPr lang="en-US" altLang="zh-CN" sz="1600" u="none">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Text Box 16"/>
          <p:cNvSpPr txBox="1">
            <a:spLocks noChangeArrowheads="1"/>
          </p:cNvSpPr>
          <p:nvPr/>
        </p:nvSpPr>
        <p:spPr bwMode="auto">
          <a:xfrm>
            <a:off x="5853176" y="3550004"/>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lang="en-US" altLang="zh-CN" sz="1600" u="none">
                <a:latin typeface="Times New Roman" panose="02020603050405020304" pitchFamily="18" charset="0"/>
                <a:ea typeface="楷体" panose="02010609060101010101" pitchFamily="49" charset="-122"/>
                <a:cs typeface="Times New Roman" panose="02020603050405020304" pitchFamily="18" charset="0"/>
              </a:rPr>
              <a:t>10.0.0.4</a:t>
            </a:r>
            <a:endParaRPr lang="en-US" altLang="zh-CN" sz="1600" u="none">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Line 17"/>
          <p:cNvSpPr>
            <a:spLocks noChangeShapeType="1"/>
          </p:cNvSpPr>
          <p:nvPr/>
        </p:nvSpPr>
        <p:spPr bwMode="auto">
          <a:xfrm flipH="1">
            <a:off x="5969064" y="3832579"/>
            <a:ext cx="82550" cy="12065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Text Box 18"/>
          <p:cNvSpPr txBox="1">
            <a:spLocks noChangeArrowheads="1"/>
          </p:cNvSpPr>
          <p:nvPr/>
        </p:nvSpPr>
        <p:spPr bwMode="auto">
          <a:xfrm>
            <a:off x="4116451" y="4077054"/>
            <a:ext cx="11592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lang="en-US" altLang="zh-CN" sz="1600" u="none">
                <a:latin typeface="Times New Roman" panose="02020603050405020304" pitchFamily="18" charset="0"/>
                <a:ea typeface="楷体" panose="02010609060101010101" pitchFamily="49" charset="-122"/>
                <a:cs typeface="Times New Roman" panose="02020603050405020304" pitchFamily="18" charset="0"/>
              </a:rPr>
              <a:t>138.76.29.7</a:t>
            </a:r>
            <a:endParaRPr lang="en-US" altLang="zh-CN" sz="1600" u="none">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Line 19"/>
          <p:cNvSpPr>
            <a:spLocks noChangeShapeType="1"/>
          </p:cNvSpPr>
          <p:nvPr/>
        </p:nvSpPr>
        <p:spPr bwMode="auto">
          <a:xfrm flipH="1">
            <a:off x="5270564" y="4056416"/>
            <a:ext cx="80962" cy="122238"/>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34"/>
          <p:cNvSpPr>
            <a:spLocks noChangeShapeType="1"/>
          </p:cNvSpPr>
          <p:nvPr/>
        </p:nvSpPr>
        <p:spPr bwMode="auto">
          <a:xfrm>
            <a:off x="2535300" y="4021492"/>
            <a:ext cx="290527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 name="Text Box 35"/>
          <p:cNvSpPr txBox="1">
            <a:spLocks noChangeArrowheads="1"/>
          </p:cNvSpPr>
          <p:nvPr/>
        </p:nvSpPr>
        <p:spPr bwMode="auto">
          <a:xfrm>
            <a:off x="6547229" y="2521304"/>
            <a:ext cx="1707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600" u="none" dirty="0">
                <a:latin typeface="Times New Roman" panose="02020603050405020304" pitchFamily="18" charset="0"/>
                <a:ea typeface="思源黑体 CN Normal" panose="020B0400000000000000" pitchFamily="34" charset="-122"/>
                <a:cs typeface="Times New Roman" panose="02020603050405020304" pitchFamily="18" charset="0"/>
              </a:rPr>
              <a:t>本地网络</a:t>
            </a:r>
            <a:endParaRPr lang="zh-CN" altLang="en-US" sz="1600" u="none"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600" u="none"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600" u="none"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lang="en-US" altLang="zh-CN" sz="1600" u="none"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600" u="none" dirty="0">
                <a:latin typeface="Times New Roman" panose="02020603050405020304" pitchFamily="18" charset="0"/>
                <a:ea typeface="思源黑体 CN Normal" panose="020B0400000000000000" pitchFamily="34" charset="-122"/>
                <a:cs typeface="Times New Roman" panose="02020603050405020304" pitchFamily="18" charset="0"/>
              </a:rPr>
              <a:t>家庭网络</a:t>
            </a:r>
            <a:r>
              <a:rPr lang="en-US" altLang="zh-CN" sz="1600" u="none"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u="none"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600" u="none" dirty="0">
                <a:latin typeface="Times New Roman" panose="02020603050405020304" pitchFamily="18" charset="0"/>
                <a:ea typeface="思源黑体 CN Normal" panose="020B0400000000000000" pitchFamily="34" charset="-122"/>
                <a:cs typeface="Times New Roman" panose="02020603050405020304" pitchFamily="18" charset="0"/>
              </a:rPr>
              <a:t>10.0.0/24</a:t>
            </a:r>
            <a:endParaRPr lang="en-US" altLang="zh-CN" sz="1600"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Line 36"/>
          <p:cNvSpPr>
            <a:spLocks noChangeShapeType="1"/>
          </p:cNvSpPr>
          <p:nvPr/>
        </p:nvSpPr>
        <p:spPr bwMode="auto">
          <a:xfrm>
            <a:off x="8467789" y="2772129"/>
            <a:ext cx="130968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37"/>
          <p:cNvSpPr>
            <a:spLocks noChangeShapeType="1"/>
          </p:cNvSpPr>
          <p:nvPr/>
        </p:nvSpPr>
        <p:spPr bwMode="auto">
          <a:xfrm>
            <a:off x="5678551" y="2638779"/>
            <a:ext cx="0" cy="10223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38"/>
          <p:cNvSpPr>
            <a:spLocks noChangeShapeType="1"/>
          </p:cNvSpPr>
          <p:nvPr/>
        </p:nvSpPr>
        <p:spPr bwMode="auto">
          <a:xfrm flipH="1" flipV="1">
            <a:off x="5810314" y="2759429"/>
            <a:ext cx="84931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39"/>
          <p:cNvSpPr>
            <a:spLocks noChangeShapeType="1"/>
          </p:cNvSpPr>
          <p:nvPr/>
        </p:nvSpPr>
        <p:spPr bwMode="auto">
          <a:xfrm>
            <a:off x="4303776" y="2772129"/>
            <a:ext cx="13096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40"/>
          <p:cNvSpPr>
            <a:spLocks noChangeShapeType="1"/>
          </p:cNvSpPr>
          <p:nvPr/>
        </p:nvSpPr>
        <p:spPr bwMode="auto">
          <a:xfrm flipH="1" flipV="1">
            <a:off x="2592451" y="2759429"/>
            <a:ext cx="84772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 name="Text Box 41"/>
          <p:cNvSpPr txBox="1">
            <a:spLocks noChangeArrowheads="1"/>
          </p:cNvSpPr>
          <p:nvPr/>
        </p:nvSpPr>
        <p:spPr bwMode="auto">
          <a:xfrm>
            <a:off x="3391330" y="2526099"/>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defRPr/>
            </a:pPr>
            <a:r>
              <a:rPr lang="zh-CN" altLang="en-US" sz="1600" u="none" dirty="0">
                <a:latin typeface="思源黑体 CN Normal" panose="020B0400000000000000" pitchFamily="34" charset="-122"/>
                <a:ea typeface="思源黑体 CN Normal" panose="020B0400000000000000" pitchFamily="34" charset="-122"/>
                <a:cs typeface="Arial" panose="020B0604020202020204" pitchFamily="34" charset="0"/>
              </a:rPr>
              <a:t>因特网的</a:t>
            </a:r>
            <a:endParaRPr lang="zh-CN" altLang="en-US" sz="1600" u="none" dirty="0">
              <a:latin typeface="思源黑体 CN Normal" panose="020B0400000000000000" pitchFamily="34" charset="-122"/>
              <a:ea typeface="思源黑体 CN Normal" panose="020B0400000000000000" pitchFamily="34" charset="-122"/>
              <a:cs typeface="Arial" panose="020B0604020202020204" pitchFamily="34" charset="0"/>
            </a:endParaRPr>
          </a:p>
          <a:p>
            <a:pPr algn="ctr">
              <a:defRPr/>
            </a:pPr>
            <a:r>
              <a:rPr lang="zh-CN" altLang="en-US" sz="1600" u="none" dirty="0">
                <a:latin typeface="思源黑体 CN Normal" panose="020B0400000000000000" pitchFamily="34" charset="-122"/>
                <a:ea typeface="思源黑体 CN Normal" panose="020B0400000000000000" pitchFamily="34" charset="-122"/>
                <a:cs typeface="Arial" panose="020B0604020202020204" pitchFamily="34" charset="0"/>
              </a:rPr>
              <a:t>其他部分</a:t>
            </a:r>
            <a:endParaRPr lang="zh-CN" altLang="en-US" sz="1600" u="none"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25" name="Line 42"/>
          <p:cNvSpPr>
            <a:spLocks noChangeShapeType="1"/>
          </p:cNvSpPr>
          <p:nvPr/>
        </p:nvSpPr>
        <p:spPr bwMode="auto">
          <a:xfrm flipH="1" flipV="1">
            <a:off x="4530789" y="4419952"/>
            <a:ext cx="11418" cy="76667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 name="Text Box 43"/>
          <p:cNvSpPr txBox="1">
            <a:spLocks noChangeArrowheads="1"/>
          </p:cNvSpPr>
          <p:nvPr/>
        </p:nvSpPr>
        <p:spPr bwMode="auto">
          <a:xfrm>
            <a:off x="6234970" y="5363187"/>
            <a:ext cx="3036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u="none" dirty="0">
                <a:latin typeface="Times New Roman" panose="02020603050405020304" pitchFamily="18" charset="0"/>
                <a:ea typeface="思源黑体 CN Normal" panose="020B0400000000000000" pitchFamily="34" charset="-122"/>
                <a:cs typeface="Times New Roman" panose="02020603050405020304" pitchFamily="18" charset="0"/>
              </a:rPr>
              <a:t>本网络中的数据报有着类似</a:t>
            </a:r>
            <a:endParaRPr lang="zh-CN" altLang="en-US" u="none"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u="none"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u="none" dirty="0">
                <a:latin typeface="Times New Roman" panose="02020603050405020304" pitchFamily="18" charset="0"/>
                <a:ea typeface="思源黑体 CN Normal" panose="020B0400000000000000" pitchFamily="34" charset="-122"/>
                <a:cs typeface="Times New Roman" panose="02020603050405020304" pitchFamily="18" charset="0"/>
              </a:rPr>
              <a:t>10.0.0/24</a:t>
            </a:r>
            <a:r>
              <a:rPr lang="zh-CN" altLang="en-US" u="none" dirty="0">
                <a:latin typeface="Times New Roman" panose="02020603050405020304" pitchFamily="18" charset="0"/>
                <a:ea typeface="思源黑体 CN Normal" panose="020B0400000000000000" pitchFamily="34" charset="-122"/>
                <a:cs typeface="Times New Roman" panose="02020603050405020304" pitchFamily="18" charset="0"/>
              </a:rPr>
              <a:t>的源或目的</a:t>
            </a:r>
            <a:r>
              <a:rPr lang="en-US" altLang="zh-CN" u="none" dirty="0">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u="none" dirty="0">
                <a:latin typeface="Times New Roman" panose="02020603050405020304" pitchFamily="18" charset="0"/>
                <a:ea typeface="思源黑体 CN Normal" panose="020B0400000000000000" pitchFamily="34" charset="-122"/>
                <a:cs typeface="Times New Roman" panose="02020603050405020304" pitchFamily="18" charset="0"/>
              </a:rPr>
              <a:t>地址</a:t>
            </a:r>
            <a:endParaRPr lang="zh-CN" altLang="en-US"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Line 44"/>
          <p:cNvSpPr>
            <a:spLocks noChangeShapeType="1"/>
          </p:cNvSpPr>
          <p:nvPr/>
        </p:nvSpPr>
        <p:spPr bwMode="auto">
          <a:xfrm flipH="1" flipV="1">
            <a:off x="7385114" y="4237391"/>
            <a:ext cx="0" cy="112579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 name="Text Box 45"/>
          <p:cNvSpPr txBox="1">
            <a:spLocks noChangeArrowheads="1"/>
          </p:cNvSpPr>
          <p:nvPr/>
        </p:nvSpPr>
        <p:spPr bwMode="auto">
          <a:xfrm>
            <a:off x="1602491" y="5363187"/>
            <a:ext cx="44491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所有离开本地网络的报文都拥有同一个源</a:t>
            </a:r>
            <a:r>
              <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地址</a:t>
            </a:r>
            <a:r>
              <a:rPr lang="en-US" altLang="zh-CN" u="none" dirty="0">
                <a:latin typeface="Times New Roman" panose="02020603050405020304" pitchFamily="18" charset="0"/>
                <a:ea typeface="思源黑体 CN Normal" panose="020B0400000000000000" pitchFamily="34" charset="-122"/>
                <a:cs typeface="Times New Roman" panose="02020603050405020304" pitchFamily="18" charset="0"/>
              </a:rPr>
              <a:t>: 138.76.29.7,</a:t>
            </a:r>
            <a:r>
              <a:rPr lang="zh-CN" altLang="en-US" u="none" dirty="0">
                <a:latin typeface="Times New Roman" panose="02020603050405020304" pitchFamily="18" charset="0"/>
                <a:ea typeface="思源黑体 CN Normal" panose="020B0400000000000000" pitchFamily="34" charset="-122"/>
                <a:cs typeface="Times New Roman" panose="02020603050405020304" pitchFamily="18" charset="0"/>
              </a:rPr>
              <a:t>以及不同的源端口号</a:t>
            </a:r>
            <a:endParaRPr lang="zh-CN" altLang="en-US" u="none"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computr2"/>
          <p:cNvSpPr>
            <a:spLocks noEditPoints="1" noChangeArrowheads="1"/>
          </p:cNvSpPr>
          <p:nvPr/>
        </p:nvSpPr>
        <p:spPr bwMode="auto">
          <a:xfrm>
            <a:off x="8693214" y="3113441"/>
            <a:ext cx="352425" cy="33496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30" name="computr2"/>
          <p:cNvSpPr>
            <a:spLocks noEditPoints="1" noChangeArrowheads="1"/>
          </p:cNvSpPr>
          <p:nvPr/>
        </p:nvSpPr>
        <p:spPr bwMode="auto">
          <a:xfrm>
            <a:off x="8704326" y="3862741"/>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31" name="computr2"/>
          <p:cNvSpPr>
            <a:spLocks noEditPoints="1" noChangeArrowheads="1"/>
          </p:cNvSpPr>
          <p:nvPr/>
        </p:nvSpPr>
        <p:spPr bwMode="auto">
          <a:xfrm>
            <a:off x="8704326" y="4543779"/>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10553" y="2943513"/>
            <a:ext cx="898796" cy="639044"/>
          </a:xfrm>
          <a:prstGeom prst="rect">
            <a:avLst/>
          </a:prstGeom>
        </p:spPr>
      </p:pic>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10553" y="3655962"/>
            <a:ext cx="898796" cy="639044"/>
          </a:xfrm>
          <a:prstGeom prst="rect">
            <a:avLst/>
          </a:prstGeom>
        </p:spPr>
      </p:pic>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10553" y="4354364"/>
            <a:ext cx="898796" cy="639044"/>
          </a:xfrm>
          <a:prstGeom prst="rect">
            <a:avLst/>
          </a:prstGeom>
        </p:spPr>
      </p:pic>
      <p:pic>
        <p:nvPicPr>
          <p:cNvPr id="35" name="图片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3099" y="3448656"/>
            <a:ext cx="898629" cy="898630"/>
          </a:xfrm>
          <a:prstGeom prst="rect">
            <a:avLst/>
          </a:prstGeom>
        </p:spPr>
      </p:pic>
      <p:sp>
        <p:nvSpPr>
          <p:cNvPr id="40" name="文本框 39"/>
          <p:cNvSpPr txBox="1"/>
          <p:nvPr/>
        </p:nvSpPr>
        <p:spPr>
          <a:xfrm>
            <a:off x="4739322" y="3442962"/>
            <a:ext cx="1765291" cy="1200329"/>
          </a:xfrm>
          <a:prstGeom prst="rect">
            <a:avLst/>
          </a:prstGeom>
          <a:noFill/>
        </p:spPr>
        <p:txBody>
          <a:bodyPr wrap="none" rtlCol="0">
            <a:spAutoFit/>
          </a:bodyPr>
          <a:lstStyle/>
          <a:p>
            <a:r>
              <a:rPr lang="en-US" altLang="zh-CN" sz="7200" dirty="0">
                <a:solidFill>
                  <a:srgbClr val="FF0000"/>
                </a:solidFill>
              </a:rPr>
              <a:t>NAT</a:t>
            </a:r>
            <a:endParaRPr lang="zh-CN" altLang="en-US" sz="7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800" decel="100000"/>
                                        <p:tgtEl>
                                          <p:spTgt spid="40"/>
                                        </p:tgtEl>
                                      </p:cBhvr>
                                    </p:animEffect>
                                    <p:anim calcmode="lin" valueType="num">
                                      <p:cBhvr>
                                        <p:cTn id="28" dur="800" decel="100000" fill="hold"/>
                                        <p:tgtEl>
                                          <p:spTgt spid="40"/>
                                        </p:tgtEl>
                                        <p:attrNameLst>
                                          <p:attrName>style.rotation</p:attrName>
                                        </p:attrNameLst>
                                      </p:cBhvr>
                                      <p:tavLst>
                                        <p:tav tm="0">
                                          <p:val>
                                            <p:fltVal val="-90"/>
                                          </p:val>
                                        </p:tav>
                                        <p:tav tm="100000">
                                          <p:val>
                                            <p:fltVal val="0"/>
                                          </p:val>
                                        </p:tav>
                                      </p:tavLst>
                                    </p:anim>
                                    <p:anim calcmode="lin" valueType="num">
                                      <p:cBhvr>
                                        <p:cTn id="29" dur="800" decel="100000" fill="hold"/>
                                        <p:tgtEl>
                                          <p:spTgt spid="40"/>
                                        </p:tgtEl>
                                        <p:attrNameLst>
                                          <p:attrName>ppt_x</p:attrName>
                                        </p:attrNameLst>
                                      </p:cBhvr>
                                      <p:tavLst>
                                        <p:tav tm="0">
                                          <p:val>
                                            <p:strVal val="#ppt_x+0.4"/>
                                          </p:val>
                                        </p:tav>
                                        <p:tav tm="100000">
                                          <p:val>
                                            <p:strVal val="#ppt_x-0.05"/>
                                          </p:val>
                                        </p:tav>
                                      </p:tavLst>
                                    </p:anim>
                                    <p:anim calcmode="lin" valueType="num">
                                      <p:cBhvr>
                                        <p:cTn id="30" dur="800" decel="100000" fill="hold"/>
                                        <p:tgtEl>
                                          <p:spTgt spid="40"/>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40"/>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4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p:bldP spid="4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a:t>
            </a:r>
            <a:r>
              <a:rPr lang="zh-CN" altLang="en-US" dirty="0"/>
              <a:t>实现原理</a:t>
            </a:r>
            <a:endParaRPr lang="zh-CN" altLang="en-US" dirty="0"/>
          </a:p>
        </p:txBody>
      </p:sp>
      <p:sp>
        <p:nvSpPr>
          <p:cNvPr id="4" name="Freeform 35"/>
          <p:cNvSpPr/>
          <p:nvPr/>
        </p:nvSpPr>
        <p:spPr bwMode="auto">
          <a:xfrm>
            <a:off x="4347275" y="3264645"/>
            <a:ext cx="3649662" cy="1427940"/>
          </a:xfrm>
          <a:custGeom>
            <a:avLst/>
            <a:gdLst>
              <a:gd name="T0" fmla="*/ 0 w 2433"/>
              <a:gd name="T1" fmla="*/ 2147483646 h 965"/>
              <a:gd name="T2" fmla="*/ 2147483646 w 2433"/>
              <a:gd name="T3" fmla="*/ 2147483646 h 965"/>
              <a:gd name="T4" fmla="*/ 2147483646 w 2433"/>
              <a:gd name="T5" fmla="*/ 2147483646 h 965"/>
              <a:gd name="T6" fmla="*/ 2147483646 w 2433"/>
              <a:gd name="T7" fmla="*/ 2147483646 h 965"/>
              <a:gd name="T8" fmla="*/ 2147483646 w 2433"/>
              <a:gd name="T9" fmla="*/ 2147483646 h 965"/>
              <a:gd name="T10" fmla="*/ 2147483646 w 2433"/>
              <a:gd name="T11" fmla="*/ 2147483646 h 965"/>
              <a:gd name="T12" fmla="*/ 0 w 2433"/>
              <a:gd name="T13" fmla="*/ 2147483646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noFill/>
          <a:ln w="28575">
            <a:solidFill>
              <a:srgbClr val="009FF6"/>
            </a:solidFill>
            <a:round/>
          </a:ln>
        </p:spPr>
        <p:txBody>
          <a:bodyPr wrap="none"/>
          <a:lstStyle/>
          <a:p>
            <a:pPr defTabSz="914400"/>
            <a:endParaRPr lang="zh-CN" altLang="en-US">
              <a:solidFill>
                <a:prstClr val="black"/>
              </a:solidFill>
              <a:latin typeface="等线" panose="02010600030101010101" charset="-122"/>
              <a:ea typeface="等线" panose="02010600030101010101" charset="-122"/>
            </a:endParaRPr>
          </a:p>
        </p:txBody>
      </p:sp>
      <p:grpSp>
        <p:nvGrpSpPr>
          <p:cNvPr id="5" name="组合 4"/>
          <p:cNvGrpSpPr/>
          <p:nvPr/>
        </p:nvGrpSpPr>
        <p:grpSpPr>
          <a:xfrm>
            <a:off x="4334576" y="2048998"/>
            <a:ext cx="3575050" cy="1279525"/>
            <a:chOff x="2255868" y="1511380"/>
            <a:chExt cx="3575050" cy="1279525"/>
          </a:xfrm>
        </p:grpSpPr>
        <p:sp>
          <p:nvSpPr>
            <p:cNvPr id="6" name="Rectangle 36"/>
            <p:cNvSpPr>
              <a:spLocks noChangeArrowheads="1"/>
            </p:cNvSpPr>
            <p:nvPr/>
          </p:nvSpPr>
          <p:spPr bwMode="auto">
            <a:xfrm>
              <a:off x="2255868" y="1511380"/>
              <a:ext cx="3575050" cy="1279525"/>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ea typeface="楷体" panose="02010609060101010101" pitchFamily="49" charset="-122"/>
                <a:cs typeface="Arial" panose="020B0604020202020204" pitchFamily="34" charset="0"/>
              </a:endParaRPr>
            </a:p>
          </p:txBody>
        </p:sp>
        <p:sp>
          <p:nvSpPr>
            <p:cNvPr id="7" name="Text Box 37"/>
            <p:cNvSpPr txBox="1">
              <a:spLocks noChangeArrowheads="1"/>
            </p:cNvSpPr>
            <p:nvPr/>
          </p:nvSpPr>
          <p:spPr bwMode="auto">
            <a:xfrm>
              <a:off x="2838308" y="1548182"/>
              <a:ext cx="23927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r>
                <a:rPr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t>
              </a:r>
              <a:r>
                <a:rPr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转换表</a:t>
              </a:r>
              <a:endParaRPr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r>
                <a:rPr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WAN </a:t>
              </a:r>
              <a:r>
                <a:rPr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端        </a:t>
              </a:r>
              <a:r>
                <a:rPr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LAN </a:t>
              </a:r>
              <a:r>
                <a:rPr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端</a:t>
              </a:r>
              <a:endParaRPr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Line 38"/>
            <p:cNvSpPr>
              <a:spLocks noChangeShapeType="1"/>
            </p:cNvSpPr>
            <p:nvPr/>
          </p:nvSpPr>
          <p:spPr bwMode="auto">
            <a:xfrm flipV="1">
              <a:off x="2255868" y="1863821"/>
              <a:ext cx="3575050" cy="9508"/>
            </a:xfrm>
            <a:prstGeom prst="line">
              <a:avLst/>
            </a:prstGeom>
            <a:noFill/>
            <a:ln w="9525">
              <a:solidFill>
                <a:srgbClr val="009FF6"/>
              </a:solidFill>
              <a:round/>
            </a:ln>
            <a:extLst>
              <a:ext uri="{909E8E84-426E-40DD-AFC4-6F175D3DCCD1}">
                <a14:hiddenFill xmlns:a14="http://schemas.microsoft.com/office/drawing/2010/main">
                  <a:noFill/>
                </a14:hiddenFill>
              </a:ext>
            </a:extLst>
          </p:spPr>
          <p:txBody>
            <a:bodyPr wrap="none"/>
            <a:lstStyle/>
            <a:p>
              <a:pPr defTabSz="914400"/>
              <a:endParaRPr lang="zh-CN" altLang="en-US">
                <a:solidFill>
                  <a:prstClr val="black"/>
                </a:solidFill>
                <a:latin typeface="等线" panose="02010600030101010101" charset="-122"/>
                <a:ea typeface="等线" panose="02010600030101010101" charset="-122"/>
              </a:endParaRPr>
            </a:p>
          </p:txBody>
        </p:sp>
        <p:sp>
          <p:nvSpPr>
            <p:cNvPr id="9" name="Line 39"/>
            <p:cNvSpPr>
              <a:spLocks noChangeShapeType="1"/>
            </p:cNvSpPr>
            <p:nvPr/>
          </p:nvSpPr>
          <p:spPr bwMode="auto">
            <a:xfrm flipV="1">
              <a:off x="2268567" y="2125693"/>
              <a:ext cx="3559175" cy="11162"/>
            </a:xfrm>
            <a:prstGeom prst="line">
              <a:avLst/>
            </a:prstGeom>
            <a:noFill/>
            <a:ln w="9525">
              <a:solidFill>
                <a:srgbClr val="009FF6"/>
              </a:solidFill>
              <a:round/>
            </a:ln>
            <a:extLst>
              <a:ext uri="{909E8E84-426E-40DD-AFC4-6F175D3DCCD1}">
                <a14:hiddenFill xmlns:a14="http://schemas.microsoft.com/office/drawing/2010/main">
                  <a:noFill/>
                </a14:hiddenFill>
              </a:ext>
            </a:extLst>
          </p:spPr>
          <p:txBody>
            <a:bodyPr wrap="none"/>
            <a:lstStyle/>
            <a:p>
              <a:pPr defTabSz="914400"/>
              <a:endParaRPr lang="zh-CN" altLang="en-US">
                <a:solidFill>
                  <a:prstClr val="black"/>
                </a:solidFill>
                <a:latin typeface="等线" panose="02010600030101010101" charset="-122"/>
                <a:ea typeface="等线" panose="02010600030101010101" charset="-122"/>
              </a:endParaRPr>
            </a:p>
          </p:txBody>
        </p:sp>
      </p:grpSp>
      <p:sp>
        <p:nvSpPr>
          <p:cNvPr id="10" name="Text Box 55"/>
          <p:cNvSpPr txBox="1">
            <a:spLocks noChangeArrowheads="1"/>
          </p:cNvSpPr>
          <p:nvPr/>
        </p:nvSpPr>
        <p:spPr bwMode="auto">
          <a:xfrm>
            <a:off x="4321989" y="2701045"/>
            <a:ext cx="34740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r>
              <a:rPr lang="en-US" altLang="zh-CN" u="none"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138.76.29.7, 5001     10.0.0.1, 3345</a:t>
            </a:r>
            <a:endParaRPr lang="en-US" altLang="zh-CN" u="none"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Line 86"/>
          <p:cNvSpPr>
            <a:spLocks noChangeShapeType="1"/>
          </p:cNvSpPr>
          <p:nvPr/>
        </p:nvSpPr>
        <p:spPr bwMode="auto">
          <a:xfrm flipV="1">
            <a:off x="3700519" y="3079395"/>
            <a:ext cx="993775" cy="682625"/>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pPr defTabSz="914400"/>
            <a:endParaRPr lang="zh-CN" altLang="en-US">
              <a:solidFill>
                <a:prstClr val="black"/>
              </a:solidFill>
              <a:latin typeface="等线" panose="02010600030101010101" charset="-122"/>
              <a:ea typeface="等线" panose="02010600030101010101" charset="-122"/>
            </a:endParaRPr>
          </a:p>
        </p:txBody>
      </p:sp>
      <p:sp>
        <p:nvSpPr>
          <p:cNvPr id="12" name="Line 87"/>
          <p:cNvSpPr>
            <a:spLocks noChangeShapeType="1"/>
          </p:cNvSpPr>
          <p:nvPr/>
        </p:nvSpPr>
        <p:spPr bwMode="auto">
          <a:xfrm flipV="1">
            <a:off x="3700519" y="3023833"/>
            <a:ext cx="2957513" cy="736600"/>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pPr defTabSz="914400"/>
            <a:endParaRPr lang="zh-CN" altLang="en-US">
              <a:solidFill>
                <a:prstClr val="black"/>
              </a:solidFill>
              <a:latin typeface="等线" panose="02010600030101010101" charset="-122"/>
              <a:ea typeface="等线" panose="02010600030101010101" charset="-122"/>
            </a:endParaRPr>
          </a:p>
        </p:txBody>
      </p:sp>
      <p:sp>
        <p:nvSpPr>
          <p:cNvPr id="13" name="Text Box 55"/>
          <p:cNvSpPr txBox="1">
            <a:spLocks noChangeArrowheads="1"/>
          </p:cNvSpPr>
          <p:nvPr/>
        </p:nvSpPr>
        <p:spPr bwMode="auto">
          <a:xfrm>
            <a:off x="4542558" y="2968270"/>
            <a:ext cx="31277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r>
              <a:rPr lang="en-US" altLang="zh-CN" u="none"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u="none"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Line 40"/>
          <p:cNvSpPr>
            <a:spLocks noChangeShapeType="1"/>
          </p:cNvSpPr>
          <p:nvPr/>
        </p:nvSpPr>
        <p:spPr bwMode="auto">
          <a:xfrm>
            <a:off x="6163292" y="2412090"/>
            <a:ext cx="0" cy="925512"/>
          </a:xfrm>
          <a:prstGeom prst="line">
            <a:avLst/>
          </a:prstGeom>
          <a:noFill/>
          <a:ln w="9525">
            <a:solidFill>
              <a:srgbClr val="009FF6"/>
            </a:solidFill>
            <a:round/>
          </a:ln>
          <a:extLst>
            <a:ext uri="{909E8E84-426E-40DD-AFC4-6F175D3DCCD1}">
              <a14:hiddenFill xmlns:a14="http://schemas.microsoft.com/office/drawing/2010/main">
                <a:noFill/>
              </a14:hiddenFill>
            </a:ext>
          </a:extLst>
        </p:spPr>
        <p:txBody>
          <a:bodyPr wrap="none"/>
          <a:lstStyle/>
          <a:p>
            <a:pPr defTabSz="914400"/>
            <a:endParaRPr lang="zh-CN" altLang="en-US">
              <a:solidFill>
                <a:prstClr val="black"/>
              </a:solidFill>
              <a:latin typeface="等线" panose="02010600030101010101" charset="-122"/>
              <a:ea typeface="等线" panose="02010600030101010101" charset="-122"/>
            </a:endParaRPr>
          </a:p>
        </p:txBody>
      </p:sp>
      <p:grpSp>
        <p:nvGrpSpPr>
          <p:cNvPr id="15" name="组合 14"/>
          <p:cNvGrpSpPr/>
          <p:nvPr/>
        </p:nvGrpSpPr>
        <p:grpSpPr>
          <a:xfrm>
            <a:off x="3060438" y="3589273"/>
            <a:ext cx="7609504" cy="2513051"/>
            <a:chOff x="488949" y="2110250"/>
            <a:chExt cx="7609504" cy="2513051"/>
          </a:xfrm>
        </p:grpSpPr>
        <p:grpSp>
          <p:nvGrpSpPr>
            <p:cNvPr id="16" name="组合 15"/>
            <p:cNvGrpSpPr/>
            <p:nvPr/>
          </p:nvGrpSpPr>
          <p:grpSpPr>
            <a:xfrm>
              <a:off x="6015332" y="2110250"/>
              <a:ext cx="1625011" cy="2513051"/>
              <a:chOff x="2707027" y="1673538"/>
              <a:chExt cx="3810000" cy="3520449"/>
            </a:xfrm>
          </p:grpSpPr>
          <p:grpSp>
            <p:nvGrpSpPr>
              <p:cNvPr id="36" name="组合 35"/>
              <p:cNvGrpSpPr/>
              <p:nvPr/>
            </p:nvGrpSpPr>
            <p:grpSpPr>
              <a:xfrm>
                <a:off x="2707027" y="1673538"/>
                <a:ext cx="3810000" cy="3520449"/>
                <a:chOff x="2363126" y="1676863"/>
                <a:chExt cx="3995264" cy="3691633"/>
              </a:xfrm>
            </p:grpSpPr>
            <p:sp>
              <p:nvSpPr>
                <p:cNvPr id="38" name="椭圆 37"/>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9" name="椭圆 38"/>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7" name="弧形 36"/>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7" name="Line 9"/>
            <p:cNvSpPr>
              <a:spLocks noChangeShapeType="1"/>
            </p:cNvSpPr>
            <p:nvPr/>
          </p:nvSpPr>
          <p:spPr bwMode="auto">
            <a:xfrm>
              <a:off x="3763963" y="3350087"/>
              <a:ext cx="2947987"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8" name="Line 10"/>
            <p:cNvSpPr>
              <a:spLocks noChangeShapeType="1"/>
            </p:cNvSpPr>
            <p:nvPr/>
          </p:nvSpPr>
          <p:spPr bwMode="auto">
            <a:xfrm flipH="1">
              <a:off x="6532563" y="2642062"/>
              <a:ext cx="7937" cy="1411288"/>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9" name="Line 11"/>
            <p:cNvSpPr>
              <a:spLocks noChangeShapeType="1"/>
            </p:cNvSpPr>
            <p:nvPr/>
          </p:nvSpPr>
          <p:spPr bwMode="auto">
            <a:xfrm>
              <a:off x="6537325" y="2638888"/>
              <a:ext cx="142050"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0" name="Line 12"/>
            <p:cNvSpPr>
              <a:spLocks noChangeShapeType="1"/>
            </p:cNvSpPr>
            <p:nvPr/>
          </p:nvSpPr>
          <p:spPr bwMode="auto">
            <a:xfrm flipV="1">
              <a:off x="6542088" y="4059700"/>
              <a:ext cx="161925"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1" name="Text Box 13"/>
            <p:cNvSpPr txBox="1">
              <a:spLocks noChangeArrowheads="1"/>
            </p:cNvSpPr>
            <p:nvPr/>
          </p:nvSpPr>
          <p:spPr bwMode="auto">
            <a:xfrm>
              <a:off x="7127875" y="234202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10.0.0.1</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Text Box 14"/>
            <p:cNvSpPr txBox="1">
              <a:spLocks noChangeArrowheads="1"/>
            </p:cNvSpPr>
            <p:nvPr/>
          </p:nvSpPr>
          <p:spPr bwMode="auto">
            <a:xfrm>
              <a:off x="7246938" y="3069100"/>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10.0.0.2</a:t>
              </a:r>
              <a:endPar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Text Box 15"/>
            <p:cNvSpPr txBox="1">
              <a:spLocks noChangeArrowheads="1"/>
            </p:cNvSpPr>
            <p:nvPr/>
          </p:nvSpPr>
          <p:spPr bwMode="auto">
            <a:xfrm>
              <a:off x="7212013" y="3915237"/>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10.0.0.3</a:t>
              </a:r>
              <a:endPar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Text Box 16"/>
            <p:cNvSpPr txBox="1">
              <a:spLocks noChangeArrowheads="1"/>
            </p:cNvSpPr>
            <p:nvPr/>
          </p:nvSpPr>
          <p:spPr bwMode="auto">
            <a:xfrm>
              <a:off x="3806825" y="290082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10.0.0.4</a:t>
              </a:r>
              <a:endPar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Line 17"/>
            <p:cNvSpPr>
              <a:spLocks noChangeShapeType="1"/>
            </p:cNvSpPr>
            <p:nvPr/>
          </p:nvSpPr>
          <p:spPr bwMode="auto">
            <a:xfrm flipH="1">
              <a:off x="3922713" y="3183400"/>
              <a:ext cx="82550" cy="12065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6" name="Text Box 18"/>
            <p:cNvSpPr txBox="1">
              <a:spLocks noChangeArrowheads="1"/>
            </p:cNvSpPr>
            <p:nvPr/>
          </p:nvSpPr>
          <p:spPr bwMode="auto">
            <a:xfrm>
              <a:off x="2070100" y="3427875"/>
              <a:ext cx="11592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138.76.29.7</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Line 19"/>
            <p:cNvSpPr>
              <a:spLocks noChangeShapeType="1"/>
            </p:cNvSpPr>
            <p:nvPr/>
          </p:nvSpPr>
          <p:spPr bwMode="auto">
            <a:xfrm flipH="1">
              <a:off x="3224213" y="3407237"/>
              <a:ext cx="80962" cy="122238"/>
            </a:xfrm>
            <a:prstGeom prst="line">
              <a:avLst/>
            </a:prstGeom>
            <a:noFill/>
            <a:ln w="19050">
              <a:solidFill>
                <a:sysClr val="windowText" lastClr="000000"/>
              </a:solidFill>
              <a:round/>
              <a:head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8" name="Line 34"/>
            <p:cNvSpPr>
              <a:spLocks noChangeShapeType="1"/>
            </p:cNvSpPr>
            <p:nvPr/>
          </p:nvSpPr>
          <p:spPr bwMode="auto">
            <a:xfrm>
              <a:off x="488949" y="3372313"/>
              <a:ext cx="2905273"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9" name="computr2"/>
            <p:cNvSpPr>
              <a:spLocks noEditPoints="1" noChangeArrowheads="1"/>
            </p:cNvSpPr>
            <p:nvPr/>
          </p:nvSpPr>
          <p:spPr bwMode="auto">
            <a:xfrm>
              <a:off x="6646863" y="2464262"/>
              <a:ext cx="352425" cy="33496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0" name="computr2"/>
            <p:cNvSpPr>
              <a:spLocks noEditPoints="1" noChangeArrowheads="1"/>
            </p:cNvSpPr>
            <p:nvPr/>
          </p:nvSpPr>
          <p:spPr bwMode="auto">
            <a:xfrm>
              <a:off x="6657975" y="3213562"/>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1" name="computr2"/>
            <p:cNvSpPr>
              <a:spLocks noEditPoints="1" noChangeArrowheads="1"/>
            </p:cNvSpPr>
            <p:nvPr/>
          </p:nvSpPr>
          <p:spPr bwMode="auto">
            <a:xfrm>
              <a:off x="6657975" y="3894600"/>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64202" y="2294334"/>
              <a:ext cx="898796" cy="639044"/>
            </a:xfrm>
            <a:prstGeom prst="rect">
              <a:avLst/>
            </a:prstGeom>
          </p:spPr>
        </p:pic>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64202" y="3006783"/>
              <a:ext cx="898796" cy="639044"/>
            </a:xfrm>
            <a:prstGeom prst="rect">
              <a:avLst/>
            </a:prstGeom>
          </p:spPr>
        </p:pic>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64202" y="3705185"/>
              <a:ext cx="898796" cy="639044"/>
            </a:xfrm>
            <a:prstGeom prst="rect">
              <a:avLst/>
            </a:prstGeom>
          </p:spPr>
        </p:pic>
        <p:pic>
          <p:nvPicPr>
            <p:cNvPr id="35" name="图片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6748" y="2799477"/>
              <a:ext cx="898629" cy="898630"/>
            </a:xfrm>
            <a:prstGeom prst="rect">
              <a:avLst/>
            </a:prstGeom>
          </p:spPr>
        </p:pic>
      </p:grpSp>
      <p:sp>
        <p:nvSpPr>
          <p:cNvPr id="40" name="Freeform 25"/>
          <p:cNvSpPr/>
          <p:nvPr/>
        </p:nvSpPr>
        <p:spPr bwMode="auto">
          <a:xfrm>
            <a:off x="7201378" y="3950632"/>
            <a:ext cx="846137" cy="512763"/>
          </a:xfrm>
          <a:custGeom>
            <a:avLst/>
            <a:gdLst>
              <a:gd name="T0" fmla="*/ 0 w 417"/>
              <a:gd name="T1" fmla="*/ 2147483646 h 264"/>
              <a:gd name="T2" fmla="*/ 2147483646 w 417"/>
              <a:gd name="T3" fmla="*/ 2147483646 h 264"/>
              <a:gd name="T4" fmla="*/ 2147483646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a:solidFill>
              <a:sysClr val="windowText" lastClr="000000"/>
            </a:solidFill>
            <a:round/>
            <a:head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41" name="Group 26"/>
          <p:cNvGrpSpPr/>
          <p:nvPr/>
        </p:nvGrpSpPr>
        <p:grpSpPr bwMode="auto">
          <a:xfrm>
            <a:off x="7890361" y="4033182"/>
            <a:ext cx="327452" cy="369888"/>
            <a:chOff x="5140" y="403"/>
            <a:chExt cx="218" cy="246"/>
          </a:xfrm>
        </p:grpSpPr>
        <p:sp>
          <p:nvSpPr>
            <p:cNvPr id="42" name="Oval 27"/>
            <p:cNvSpPr>
              <a:spLocks noChangeArrowheads="1"/>
            </p:cNvSpPr>
            <p:nvPr/>
          </p:nvSpPr>
          <p:spPr bwMode="auto">
            <a:xfrm>
              <a:off x="5140" y="410"/>
              <a:ext cx="218" cy="218"/>
            </a:xfrm>
            <a:prstGeom prst="ellipse">
              <a:avLst/>
            </a:prstGeom>
            <a:solidFill>
              <a:sysClr val="window" lastClr="FFFFFF"/>
            </a:solidFill>
            <a:ln w="9525">
              <a:solidFill>
                <a:srgbClr val="009FF6"/>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 name="Text Box 28"/>
            <p:cNvSpPr txBox="1">
              <a:spLocks noChangeArrowheads="1"/>
            </p:cNvSpPr>
            <p:nvPr/>
          </p:nvSpPr>
          <p:spPr bwMode="auto">
            <a:xfrm>
              <a:off x="5154" y="403"/>
              <a:ext cx="20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endParaRPr kumimoji="0" lang="en-US" altLang="zh-CN" sz="1800" b="0" i="0" u="none" strike="noStrike" kern="0" cap="none" spc="0" normalizeH="0" baseline="0" noProof="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4" name="Text Box 33"/>
          <p:cNvSpPr txBox="1">
            <a:spLocks noChangeArrowheads="1"/>
          </p:cNvSpPr>
          <p:nvPr/>
        </p:nvSpPr>
        <p:spPr bwMode="auto">
          <a:xfrm>
            <a:off x="8241190" y="2240895"/>
            <a:ext cx="23938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1: </a:t>
            </a:r>
            <a:r>
              <a:rPr lang="zh-CN" altLang="en-US"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10.0.0.1 </a:t>
            </a:r>
            <a:r>
              <a:rPr lang="zh-CN" altLang="en-US"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发送数据报到主机 </a:t>
            </a:r>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128.119.40, 80</a:t>
            </a:r>
            <a:endPar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Line 34"/>
          <p:cNvSpPr>
            <a:spLocks noChangeShapeType="1"/>
          </p:cNvSpPr>
          <p:nvPr/>
        </p:nvSpPr>
        <p:spPr bwMode="auto">
          <a:xfrm flipH="1">
            <a:off x="8014178" y="2434570"/>
            <a:ext cx="257175" cy="893762"/>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pPr defTabSz="914400"/>
            <a:endParaRPr lang="zh-CN" altLang="en-US">
              <a:solidFill>
                <a:prstClr val="black"/>
              </a:solidFill>
              <a:latin typeface="等线" panose="02010600030101010101" charset="-122"/>
              <a:ea typeface="等线" panose="02010600030101010101" charset="-122"/>
            </a:endParaRPr>
          </a:p>
        </p:txBody>
      </p:sp>
      <p:grpSp>
        <p:nvGrpSpPr>
          <p:cNvPr id="46" name="Group 109"/>
          <p:cNvGrpSpPr/>
          <p:nvPr/>
        </p:nvGrpSpPr>
        <p:grpSpPr bwMode="auto">
          <a:xfrm>
            <a:off x="6774340" y="3447395"/>
            <a:ext cx="2305050" cy="557212"/>
            <a:chOff x="3248" y="1749"/>
            <a:chExt cx="1537" cy="372"/>
          </a:xfrm>
        </p:grpSpPr>
        <p:sp>
          <p:nvSpPr>
            <p:cNvPr id="47" name="Rectangle 16"/>
            <p:cNvSpPr>
              <a:spLocks noChangeArrowheads="1"/>
            </p:cNvSpPr>
            <p:nvPr/>
          </p:nvSpPr>
          <p:spPr bwMode="auto">
            <a:xfrm>
              <a:off x="3248" y="1764"/>
              <a:ext cx="1481" cy="348"/>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Text Box 105"/>
            <p:cNvSpPr txBox="1">
              <a:spLocks noChangeArrowheads="1"/>
            </p:cNvSpPr>
            <p:nvPr/>
          </p:nvSpPr>
          <p:spPr bwMode="auto">
            <a:xfrm>
              <a:off x="3333" y="1749"/>
              <a:ext cx="1452"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151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 10.0.0.1, 3345</a:t>
              </a:r>
              <a:endParaRPr lang="en-US" altLang="zh-CN" sz="151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defRPr/>
              </a:pPr>
              <a:r>
                <a:rPr lang="en-US" altLang="zh-CN" sz="151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 128.119.40.186, 80</a:t>
              </a:r>
              <a:endParaRPr lang="en-US" altLang="zh-CN" sz="151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9" name="Text Box 84"/>
          <p:cNvSpPr txBox="1">
            <a:spLocks noChangeArrowheads="1"/>
          </p:cNvSpPr>
          <p:nvPr/>
        </p:nvSpPr>
        <p:spPr bwMode="auto">
          <a:xfrm>
            <a:off x="1530354" y="2529954"/>
            <a:ext cx="25508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2: NAT</a:t>
            </a:r>
            <a:r>
              <a:rPr lang="zh-CN" altLang="en-US"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路由器将数据报的源地址</a:t>
            </a:r>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10.0.0.1, 3345 </a:t>
            </a:r>
            <a:endPar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转换成</a:t>
            </a:r>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138.76.29.7, </a:t>
            </a:r>
            <a:endPar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5001,</a:t>
            </a:r>
            <a:r>
              <a:rPr lang="zh-CN" altLang="en-US"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同时更新</a:t>
            </a:r>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NAT</a:t>
            </a:r>
            <a:r>
              <a:rPr lang="zh-CN" altLang="en-US"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转换表</a:t>
            </a:r>
            <a:endParaRPr lang="zh-CN" altLang="en-US"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0" name="Group 110"/>
          <p:cNvGrpSpPr/>
          <p:nvPr/>
        </p:nvGrpSpPr>
        <p:grpSpPr bwMode="auto">
          <a:xfrm>
            <a:off x="3670778" y="4162860"/>
            <a:ext cx="2459688" cy="556804"/>
            <a:chOff x="1219" y="2226"/>
            <a:chExt cx="1640" cy="372"/>
          </a:xfrm>
        </p:grpSpPr>
        <p:sp>
          <p:nvSpPr>
            <p:cNvPr id="51" name="Rectangle 70"/>
            <p:cNvSpPr>
              <a:spLocks noChangeArrowheads="1"/>
            </p:cNvSpPr>
            <p:nvPr/>
          </p:nvSpPr>
          <p:spPr bwMode="auto">
            <a:xfrm>
              <a:off x="1219" y="2238"/>
              <a:ext cx="1575" cy="325"/>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71"/>
            <p:cNvSpPr txBox="1">
              <a:spLocks noChangeArrowheads="1"/>
            </p:cNvSpPr>
            <p:nvPr/>
          </p:nvSpPr>
          <p:spPr bwMode="auto">
            <a:xfrm>
              <a:off x="1380" y="2226"/>
              <a:ext cx="1479"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151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 138.76.29.7, 5001</a:t>
              </a:r>
              <a:endParaRPr lang="en-US" altLang="zh-CN" sz="151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defRPr/>
              </a:pPr>
              <a:r>
                <a:rPr lang="en-US" altLang="zh-CN" sz="151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 128.119.40.186, 80</a:t>
              </a:r>
              <a:endParaRPr lang="en-US" altLang="zh-CN" sz="151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3" name="Line 80"/>
          <p:cNvSpPr>
            <a:spLocks noChangeShapeType="1"/>
          </p:cNvSpPr>
          <p:nvPr/>
        </p:nvSpPr>
        <p:spPr bwMode="auto">
          <a:xfrm flipH="1">
            <a:off x="2688115" y="4480857"/>
            <a:ext cx="976313" cy="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54" name="Group 81"/>
          <p:cNvGrpSpPr/>
          <p:nvPr/>
        </p:nvGrpSpPr>
        <p:grpSpPr bwMode="auto">
          <a:xfrm>
            <a:off x="3073886" y="4310995"/>
            <a:ext cx="327452" cy="369797"/>
            <a:chOff x="5140" y="403"/>
            <a:chExt cx="218" cy="247"/>
          </a:xfrm>
        </p:grpSpPr>
        <p:sp>
          <p:nvSpPr>
            <p:cNvPr id="55" name="Oval 82"/>
            <p:cNvSpPr>
              <a:spLocks noChangeArrowheads="1"/>
            </p:cNvSpPr>
            <p:nvPr/>
          </p:nvSpPr>
          <p:spPr bwMode="auto">
            <a:xfrm>
              <a:off x="5140" y="410"/>
              <a:ext cx="218" cy="218"/>
            </a:xfrm>
            <a:prstGeom prst="ellipse">
              <a:avLst/>
            </a:prstGeom>
            <a:solidFill>
              <a:sysClr val="window" lastClr="FFFFFF"/>
            </a:solidFill>
            <a:ln w="9525">
              <a:solidFill>
                <a:srgbClr val="009FF6"/>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Text Box 83"/>
            <p:cNvSpPr txBox="1">
              <a:spLocks noChangeArrowheads="1"/>
            </p:cNvSpPr>
            <p:nvPr/>
          </p:nvSpPr>
          <p:spPr bwMode="auto">
            <a:xfrm>
              <a:off x="5154" y="403"/>
              <a:ext cx="20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endParaRPr kumimoji="0" lang="en-US" altLang="zh-CN" sz="1800" b="0" i="0" u="none" strike="noStrike" kern="0" cap="none" spc="0" normalizeH="0" baseline="0" noProof="0" dirty="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57" name="Line 85"/>
          <p:cNvSpPr>
            <a:spLocks noChangeShapeType="1"/>
          </p:cNvSpPr>
          <p:nvPr/>
        </p:nvSpPr>
        <p:spPr bwMode="auto">
          <a:xfrm>
            <a:off x="3769203" y="3769657"/>
            <a:ext cx="893762" cy="423863"/>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pPr defTabSz="914400"/>
            <a:endParaRPr lang="zh-CN" altLang="en-US">
              <a:solidFill>
                <a:prstClr val="black"/>
              </a:solidFill>
              <a:latin typeface="等线" panose="02010600030101010101" charset="-122"/>
              <a:ea typeface="等线" panose="02010600030101010101" charset="-122"/>
            </a:endParaRPr>
          </a:p>
        </p:txBody>
      </p:sp>
      <p:grpSp>
        <p:nvGrpSpPr>
          <p:cNvPr id="58" name="Group 111"/>
          <p:cNvGrpSpPr/>
          <p:nvPr/>
        </p:nvGrpSpPr>
        <p:grpSpPr bwMode="auto">
          <a:xfrm>
            <a:off x="2721453" y="5171420"/>
            <a:ext cx="2487612" cy="595312"/>
            <a:chOff x="586" y="2899"/>
            <a:chExt cx="1659" cy="397"/>
          </a:xfrm>
        </p:grpSpPr>
        <p:sp>
          <p:nvSpPr>
            <p:cNvPr id="59" name="Rectangle 88"/>
            <p:cNvSpPr>
              <a:spLocks noChangeArrowheads="1"/>
            </p:cNvSpPr>
            <p:nvPr/>
          </p:nvSpPr>
          <p:spPr bwMode="auto">
            <a:xfrm>
              <a:off x="586" y="2908"/>
              <a:ext cx="1454" cy="388"/>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Text Box 89"/>
            <p:cNvSpPr txBox="1">
              <a:spLocks noChangeArrowheads="1"/>
            </p:cNvSpPr>
            <p:nvPr/>
          </p:nvSpPr>
          <p:spPr bwMode="auto">
            <a:xfrm>
              <a:off x="687" y="2899"/>
              <a:ext cx="155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151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 128.119.40.186, 80 </a:t>
              </a:r>
              <a:endParaRPr lang="en-US" altLang="zh-CN" sz="151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defRPr/>
              </a:pPr>
              <a:r>
                <a:rPr lang="en-US" altLang="zh-CN" sz="151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 138.76.29.7, 5001</a:t>
              </a:r>
              <a:endParaRPr lang="en-US" altLang="zh-CN" sz="151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1" name="Line 98"/>
          <p:cNvSpPr>
            <a:spLocks noChangeShapeType="1"/>
          </p:cNvSpPr>
          <p:nvPr/>
        </p:nvSpPr>
        <p:spPr bwMode="auto">
          <a:xfrm flipH="1">
            <a:off x="4899503" y="5476220"/>
            <a:ext cx="563562" cy="0"/>
          </a:xfrm>
          <a:prstGeom prst="line">
            <a:avLst/>
          </a:prstGeom>
          <a:noFill/>
          <a:ln w="19050">
            <a:solidFill>
              <a:sysClr val="windowText" lastClr="000000"/>
            </a:solidFill>
            <a:round/>
            <a:head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62" name="Group 99"/>
          <p:cNvGrpSpPr/>
          <p:nvPr/>
        </p:nvGrpSpPr>
        <p:grpSpPr bwMode="auto">
          <a:xfrm>
            <a:off x="4996349" y="5306357"/>
            <a:ext cx="327453" cy="369888"/>
            <a:chOff x="5140" y="403"/>
            <a:chExt cx="218" cy="246"/>
          </a:xfrm>
        </p:grpSpPr>
        <p:sp>
          <p:nvSpPr>
            <p:cNvPr id="63" name="Oval 100"/>
            <p:cNvSpPr>
              <a:spLocks noChangeArrowheads="1"/>
            </p:cNvSpPr>
            <p:nvPr/>
          </p:nvSpPr>
          <p:spPr bwMode="auto">
            <a:xfrm>
              <a:off x="5140" y="410"/>
              <a:ext cx="218" cy="218"/>
            </a:xfrm>
            <a:prstGeom prst="ellipse">
              <a:avLst/>
            </a:prstGeom>
            <a:solidFill>
              <a:sysClr val="window" lastClr="FFFFFF"/>
            </a:solidFill>
            <a:ln w="9525">
              <a:solidFill>
                <a:srgbClr val="009FF6"/>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4" name="Text Box 101"/>
            <p:cNvSpPr txBox="1">
              <a:spLocks noChangeArrowheads="1"/>
            </p:cNvSpPr>
            <p:nvPr/>
          </p:nvSpPr>
          <p:spPr bwMode="auto">
            <a:xfrm>
              <a:off x="5154" y="403"/>
              <a:ext cx="20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endParaRPr kumimoji="0" lang="en-US" altLang="zh-CN" sz="1800" b="0" i="0" u="none" strike="noStrike" kern="0" cap="none" spc="0" normalizeH="0" baseline="0" noProof="0" dirty="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65" name="Text Box 102"/>
          <p:cNvSpPr txBox="1">
            <a:spLocks noChangeArrowheads="1"/>
          </p:cNvSpPr>
          <p:nvPr/>
        </p:nvSpPr>
        <p:spPr bwMode="auto">
          <a:xfrm>
            <a:off x="2697640" y="5850870"/>
            <a:ext cx="28797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3: </a:t>
            </a:r>
            <a:r>
              <a:rPr lang="zh-CN" altLang="en-US"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响应报文到达 目的地址</a:t>
            </a:r>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 138.76.29.7, 5001</a:t>
            </a:r>
            <a:endPar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6" name="Group 112"/>
          <p:cNvGrpSpPr/>
          <p:nvPr/>
        </p:nvGrpSpPr>
        <p:grpSpPr bwMode="auto">
          <a:xfrm>
            <a:off x="5898740" y="4994620"/>
            <a:ext cx="2309812" cy="561975"/>
            <a:chOff x="2758" y="2772"/>
            <a:chExt cx="1540" cy="374"/>
          </a:xfrm>
        </p:grpSpPr>
        <p:sp>
          <p:nvSpPr>
            <p:cNvPr id="67" name="Rectangle 56"/>
            <p:cNvSpPr>
              <a:spLocks noChangeArrowheads="1"/>
            </p:cNvSpPr>
            <p:nvPr/>
          </p:nvSpPr>
          <p:spPr bwMode="auto">
            <a:xfrm>
              <a:off x="2758" y="2772"/>
              <a:ext cx="1419" cy="374"/>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Text Box 57"/>
            <p:cNvSpPr txBox="1">
              <a:spLocks noChangeArrowheads="1"/>
            </p:cNvSpPr>
            <p:nvPr/>
          </p:nvSpPr>
          <p:spPr bwMode="auto">
            <a:xfrm>
              <a:off x="2835" y="2772"/>
              <a:ext cx="146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151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 128.119.40.186, 80 </a:t>
              </a:r>
              <a:endParaRPr lang="en-US" altLang="zh-CN" sz="151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defRPr/>
              </a:pPr>
              <a:r>
                <a:rPr lang="en-US" altLang="zh-CN" sz="151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 10.0.0.1, 3345</a:t>
              </a:r>
              <a:endParaRPr lang="en-US" altLang="zh-CN" sz="1325"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9" name="Freeform 66"/>
          <p:cNvSpPr/>
          <p:nvPr/>
        </p:nvSpPr>
        <p:spPr bwMode="auto">
          <a:xfrm>
            <a:off x="8030752" y="4043707"/>
            <a:ext cx="865188" cy="1152525"/>
          </a:xfrm>
          <a:custGeom>
            <a:avLst/>
            <a:gdLst>
              <a:gd name="T0" fmla="*/ 2147483646 w 577"/>
              <a:gd name="T1" fmla="*/ 0 h 768"/>
              <a:gd name="T2" fmla="*/ 2147483646 w 577"/>
              <a:gd name="T3" fmla="*/ 0 h 768"/>
              <a:gd name="T4" fmla="*/ 2147483646 w 577"/>
              <a:gd name="T5" fmla="*/ 2147483646 h 768"/>
              <a:gd name="T6" fmla="*/ 0 w 577"/>
              <a:gd name="T7" fmla="*/ 2147483646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a:solidFill>
              <a:sysClr val="windowText" lastClr="000000"/>
            </a:solidFill>
            <a:round/>
            <a:head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70" name="Group 67"/>
          <p:cNvGrpSpPr/>
          <p:nvPr/>
        </p:nvGrpSpPr>
        <p:grpSpPr bwMode="auto">
          <a:xfrm>
            <a:off x="8122822" y="5015257"/>
            <a:ext cx="325900" cy="369797"/>
            <a:chOff x="5140" y="403"/>
            <a:chExt cx="218" cy="247"/>
          </a:xfrm>
        </p:grpSpPr>
        <p:sp>
          <p:nvSpPr>
            <p:cNvPr id="71" name="Oval 68"/>
            <p:cNvSpPr>
              <a:spLocks noChangeArrowheads="1"/>
            </p:cNvSpPr>
            <p:nvPr/>
          </p:nvSpPr>
          <p:spPr bwMode="auto">
            <a:xfrm>
              <a:off x="5140" y="410"/>
              <a:ext cx="218" cy="218"/>
            </a:xfrm>
            <a:prstGeom prst="ellipse">
              <a:avLst/>
            </a:prstGeom>
            <a:solidFill>
              <a:sysClr val="window" lastClr="FFFFFF"/>
            </a:solidFill>
            <a:ln w="9525">
              <a:solidFill>
                <a:srgbClr val="009FF6"/>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2" name="Text Box 69"/>
            <p:cNvSpPr txBox="1">
              <a:spLocks noChangeArrowheads="1"/>
            </p:cNvSpPr>
            <p:nvPr/>
          </p:nvSpPr>
          <p:spPr bwMode="auto">
            <a:xfrm>
              <a:off x="5154" y="403"/>
              <a:ext cx="201"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endParaRPr kumimoji="0" lang="en-US" altLang="zh-CN" sz="1800" b="0" i="0" u="none" strike="noStrike" kern="0" cap="none" spc="0" normalizeH="0" baseline="0" noProof="0" dirty="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73" name="Text Box 103"/>
          <p:cNvSpPr txBox="1">
            <a:spLocks noChangeArrowheads="1"/>
          </p:cNvSpPr>
          <p:nvPr/>
        </p:nvSpPr>
        <p:spPr bwMode="auto">
          <a:xfrm>
            <a:off x="5955889" y="5605807"/>
            <a:ext cx="25475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4: NAT</a:t>
            </a:r>
            <a:r>
              <a:rPr lang="zh-CN" altLang="en-US"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路由器将数据报的目的地址</a:t>
            </a:r>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138.76.29.7, 5001</a:t>
            </a:r>
            <a:endPar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转换成 </a:t>
            </a:r>
            <a:r>
              <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rPr>
              <a:t>10.0.0.1, 3345 </a:t>
            </a:r>
            <a:endParaRPr lang="en-US" altLang="zh-CN" sz="1600" b="1" u="none" dirty="0">
              <a:solidFill>
                <a:srgbClr val="5B9BD5">
                  <a:lumMod val="75000"/>
                </a:srgb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矩形 73"/>
          <p:cNvSpPr/>
          <p:nvPr/>
        </p:nvSpPr>
        <p:spPr>
          <a:xfrm>
            <a:off x="2269590" y="4865148"/>
            <a:ext cx="1965025" cy="369332"/>
          </a:xfrm>
          <a:prstGeom prst="rect">
            <a:avLst/>
          </a:prstGeom>
        </p:spPr>
        <p:txBody>
          <a:bodyPr wrap="none">
            <a:spAutoFit/>
          </a:bodyPr>
          <a:lstStyle/>
          <a:p>
            <a:pPr defTabSz="914400"/>
            <a:r>
              <a:rPr lang="en-US" altLang="zh-CN">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128.119.40.186, </a:t>
            </a:r>
            <a:r>
              <a:rPr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80</a:t>
            </a:r>
            <a:endParaRPr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dissolve">
                                      <p:cBhvr>
                                        <p:cTn id="15" dur="500"/>
                                        <p:tgtEl>
                                          <p:spTgt spid="44"/>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dissolve">
                                      <p:cBhvr>
                                        <p:cTn id="22" dur="500"/>
                                        <p:tgtEl>
                                          <p:spTgt spid="46"/>
                                        </p:tgtEl>
                                      </p:cBhvr>
                                    </p:animEffec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dissolve">
                                      <p:cBhvr>
                                        <p:cTn id="32" dur="500"/>
                                        <p:tgtEl>
                                          <p:spTgt spid="49"/>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57"/>
                                        </p:tgtEl>
                                        <p:attrNameLst>
                                          <p:attrName>style.visibility</p:attrName>
                                        </p:attrNameLst>
                                      </p:cBhvr>
                                      <p:to>
                                        <p:strVal val="visible"/>
                                      </p:to>
                                    </p:se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dissolve">
                                      <p:cBhvr>
                                        <p:cTn id="39" dur="500"/>
                                        <p:tgtEl>
                                          <p:spTgt spid="50"/>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par>
                          <p:cTn id="55" fill="hold">
                            <p:stCondLst>
                              <p:cond delay="1500"/>
                            </p:stCondLst>
                            <p:childTnLst>
                              <p:par>
                                <p:cTn id="56" presetID="1" presetClass="entr" presetSubtype="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par>
                          <p:cTn id="58" fill="hold">
                            <p:stCondLst>
                              <p:cond delay="1500"/>
                            </p:stCondLst>
                            <p:childTnLst>
                              <p:par>
                                <p:cTn id="59" presetID="1"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par>
                          <p:cTn id="61" fill="hold">
                            <p:stCondLst>
                              <p:cond delay="1500"/>
                            </p:stCondLst>
                            <p:childTnLst>
                              <p:par>
                                <p:cTn id="62" presetID="27" presetClass="entr" presetSubtype="0" fill="hold" nodeType="afterEffect">
                                  <p:stCondLst>
                                    <p:cond delay="0"/>
                                  </p:stCondLst>
                                  <p:iterate type="lt">
                                    <p:tmPct val="50000"/>
                                  </p:iterate>
                                  <p:childTnLst>
                                    <p:set>
                                      <p:cBhvr>
                                        <p:cTn id="63" dur="1" fill="hold">
                                          <p:stCondLst>
                                            <p:cond delay="0"/>
                                          </p:stCondLst>
                                        </p:cTn>
                                        <p:tgtEl>
                                          <p:spTgt spid="10">
                                            <p:txEl>
                                              <p:pRg st="0" end="0"/>
                                            </p:txEl>
                                          </p:spTgt>
                                        </p:tgtEl>
                                        <p:attrNameLst>
                                          <p:attrName>style.visibility</p:attrName>
                                        </p:attrNameLst>
                                      </p:cBhvr>
                                      <p:to>
                                        <p:strVal val="visible"/>
                                      </p:to>
                                    </p:set>
                                    <p:anim calcmode="discrete" valueType="clr">
                                      <p:cBhvr override="childStyle">
                                        <p:cTn id="64" dur="80"/>
                                        <p:tgtEl>
                                          <p:spTgt spid="1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10">
                                            <p:txEl>
                                              <p:pRg st="0" end="0"/>
                                            </p:txEl>
                                          </p:spTgt>
                                        </p:tgtEl>
                                        <p:attrNameLst>
                                          <p:attrName>fillcolor</p:attrName>
                                        </p:attrNameLst>
                                      </p:cBhvr>
                                      <p:tavLst>
                                        <p:tav tm="0">
                                          <p:val>
                                            <p:clrVal>
                                              <a:schemeClr val="accent2"/>
                                            </p:clrVal>
                                          </p:val>
                                        </p:tav>
                                        <p:tav tm="50000">
                                          <p:val>
                                            <p:clrVal>
                                              <a:schemeClr val="hlink"/>
                                            </p:clrVal>
                                          </p:val>
                                        </p:tav>
                                      </p:tavLst>
                                    </p:anim>
                                    <p:set>
                                      <p:cBhvr>
                                        <p:cTn id="66" dur="80"/>
                                        <p:tgtEl>
                                          <p:spTgt spid="10">
                                            <p:txEl>
                                              <p:pRg st="0" end="0"/>
                                            </p:txEl>
                                          </p:spTgt>
                                        </p:tgtEl>
                                        <p:attrNameLst>
                                          <p:attrName>fill.type</p:attrName>
                                        </p:attrNameLst>
                                      </p:cBhvr>
                                      <p:to>
                                        <p:strVal val="solid"/>
                                      </p:to>
                                    </p:set>
                                  </p:childTnLst>
                                </p:cTn>
                              </p:par>
                              <p:par>
                                <p:cTn id="67" presetID="27" presetClass="entr" presetSubtype="0" fill="hold" nodeType="withEffect">
                                  <p:stCondLst>
                                    <p:cond delay="0"/>
                                  </p:stCondLst>
                                  <p:iterate type="lt">
                                    <p:tmPct val="50000"/>
                                  </p:iterate>
                                  <p:childTnLst>
                                    <p:set>
                                      <p:cBhvr>
                                        <p:cTn id="68" dur="1" fill="hold">
                                          <p:stCondLst>
                                            <p:cond delay="0"/>
                                          </p:stCondLst>
                                        </p:cTn>
                                        <p:tgtEl>
                                          <p:spTgt spid="13">
                                            <p:txEl>
                                              <p:pRg st="0" end="0"/>
                                            </p:txEl>
                                          </p:spTgt>
                                        </p:tgtEl>
                                        <p:attrNameLst>
                                          <p:attrName>style.visibility</p:attrName>
                                        </p:attrNameLst>
                                      </p:cBhvr>
                                      <p:to>
                                        <p:strVal val="visible"/>
                                      </p:to>
                                    </p:set>
                                    <p:anim calcmode="discrete" valueType="clr">
                                      <p:cBhvr override="childStyle">
                                        <p:cTn id="69" dur="80"/>
                                        <p:tgtEl>
                                          <p:spTgt spid="1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13">
                                            <p:txEl>
                                              <p:pRg st="0" end="0"/>
                                            </p:txEl>
                                          </p:spTgt>
                                        </p:tgtEl>
                                        <p:attrNameLst>
                                          <p:attrName>fillcolor</p:attrName>
                                        </p:attrNameLst>
                                      </p:cBhvr>
                                      <p:tavLst>
                                        <p:tav tm="0">
                                          <p:val>
                                            <p:clrVal>
                                              <a:schemeClr val="accent2"/>
                                            </p:clrVal>
                                          </p:val>
                                        </p:tav>
                                        <p:tav tm="50000">
                                          <p:val>
                                            <p:clrVal>
                                              <a:schemeClr val="hlink"/>
                                            </p:clrVal>
                                          </p:val>
                                        </p:tav>
                                      </p:tavLst>
                                    </p:anim>
                                    <p:set>
                                      <p:cBhvr>
                                        <p:cTn id="71" dur="80"/>
                                        <p:tgtEl>
                                          <p:spTgt spid="13">
                                            <p:txEl>
                                              <p:pRg st="0" end="0"/>
                                            </p:txEl>
                                          </p:spTgt>
                                        </p:tgtEl>
                                        <p:attrNameLst>
                                          <p:attrName>fill.type</p:attrName>
                                        </p:attrNameLst>
                                      </p:cBhvr>
                                      <p:to>
                                        <p:strVal val="solid"/>
                                      </p:to>
                                    </p:se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dissolve">
                                      <p:cBhvr>
                                        <p:cTn id="76" dur="500"/>
                                        <p:tgtEl>
                                          <p:spTgt spid="65"/>
                                        </p:tgtEl>
                                      </p:cBhvr>
                                    </p:animEffect>
                                  </p:childTnLst>
                                </p:cTn>
                              </p:par>
                            </p:childTnLst>
                          </p:cTn>
                        </p:par>
                        <p:par>
                          <p:cTn id="77" fill="hold">
                            <p:stCondLst>
                              <p:cond delay="500"/>
                            </p:stCondLst>
                            <p:childTnLst>
                              <p:par>
                                <p:cTn id="78" presetID="9" presetClass="entr" presetSubtype="0" fill="hold"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dissolve">
                                      <p:cBhvr>
                                        <p:cTn id="80" dur="500"/>
                                        <p:tgtEl>
                                          <p:spTgt spid="58"/>
                                        </p:tgtEl>
                                      </p:cBhvr>
                                    </p:animEffec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62"/>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61"/>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73"/>
                                        </p:tgtEl>
                                        <p:attrNameLst>
                                          <p:attrName>style.visibility</p:attrName>
                                        </p:attrNameLst>
                                      </p:cBhvr>
                                      <p:to>
                                        <p:strVal val="visible"/>
                                      </p:to>
                                    </p:set>
                                    <p:animEffect transition="in" filter="dissolve">
                                      <p:cBhvr>
                                        <p:cTn id="90" dur="500"/>
                                        <p:tgtEl>
                                          <p:spTgt spid="73"/>
                                        </p:tgtEl>
                                      </p:cBhvr>
                                    </p:animEffect>
                                  </p:childTnLst>
                                </p:cTn>
                              </p:par>
                            </p:childTnLst>
                          </p:cTn>
                        </p:par>
                        <p:par>
                          <p:cTn id="91" fill="hold">
                            <p:stCondLst>
                              <p:cond delay="500"/>
                            </p:stCondLst>
                            <p:childTnLst>
                              <p:par>
                                <p:cTn id="92" presetID="9" presetClass="entr" presetSubtype="0" fill="hold" nodeType="after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dissolve">
                                      <p:cBhvr>
                                        <p:cTn id="94" dur="500"/>
                                        <p:tgtEl>
                                          <p:spTgt spid="66"/>
                                        </p:tgtEl>
                                      </p:cBhvr>
                                    </p:animEffect>
                                  </p:childTnLst>
                                </p:cTn>
                              </p:par>
                            </p:childTnLst>
                          </p:cTn>
                        </p:par>
                        <p:par>
                          <p:cTn id="95" fill="hold">
                            <p:stCondLst>
                              <p:cond delay="1000"/>
                            </p:stCondLst>
                            <p:childTnLst>
                              <p:par>
                                <p:cTn id="96" presetID="1" presetClass="entr" presetSubtype="0" fill="hold" nodeType="afterEffect">
                                  <p:stCondLst>
                                    <p:cond delay="0"/>
                                  </p:stCondLst>
                                  <p:childTnLst>
                                    <p:set>
                                      <p:cBhvr>
                                        <p:cTn id="97" dur="1" fill="hold">
                                          <p:stCondLst>
                                            <p:cond delay="0"/>
                                          </p:stCondLst>
                                        </p:cTn>
                                        <p:tgtEl>
                                          <p:spTgt spid="70"/>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4" grpId="0" bldLvl="0" animBg="1"/>
      <p:bldP spid="44" grpId="0"/>
      <p:bldP spid="49" grpId="0"/>
      <p:bldP spid="65" grpId="0"/>
      <p:bldP spid="73" grpId="0"/>
      <p:bldP spid="7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a:t>
            </a:r>
            <a:r>
              <a:rPr lang="zh-CN" altLang="en-US" dirty="0"/>
              <a:t>的实现</a:t>
            </a:r>
            <a:endParaRPr lang="zh-CN" altLang="en-US" dirty="0"/>
          </a:p>
        </p:txBody>
      </p:sp>
      <p:sp>
        <p:nvSpPr>
          <p:cNvPr id="4" name="文本框 3"/>
          <p:cNvSpPr txBox="1"/>
          <p:nvPr/>
        </p:nvSpPr>
        <p:spPr>
          <a:xfrm>
            <a:off x="753342" y="2378660"/>
            <a:ext cx="11004683" cy="4043351"/>
          </a:xfrm>
          <a:prstGeom prst="rect">
            <a:avLst/>
          </a:prstGeom>
          <a:noFill/>
        </p:spPr>
        <p:txBody>
          <a:bodyPr wrap="square">
            <a:spAutoFit/>
          </a:bodyPr>
          <a:lstStyle/>
          <a:p>
            <a:pPr marL="342900" indent="-342900" defTabSz="914400">
              <a:lnSpc>
                <a:spcPct val="120000"/>
              </a:lnSpc>
              <a:buClr>
                <a:srgbClr val="009FF6"/>
              </a:buClr>
              <a:buFont typeface="Wingdings" panose="05000000000000000000" pitchFamily="2" charset="2"/>
              <a:buChar char="p"/>
            </a:pPr>
            <a:r>
              <a:rPr kumimoji="1"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发送数据报</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将每个外出报文的</a:t>
            </a: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源</a:t>
            </a:r>
            <a:r>
              <a:rPr kumimoji="1"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地址</a:t>
            </a:r>
            <a:r>
              <a:rPr kumimoji="1"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端口号</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替换为</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NAT IP</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地址以及新的端口号</a:t>
            </a:r>
            <a:b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b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 .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远程客户机</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服务器将以</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IP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地址以及新的端口号做为目的地址进行响应</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b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b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记住每一个地址转换对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转换表中</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，即</a:t>
            </a:r>
            <a:b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b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源</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地址</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端口号</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(NAT IP </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地址</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新的端口</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r>
              <a:rPr kumimoji="1"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接收数据报</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根据</a:t>
            </a:r>
            <a:r>
              <a:rPr kumimoji="1"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NAT</a:t>
            </a: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转换表</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将每个进入报文的</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IP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端口号替换为相应的源</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地址以及端口号</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a:t>
            </a:r>
            <a:r>
              <a:rPr lang="zh-CN" altLang="en-US" dirty="0"/>
              <a:t>引入后</a:t>
            </a:r>
            <a:endParaRPr lang="zh-CN" altLang="en-US" dirty="0"/>
          </a:p>
        </p:txBody>
      </p:sp>
      <p:sp>
        <p:nvSpPr>
          <p:cNvPr id="24" name="文本框 23"/>
          <p:cNvSpPr txBox="1"/>
          <p:nvPr/>
        </p:nvSpPr>
        <p:spPr>
          <a:xfrm>
            <a:off x="1295402" y="2405166"/>
            <a:ext cx="10196206" cy="3350854"/>
          </a:xfrm>
          <a:prstGeom prst="rect">
            <a:avLst/>
          </a:prstGeom>
          <a:noFill/>
        </p:spPr>
        <p:txBody>
          <a:bodyPr wrap="square">
            <a:spAutoFit/>
          </a:bodyPr>
          <a:lstStyle/>
          <a:p>
            <a:pPr>
              <a:lnSpc>
                <a:spcPct val="150000"/>
              </a:lnSpc>
              <a:buClr>
                <a:srgbClr val="009FF6"/>
              </a:buClr>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本地网络只要使用</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一个</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地址</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就可以和外部网络相连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不需要从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ISP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处获得大批</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所有设备可以使用同一个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可以在不通知外部网络的情况下改变内网主机的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即使改变了</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ISP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也无须改变内网主机的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内网主机对外网主机而言是不可见的、不可寻址的。</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这也算是一项安全措施</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网络地址转换</a:t>
            </a:r>
            <a:r>
              <a:rPr lang="en-US" altLang="zh-CN" dirty="0"/>
              <a:t>NAT</a:t>
            </a:r>
            <a:endParaRPr lang="zh-CN" altLang="en-US" dirty="0"/>
          </a:p>
        </p:txBody>
      </p:sp>
      <p:grpSp>
        <p:nvGrpSpPr>
          <p:cNvPr id="4" name="组合 3"/>
          <p:cNvGrpSpPr/>
          <p:nvPr/>
        </p:nvGrpSpPr>
        <p:grpSpPr>
          <a:xfrm>
            <a:off x="1115874" y="2703102"/>
            <a:ext cx="2032623" cy="584775"/>
            <a:chOff x="1263767" y="4127662"/>
            <a:chExt cx="2742828" cy="584775"/>
          </a:xfrm>
        </p:grpSpPr>
        <p:sp>
          <p:nvSpPr>
            <p:cNvPr id="5" name="矩形: 圆角 4"/>
            <p:cNvSpPr/>
            <p:nvPr/>
          </p:nvSpPr>
          <p:spPr>
            <a:xfrm>
              <a:off x="1263767" y="4127662"/>
              <a:ext cx="2742828" cy="584775"/>
            </a:xfrm>
            <a:prstGeom prst="roundRect">
              <a:avLst>
                <a:gd name="adj" fmla="val 50000"/>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1695688" y="4200107"/>
              <a:ext cx="191044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两类地址</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 name="组合 6"/>
          <p:cNvGrpSpPr/>
          <p:nvPr/>
        </p:nvGrpSpPr>
        <p:grpSpPr>
          <a:xfrm>
            <a:off x="4537493" y="2703102"/>
            <a:ext cx="2646878" cy="572585"/>
            <a:chOff x="1263767" y="4139852"/>
            <a:chExt cx="3571706" cy="572585"/>
          </a:xfrm>
        </p:grpSpPr>
        <p:sp>
          <p:nvSpPr>
            <p:cNvPr id="8" name="矩形: 圆角 7"/>
            <p:cNvSpPr/>
            <p:nvPr/>
          </p:nvSpPr>
          <p:spPr>
            <a:xfrm>
              <a:off x="1263767" y="4139852"/>
              <a:ext cx="3571706" cy="57258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a:off x="1263767" y="4218028"/>
              <a:ext cx="3571706"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三种地址转换方式</a:t>
              </a:r>
              <a:endPar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0" name="文本框 9"/>
          <p:cNvSpPr txBox="1"/>
          <p:nvPr/>
        </p:nvSpPr>
        <p:spPr>
          <a:xfrm>
            <a:off x="1601517" y="3515208"/>
            <a:ext cx="3312399" cy="2270558"/>
          </a:xfrm>
          <a:prstGeom prst="rect">
            <a:avLst/>
          </a:prstGeom>
          <a:noFill/>
        </p:spPr>
        <p:txBody>
          <a:bodyPr wrap="square">
            <a:spAutoFit/>
          </a:bodyPr>
          <a:lstStyle/>
          <a:p>
            <a:pPr marL="342900" indent="-342900" defTabSz="914400">
              <a:lnSpc>
                <a:spcPct val="12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本地地址</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20000"/>
              </a:lnSpc>
              <a:buClr>
                <a:srgbClr val="009FF6"/>
              </a:buClr>
              <a:buFont typeface="Wingdings" panose="05000000000000000000" pitchFamily="2" charset="2"/>
              <a:buChar char="n"/>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10/8</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20000"/>
              </a:lnSpc>
              <a:buClr>
                <a:srgbClr val="009FF6"/>
              </a:buClr>
              <a:buFont typeface="Wingdings" panose="05000000000000000000" pitchFamily="2" charset="2"/>
              <a:buChar char="n"/>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172.16/12 </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20000"/>
              </a:lnSpc>
              <a:buClr>
                <a:srgbClr val="009FF6"/>
              </a:buClr>
              <a:buFont typeface="Wingdings" panose="05000000000000000000" pitchFamily="2" charset="2"/>
              <a:buChar char="n"/>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192.168/16</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全球地址</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文本框 10"/>
          <p:cNvSpPr txBox="1"/>
          <p:nvPr/>
        </p:nvSpPr>
        <p:spPr>
          <a:xfrm>
            <a:off x="4913916" y="3601116"/>
            <a:ext cx="6337594" cy="2712859"/>
          </a:xfrm>
          <a:prstGeom prst="rect">
            <a:avLst/>
          </a:prstGeom>
          <a:noFill/>
        </p:spPr>
        <p:txBody>
          <a:bodyPr wrap="square">
            <a:spAutoFit/>
          </a:bodyPr>
          <a:lstStyle/>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静态</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：一个本地地址对应一个全球地址</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动态</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：一个全球地址对应多个本地地址</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端口</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：一个本地地址的端口对应到一个全球地址的端口</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a:t>
            </a:r>
            <a:r>
              <a:rPr lang="zh-CN" altLang="en-US" dirty="0"/>
              <a:t>带来的变化</a:t>
            </a:r>
            <a:endParaRPr lang="zh-CN" altLang="en-US" dirty="0"/>
          </a:p>
        </p:txBody>
      </p:sp>
      <p:pic>
        <p:nvPicPr>
          <p:cNvPr id="4" name="table"/>
          <p:cNvPicPr>
            <a:picLocks noChangeAspect="1"/>
          </p:cNvPicPr>
          <p:nvPr/>
        </p:nvPicPr>
        <p:blipFill>
          <a:blip r:embed="rId1"/>
          <a:stretch>
            <a:fillRect/>
          </a:stretch>
        </p:blipFill>
        <p:spPr>
          <a:xfrm>
            <a:off x="2983019" y="2463006"/>
            <a:ext cx="6225961" cy="2554399"/>
          </a:xfrm>
          <a:prstGeom prst="rect">
            <a:avLst/>
          </a:prstGeom>
        </p:spPr>
      </p:pic>
      <p:grpSp>
        <p:nvGrpSpPr>
          <p:cNvPr id="5" name="组合 4"/>
          <p:cNvGrpSpPr/>
          <p:nvPr/>
        </p:nvGrpSpPr>
        <p:grpSpPr>
          <a:xfrm>
            <a:off x="1853410" y="4938655"/>
            <a:ext cx="9449941" cy="1155968"/>
            <a:chOff x="1724818" y="2533650"/>
            <a:chExt cx="6751637" cy="1729368"/>
          </a:xfrm>
        </p:grpSpPr>
        <p:sp>
          <p:nvSpPr>
            <p:cNvPr id="7" name="矩形: 圆角 6"/>
            <p:cNvSpPr/>
            <p:nvPr/>
          </p:nvSpPr>
          <p:spPr>
            <a:xfrm>
              <a:off x="1791494" y="2533650"/>
              <a:ext cx="6565522"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等线" panose="02010600030101010101" charset="-122"/>
                <a:ea typeface="等线" panose="02010600030101010101" charset="-122"/>
                <a:cs typeface="+mn-cs"/>
              </a:endParaRPr>
            </a:p>
          </p:txBody>
        </p:sp>
        <p:sp>
          <p:nvSpPr>
            <p:cNvPr id="8" name="文本框 14"/>
            <p:cNvSpPr txBox="1"/>
            <p:nvPr/>
          </p:nvSpPr>
          <p:spPr>
            <a:xfrm>
              <a:off x="2336040" y="2651463"/>
              <a:ext cx="6140415" cy="16115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外部主机如何与内网中的</a:t>
              </a:r>
              <a:r>
                <a:rPr kumimoji="1" lang="en-US" altLang="zh-CN" sz="3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10.0.0.1</a:t>
              </a:r>
              <a:r>
                <a:rPr kumimoji="1" lang="zh-CN" altLang="en-US" sz="3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服务器通信？</a:t>
              </a:r>
              <a:endParaRPr kumimoji="0" lang="zh-CN" altLang="en-US" sz="30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9" name="矩形: 圆角 8"/>
            <p:cNvSpPr/>
            <p:nvPr/>
          </p:nvSpPr>
          <p:spPr>
            <a:xfrm>
              <a:off x="1724818" y="2603030"/>
              <a:ext cx="6572237" cy="1064095"/>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等线" panose="02010600030101010101" charset="-122"/>
                <a:ea typeface="等线" panose="02010600030101010101" charset="-122"/>
                <a:cs typeface="+mn-cs"/>
              </a:endParaRPr>
            </a:p>
          </p:txBody>
        </p:sp>
      </p:gr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455" y="4023459"/>
            <a:ext cx="2341562" cy="23415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端口映射</a:t>
            </a:r>
            <a:endParaRPr lang="zh-CN" altLang="en-US" dirty="0"/>
          </a:p>
        </p:txBody>
      </p:sp>
      <p:grpSp>
        <p:nvGrpSpPr>
          <p:cNvPr id="4" name="组合 3"/>
          <p:cNvGrpSpPr/>
          <p:nvPr/>
        </p:nvGrpSpPr>
        <p:grpSpPr>
          <a:xfrm>
            <a:off x="1436548" y="2631961"/>
            <a:ext cx="8607618" cy="476221"/>
            <a:chOff x="1403750" y="3593123"/>
            <a:chExt cx="8607618"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1" y="3593123"/>
              <a:ext cx="802543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采用端口</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，在路由器中静态的为服务器配置一条记录</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912689" y="3263222"/>
            <a:ext cx="5940674" cy="676011"/>
            <a:chOff x="1791494" y="2533650"/>
            <a:chExt cx="5638006" cy="1200150"/>
          </a:xfrm>
        </p:grpSpPr>
        <p:sp>
          <p:nvSpPr>
            <p:cNvPr id="10" name="矩形: 圆角 9"/>
            <p:cNvSpPr/>
            <p:nvPr/>
          </p:nvSpPr>
          <p:spPr>
            <a:xfrm>
              <a:off x="1791494" y="2533650"/>
              <a:ext cx="5638006"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1" name="文本框 10"/>
            <p:cNvSpPr txBox="1"/>
            <p:nvPr/>
          </p:nvSpPr>
          <p:spPr>
            <a:xfrm>
              <a:off x="1888071" y="2742395"/>
              <a:ext cx="5411642" cy="8196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如</a:t>
              </a:r>
              <a:r>
                <a:rPr kumimoji="0" lang="en-US" altLang="zh-CN" sz="24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(138.76.29.7,80) </a:t>
              </a:r>
              <a:r>
                <a:rPr kumimoji="0" lang="zh-CN" altLang="en-US" sz="24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总是指向</a:t>
              </a:r>
              <a:r>
                <a:rPr kumimoji="0" lang="en-US" altLang="zh-CN" sz="24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(10.0.0.1,80)</a:t>
              </a:r>
              <a:endParaRPr kumimoji="0" lang="en-US" altLang="zh-CN" sz="24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2" name="矩形: 圆角 11"/>
            <p:cNvSpPr/>
            <p:nvPr/>
          </p:nvSpPr>
          <p:spPr>
            <a:xfrm>
              <a:off x="1857375" y="2669790"/>
              <a:ext cx="5505449" cy="965042"/>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3" name="组合 12"/>
          <p:cNvGrpSpPr/>
          <p:nvPr/>
        </p:nvGrpSpPr>
        <p:grpSpPr>
          <a:xfrm>
            <a:off x="5078492" y="3550976"/>
            <a:ext cx="5276233" cy="2730960"/>
            <a:chOff x="3965651" y="3635001"/>
            <a:chExt cx="5276233" cy="2730960"/>
          </a:xfrm>
        </p:grpSpPr>
        <p:grpSp>
          <p:nvGrpSpPr>
            <p:cNvPr id="14" name="组合 13"/>
            <p:cNvGrpSpPr/>
            <p:nvPr/>
          </p:nvGrpSpPr>
          <p:grpSpPr>
            <a:xfrm>
              <a:off x="4926904" y="3635001"/>
              <a:ext cx="4314980" cy="2730960"/>
              <a:chOff x="1291314" y="1969217"/>
              <a:chExt cx="4314980" cy="2730960"/>
            </a:xfrm>
          </p:grpSpPr>
          <p:grpSp>
            <p:nvGrpSpPr>
              <p:cNvPr id="21" name="组合 20"/>
              <p:cNvGrpSpPr/>
              <p:nvPr/>
            </p:nvGrpSpPr>
            <p:grpSpPr>
              <a:xfrm>
                <a:off x="1291314" y="1969217"/>
                <a:ext cx="4314980" cy="2730960"/>
                <a:chOff x="1247566" y="2056623"/>
                <a:chExt cx="4314980" cy="2730960"/>
              </a:xfrm>
            </p:grpSpPr>
            <p:grpSp>
              <p:nvGrpSpPr>
                <p:cNvPr id="23" name="组合 22"/>
                <p:cNvGrpSpPr/>
                <p:nvPr/>
              </p:nvGrpSpPr>
              <p:grpSpPr>
                <a:xfrm>
                  <a:off x="3937535" y="2274532"/>
                  <a:ext cx="1625011" cy="2513051"/>
                  <a:chOff x="2707027" y="1673538"/>
                  <a:chExt cx="3810000" cy="3520449"/>
                </a:xfrm>
              </p:grpSpPr>
              <p:grpSp>
                <p:nvGrpSpPr>
                  <p:cNvPr id="39" name="组合 38"/>
                  <p:cNvGrpSpPr/>
                  <p:nvPr/>
                </p:nvGrpSpPr>
                <p:grpSpPr>
                  <a:xfrm>
                    <a:off x="2707027" y="1673538"/>
                    <a:ext cx="3810000" cy="3520449"/>
                    <a:chOff x="2363126" y="1676863"/>
                    <a:chExt cx="3995264" cy="3691633"/>
                  </a:xfrm>
                </p:grpSpPr>
                <p:sp>
                  <p:nvSpPr>
                    <p:cNvPr id="41" name="椭圆 40"/>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椭圆 41"/>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0" name="弧形 39"/>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84395" y="3181689"/>
                  <a:ext cx="898796" cy="639044"/>
                </a:xfrm>
                <a:prstGeom prst="rect">
                  <a:avLst/>
                </a:prstGeom>
              </p:spPr>
            </p:pic>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84395" y="3944760"/>
                  <a:ext cx="898796" cy="639044"/>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430582" y="2527003"/>
                  <a:ext cx="597277" cy="597277"/>
                </a:xfrm>
                <a:prstGeom prst="rect">
                  <a:avLst/>
                </a:prstGeom>
              </p:spPr>
            </p:pic>
            <p:grpSp>
              <p:nvGrpSpPr>
                <p:cNvPr id="27" name="Group 158"/>
                <p:cNvGrpSpPr/>
                <p:nvPr/>
              </p:nvGrpSpPr>
              <p:grpSpPr bwMode="auto">
                <a:xfrm>
                  <a:off x="1247566" y="2056623"/>
                  <a:ext cx="3995196" cy="2330896"/>
                  <a:chOff x="3092" y="1173"/>
                  <a:chExt cx="2664" cy="1554"/>
                </a:xfrm>
              </p:grpSpPr>
              <p:sp>
                <p:nvSpPr>
                  <p:cNvPr id="32" name="Line 99"/>
                  <p:cNvSpPr>
                    <a:spLocks noChangeShapeType="1"/>
                  </p:cNvSpPr>
                  <p:nvPr/>
                </p:nvSpPr>
                <p:spPr bwMode="auto">
                  <a:xfrm flipV="1">
                    <a:off x="5061" y="2636"/>
                    <a:ext cx="108"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3" name="Text Box 100"/>
                  <p:cNvSpPr txBox="1">
                    <a:spLocks noChangeArrowheads="1"/>
                  </p:cNvSpPr>
                  <p:nvPr/>
                </p:nvSpPr>
                <p:spPr bwMode="auto">
                  <a:xfrm>
                    <a:off x="4966" y="1173"/>
                    <a:ext cx="7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10.0.0.1</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Text Box 104"/>
                  <p:cNvSpPr txBox="1">
                    <a:spLocks noChangeArrowheads="1"/>
                  </p:cNvSpPr>
                  <p:nvPr/>
                </p:nvSpPr>
                <p:spPr bwMode="auto">
                  <a:xfrm>
                    <a:off x="4008" y="2246"/>
                    <a:ext cx="7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85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t>
                    </a:r>
                    <a:endPar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85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Line 106"/>
                  <p:cNvSpPr>
                    <a:spLocks noChangeShapeType="1"/>
                  </p:cNvSpPr>
                  <p:nvPr/>
                </p:nvSpPr>
                <p:spPr bwMode="auto">
                  <a:xfrm>
                    <a:off x="3997" y="2156"/>
                    <a:ext cx="253"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6" name="Oval 150"/>
                  <p:cNvSpPr>
                    <a:spLocks noChangeArrowheads="1"/>
                  </p:cNvSpPr>
                  <p:nvPr/>
                </p:nvSpPr>
                <p:spPr bwMode="auto">
                  <a:xfrm>
                    <a:off x="5299" y="1852"/>
                    <a:ext cx="7" cy="1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37" name="Text Box 100"/>
                  <p:cNvSpPr txBox="1">
                    <a:spLocks noChangeArrowheads="1"/>
                  </p:cNvSpPr>
                  <p:nvPr/>
                </p:nvSpPr>
                <p:spPr bwMode="auto">
                  <a:xfrm>
                    <a:off x="4447" y="1796"/>
                    <a:ext cx="7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10.0.0.4</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Text Box 100"/>
                  <p:cNvSpPr txBox="1">
                    <a:spLocks noChangeArrowheads="1"/>
                  </p:cNvSpPr>
                  <p:nvPr/>
                </p:nvSpPr>
                <p:spPr bwMode="auto">
                  <a:xfrm>
                    <a:off x="3092" y="2156"/>
                    <a:ext cx="109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138.76.29.7</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 name="Line 35"/>
                <p:cNvSpPr>
                  <a:spLocks noChangeShapeType="1"/>
                </p:cNvSpPr>
                <p:nvPr/>
              </p:nvSpPr>
              <p:spPr bwMode="auto">
                <a:xfrm>
                  <a:off x="4282543" y="2825641"/>
                  <a:ext cx="148039"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9" name="Line 137"/>
                <p:cNvSpPr>
                  <a:spLocks noChangeShapeType="1"/>
                </p:cNvSpPr>
                <p:nvPr/>
              </p:nvSpPr>
              <p:spPr bwMode="auto">
                <a:xfrm>
                  <a:off x="3447755" y="3500156"/>
                  <a:ext cx="242888"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0" name="Line 137"/>
                <p:cNvSpPr>
                  <a:spLocks noChangeShapeType="1"/>
                </p:cNvSpPr>
                <p:nvPr/>
              </p:nvSpPr>
              <p:spPr bwMode="auto">
                <a:xfrm>
                  <a:off x="4200472" y="3510452"/>
                  <a:ext cx="151806"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2058" y="2922103"/>
                  <a:ext cx="898629" cy="898630"/>
                </a:xfrm>
                <a:prstGeom prst="rect">
                  <a:avLst/>
                </a:prstGeom>
              </p:spPr>
            </p:pic>
          </p:grpSp>
          <p:cxnSp>
            <p:nvCxnSpPr>
              <p:cNvPr id="22" name="直接连接符 21"/>
              <p:cNvCxnSpPr/>
              <p:nvPr/>
            </p:nvCxnSpPr>
            <p:spPr>
              <a:xfrm>
                <a:off x="3704435" y="3412750"/>
                <a:ext cx="312588" cy="0"/>
              </a:xfrm>
              <a:prstGeom prst="line">
                <a:avLst/>
              </a:prstGeom>
              <a:noFill/>
              <a:ln w="28575" cap="flat" cmpd="sng" algn="ctr">
                <a:solidFill>
                  <a:srgbClr val="009FF6"/>
                </a:solidFill>
                <a:prstDash val="solid"/>
                <a:miter lim="800000"/>
                <a:headEnd type="triangle" w="med" len="med"/>
                <a:tailEnd type="none" w="med" len="med"/>
              </a:ln>
              <a:effectLst/>
            </p:spPr>
          </p:cxnSp>
        </p:gr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02077" y="4323599"/>
              <a:ext cx="898796" cy="639044"/>
            </a:xfrm>
            <a:prstGeom prst="rect">
              <a:avLst/>
            </a:prstGeom>
          </p:spPr>
        </p:pic>
        <p:sp>
          <p:nvSpPr>
            <p:cNvPr id="16" name="Text Box 103"/>
            <p:cNvSpPr txBox="1">
              <a:spLocks noChangeArrowheads="1"/>
            </p:cNvSpPr>
            <p:nvPr/>
          </p:nvSpPr>
          <p:spPr bwMode="auto">
            <a:xfrm>
              <a:off x="5639443" y="4094514"/>
              <a:ext cx="356188" cy="5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025" b="0" i="0" u="none" strike="noStrike" kern="0" cap="none" spc="0" normalizeH="0" baseline="0" noProof="0" dirty="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3025" b="0" i="0" u="none" strike="noStrike" kern="0" cap="none" spc="0" normalizeH="0" baseline="0" noProof="0" dirty="0">
                <a:ln>
                  <a:noFill/>
                </a:ln>
                <a:solidFill>
                  <a:srgbClr val="009FF6"/>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 name="Text Box 580"/>
            <p:cNvSpPr txBox="1">
              <a:spLocks noChangeArrowheads="1"/>
            </p:cNvSpPr>
            <p:nvPr/>
          </p:nvSpPr>
          <p:spPr bwMode="auto">
            <a:xfrm>
              <a:off x="3965651" y="4441138"/>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客户端</a:t>
              </a:r>
              <a:endPar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18" name="直接连接符 17"/>
            <p:cNvCxnSpPr/>
            <p:nvPr/>
          </p:nvCxnSpPr>
          <p:spPr>
            <a:xfrm flipH="1" flipV="1">
              <a:off x="5823555" y="4646766"/>
              <a:ext cx="301902" cy="292204"/>
            </a:xfrm>
            <a:prstGeom prst="line">
              <a:avLst/>
            </a:prstGeom>
            <a:noFill/>
            <a:ln w="28575" cap="flat" cmpd="sng" algn="ctr">
              <a:solidFill>
                <a:srgbClr val="009FF6"/>
              </a:solidFill>
              <a:prstDash val="solid"/>
              <a:miter lim="800000"/>
              <a:headEnd type="triangle" w="med" len="med"/>
              <a:tailEnd type="none" w="med" len="med"/>
            </a:ln>
            <a:effectLst/>
          </p:spPr>
        </p:cxnSp>
        <p:cxnSp>
          <p:nvCxnSpPr>
            <p:cNvPr id="19" name="直接连接符 18"/>
            <p:cNvCxnSpPr/>
            <p:nvPr/>
          </p:nvCxnSpPr>
          <p:spPr>
            <a:xfrm flipH="1">
              <a:off x="6507044" y="5166988"/>
              <a:ext cx="127218" cy="78248"/>
            </a:xfrm>
            <a:prstGeom prst="line">
              <a:avLst/>
            </a:prstGeom>
            <a:noFill/>
            <a:ln w="28575" cap="flat" cmpd="sng" algn="ctr">
              <a:solidFill>
                <a:srgbClr val="009FF6"/>
              </a:solidFill>
              <a:prstDash val="solid"/>
              <a:miter lim="800000"/>
              <a:headEnd type="triangle" w="med" len="med"/>
              <a:tailEnd type="none" w="med" len="med"/>
            </a:ln>
            <a:effectLst/>
          </p:spPr>
        </p:cxnSp>
        <p:cxnSp>
          <p:nvCxnSpPr>
            <p:cNvPr id="20" name="直接连接符 19"/>
            <p:cNvCxnSpPr/>
            <p:nvPr/>
          </p:nvCxnSpPr>
          <p:spPr>
            <a:xfrm flipV="1">
              <a:off x="7101948" y="4921211"/>
              <a:ext cx="128569" cy="79079"/>
            </a:xfrm>
            <a:prstGeom prst="line">
              <a:avLst/>
            </a:prstGeom>
            <a:noFill/>
            <a:ln w="28575" cap="flat" cmpd="sng" algn="ctr">
              <a:solidFill>
                <a:srgbClr val="009FF6"/>
              </a:solidFill>
              <a:prstDash val="solid"/>
              <a:miter lim="800000"/>
              <a:headEnd type="triangl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满足网络互联基本需求的模型？</a:t>
            </a:r>
            <a:endParaRPr lang="zh-CN" altLang="en-US" dirty="0"/>
          </a:p>
        </p:txBody>
      </p:sp>
      <p:grpSp>
        <p:nvGrpSpPr>
          <p:cNvPr id="4" name="组合 3"/>
          <p:cNvGrpSpPr/>
          <p:nvPr/>
        </p:nvGrpSpPr>
        <p:grpSpPr>
          <a:xfrm>
            <a:off x="1900674" y="2922973"/>
            <a:ext cx="5367498" cy="599397"/>
            <a:chOff x="1575501" y="4121510"/>
            <a:chExt cx="5367498" cy="599397"/>
          </a:xfrm>
        </p:grpSpPr>
        <p:sp>
          <p:nvSpPr>
            <p:cNvPr id="5" name="矩形 4"/>
            <p:cNvSpPr/>
            <p:nvPr/>
          </p:nvSpPr>
          <p:spPr>
            <a:xfrm>
              <a:off x="2218041" y="4136132"/>
              <a:ext cx="2236510" cy="584775"/>
            </a:xfrm>
            <a:prstGeom prst="rect">
              <a:avLst/>
            </a:prstGeom>
          </p:spPr>
          <p:txBody>
            <a:bodyPr wrap="none">
              <a:spAutoFit/>
            </a:bodyPr>
            <a:lstStyle/>
            <a:p>
              <a:r>
                <a:rPr lang="zh-CN" altLang="en-US" sz="3200" dirty="0">
                  <a:latin typeface="Times New Roman" panose="02020603050405020304" pitchFamily="18" charset="0"/>
                  <a:ea typeface="思源黑体 CN Medium" panose="020B0600000000000000" pitchFamily="34" charset="-122"/>
                  <a:cs typeface="Times New Roman" panose="02020603050405020304" pitchFamily="18" charset="0"/>
                </a:rPr>
                <a:t>虚电路网络</a:t>
              </a:r>
              <a:endParaRPr lang="zh-CN" altLang="en-US" sz="32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6" name="组合 5"/>
            <p:cNvGrpSpPr/>
            <p:nvPr/>
          </p:nvGrpSpPr>
          <p:grpSpPr>
            <a:xfrm>
              <a:off x="1575501" y="4121510"/>
              <a:ext cx="5367498" cy="495214"/>
              <a:chOff x="1403750" y="3574130"/>
              <a:chExt cx="5367498" cy="495214"/>
            </a:xfrm>
          </p:grpSpPr>
          <p:grpSp>
            <p:nvGrpSpPr>
              <p:cNvPr id="7" name="组合 6"/>
              <p:cNvGrpSpPr/>
              <p:nvPr/>
            </p:nvGrpSpPr>
            <p:grpSpPr>
              <a:xfrm>
                <a:off x="1403750" y="3593123"/>
                <a:ext cx="490436" cy="476221"/>
                <a:chOff x="1403750" y="3593123"/>
                <a:chExt cx="808892" cy="785446"/>
              </a:xfrm>
            </p:grpSpPr>
            <p:sp>
              <p:nvSpPr>
                <p:cNvPr id="9" name="对话气泡: 椭圆形 1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8" name="Text Box 79"/>
              <p:cNvSpPr txBox="1">
                <a:spLocks noChangeArrowheads="1"/>
              </p:cNvSpPr>
              <p:nvPr/>
            </p:nvSpPr>
            <p:spPr bwMode="auto">
              <a:xfrm>
                <a:off x="1947254" y="3574130"/>
                <a:ext cx="48239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1" name="组合 10"/>
          <p:cNvGrpSpPr/>
          <p:nvPr/>
        </p:nvGrpSpPr>
        <p:grpSpPr>
          <a:xfrm>
            <a:off x="1900674" y="3879207"/>
            <a:ext cx="6932496" cy="598259"/>
            <a:chOff x="1575501" y="4734391"/>
            <a:chExt cx="6932496" cy="598259"/>
          </a:xfrm>
        </p:grpSpPr>
        <p:sp>
          <p:nvSpPr>
            <p:cNvPr id="12" name="矩形 11"/>
            <p:cNvSpPr/>
            <p:nvPr/>
          </p:nvSpPr>
          <p:spPr>
            <a:xfrm>
              <a:off x="2218041" y="4734391"/>
              <a:ext cx="2236510" cy="584775"/>
            </a:xfrm>
            <a:prstGeom prst="rect">
              <a:avLst/>
            </a:prstGeom>
          </p:spPr>
          <p:txBody>
            <a:bodyPr wrap="none">
              <a:spAutoFit/>
            </a:bodyPr>
            <a:lstStyle/>
            <a:p>
              <a:r>
                <a:rPr lang="zh-CN" altLang="en-US" sz="3200" dirty="0">
                  <a:latin typeface="Times New Roman" panose="02020603050405020304" pitchFamily="18" charset="0"/>
                  <a:ea typeface="思源黑体 CN Medium" panose="020B0600000000000000" pitchFamily="34" charset="-122"/>
                  <a:cs typeface="Times New Roman" panose="02020603050405020304" pitchFamily="18" charset="0"/>
                </a:rPr>
                <a:t>数据报网络</a:t>
              </a:r>
              <a:endParaRPr lang="zh-CN" altLang="en-US" sz="32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13" name="组合 12"/>
            <p:cNvGrpSpPr/>
            <p:nvPr/>
          </p:nvGrpSpPr>
          <p:grpSpPr>
            <a:xfrm>
              <a:off x="1575501" y="4784148"/>
              <a:ext cx="6932496" cy="548502"/>
              <a:chOff x="1403750" y="3593123"/>
              <a:chExt cx="6932496" cy="548502"/>
            </a:xfrm>
          </p:grpSpPr>
          <p:grpSp>
            <p:nvGrpSpPr>
              <p:cNvPr id="14" name="组合 13"/>
              <p:cNvGrpSpPr/>
              <p:nvPr/>
            </p:nvGrpSpPr>
            <p:grpSpPr>
              <a:xfrm>
                <a:off x="1403750" y="3593123"/>
                <a:ext cx="490436" cy="476221"/>
                <a:chOff x="1403750" y="3593123"/>
                <a:chExt cx="808892" cy="785446"/>
              </a:xfrm>
            </p:grpSpPr>
            <p:sp>
              <p:nvSpPr>
                <p:cNvPr id="16" name="对话气泡: 椭圆形 1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5" name="Text Box 79"/>
              <p:cNvSpPr txBox="1">
                <a:spLocks noChangeArrowheads="1"/>
              </p:cNvSpPr>
              <p:nvPr/>
            </p:nvSpPr>
            <p:spPr bwMode="auto">
              <a:xfrm>
                <a:off x="3512252" y="3710738"/>
                <a:ext cx="48239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18" name="文本框 17"/>
          <p:cNvSpPr txBox="1"/>
          <p:nvPr/>
        </p:nvSpPr>
        <p:spPr>
          <a:xfrm>
            <a:off x="4779698" y="3025977"/>
            <a:ext cx="4546058" cy="461665"/>
          </a:xfrm>
          <a:prstGeom prst="rect">
            <a:avLst/>
          </a:prstGeom>
          <a:noFill/>
        </p:spPr>
        <p:txBody>
          <a:bodyPr wrap="square">
            <a:spAutoFit/>
          </a:bodyPr>
          <a:lstStyle/>
          <a:p>
            <a:r>
              <a:rPr lang="zh-CN" altLang="en-US" sz="2400" dirty="0">
                <a:ea typeface="楷体" panose="02010609060101010101" pitchFamily="49" charset="-122"/>
              </a:rPr>
              <a:t>面向连接的服务，需事先握手</a:t>
            </a:r>
            <a:endParaRPr lang="zh-CN" altLang="en-US" sz="2400" dirty="0"/>
          </a:p>
        </p:txBody>
      </p:sp>
      <p:sp>
        <p:nvSpPr>
          <p:cNvPr id="19" name="文本框 18"/>
          <p:cNvSpPr txBox="1"/>
          <p:nvPr/>
        </p:nvSpPr>
        <p:spPr>
          <a:xfrm>
            <a:off x="4779698" y="3938653"/>
            <a:ext cx="4823375" cy="461665"/>
          </a:xfrm>
          <a:prstGeom prst="rect">
            <a:avLst/>
          </a:prstGeom>
          <a:noFill/>
        </p:spPr>
        <p:txBody>
          <a:bodyPr wrap="square">
            <a:spAutoFit/>
          </a:bodyPr>
          <a:lstStyle/>
          <a:p>
            <a:r>
              <a:rPr lang="zh-CN" altLang="en-US" sz="2400" dirty="0">
                <a:ea typeface="楷体" panose="02010609060101010101" pitchFamily="49" charset="-122"/>
              </a:rPr>
              <a:t>面向无连接的服务，无需握手</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通用即插即用</a:t>
            </a:r>
            <a:r>
              <a:rPr lang="en-US" altLang="zh-CN" dirty="0"/>
              <a:t>UPnP</a:t>
            </a:r>
            <a:r>
              <a:rPr lang="zh-CN" altLang="en-US" dirty="0"/>
              <a:t>（用于</a:t>
            </a:r>
            <a:r>
              <a:rPr lang="en-US" altLang="zh-CN" dirty="0"/>
              <a:t>P2P</a:t>
            </a:r>
            <a:r>
              <a:rPr lang="zh-CN" altLang="en-US" dirty="0"/>
              <a:t>）</a:t>
            </a:r>
            <a:endParaRPr lang="zh-CN" altLang="en-US" dirty="0"/>
          </a:p>
        </p:txBody>
      </p:sp>
      <p:grpSp>
        <p:nvGrpSpPr>
          <p:cNvPr id="4" name="组合 3"/>
          <p:cNvGrpSpPr/>
          <p:nvPr/>
        </p:nvGrpSpPr>
        <p:grpSpPr>
          <a:xfrm>
            <a:off x="1524592" y="2570135"/>
            <a:ext cx="5871476" cy="875432"/>
            <a:chOff x="1403750" y="3593123"/>
            <a:chExt cx="5871476" cy="875432"/>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2" y="3593123"/>
              <a:ext cx="5289294"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内部主机通过</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IGD</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协议</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了解公共</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10000"/>
                </a:lnSpc>
                <a:spcBef>
                  <a:spcPts val="0"/>
                </a:spcBef>
                <a:spcAft>
                  <a:spcPts val="0"/>
                </a:spcAft>
                <a:buClrTx/>
                <a:buSzTx/>
                <a:buFontTx/>
                <a:buNone/>
                <a:defRPr/>
              </a:pP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2110698" y="3263514"/>
            <a:ext cx="6517638" cy="886793"/>
            <a:chOff x="4650628" y="2344528"/>
            <a:chExt cx="3579232" cy="1201371"/>
          </a:xfrm>
        </p:grpSpPr>
        <p:sp>
          <p:nvSpPr>
            <p:cNvPr id="10" name="矩形: 圆角 9"/>
            <p:cNvSpPr/>
            <p:nvPr/>
          </p:nvSpPr>
          <p:spPr>
            <a:xfrm>
              <a:off x="4650628" y="2344528"/>
              <a:ext cx="3579232" cy="1201371"/>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1" name="文本框 10"/>
            <p:cNvSpPr txBox="1"/>
            <p:nvPr/>
          </p:nvSpPr>
          <p:spPr>
            <a:xfrm>
              <a:off x="4743954" y="2404019"/>
              <a:ext cx="3455195" cy="11257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向路由器注册</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移除映射记录</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（内部</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，内部端口）→（公共</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，公共端口）</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 name="组合 11"/>
          <p:cNvGrpSpPr/>
          <p:nvPr/>
        </p:nvGrpSpPr>
        <p:grpSpPr>
          <a:xfrm>
            <a:off x="1524592" y="4456167"/>
            <a:ext cx="6802766" cy="498598"/>
            <a:chOff x="1403750" y="3593123"/>
            <a:chExt cx="6802766" cy="498598"/>
          </a:xfrm>
        </p:grpSpPr>
        <p:grpSp>
          <p:nvGrpSpPr>
            <p:cNvPr id="13" name="组合 12"/>
            <p:cNvGrpSpPr/>
            <p:nvPr/>
          </p:nvGrpSpPr>
          <p:grpSpPr>
            <a:xfrm>
              <a:off x="1403750" y="3593123"/>
              <a:ext cx="490436" cy="476221"/>
              <a:chOff x="1403750" y="3593123"/>
              <a:chExt cx="808892" cy="785446"/>
            </a:xfrm>
          </p:grpSpPr>
          <p:sp>
            <p:nvSpPr>
              <p:cNvPr id="15" name="对话气泡: 椭圆形 1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4" name="Text Box 79"/>
            <p:cNvSpPr txBox="1">
              <a:spLocks noChangeArrowheads="1"/>
            </p:cNvSpPr>
            <p:nvPr/>
          </p:nvSpPr>
          <p:spPr bwMode="auto">
            <a:xfrm>
              <a:off x="1985932" y="3593123"/>
              <a:ext cx="622058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内部主机向外部公开（公共</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，公共端口）</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 name="组合 16"/>
          <p:cNvGrpSpPr/>
          <p:nvPr/>
        </p:nvGrpSpPr>
        <p:grpSpPr>
          <a:xfrm>
            <a:off x="7938845" y="3328928"/>
            <a:ext cx="2957753" cy="2730960"/>
            <a:chOff x="2648541" y="1969217"/>
            <a:chExt cx="2957753" cy="2730960"/>
          </a:xfrm>
        </p:grpSpPr>
        <p:grpSp>
          <p:nvGrpSpPr>
            <p:cNvPr id="18" name="组合 17"/>
            <p:cNvGrpSpPr/>
            <p:nvPr/>
          </p:nvGrpSpPr>
          <p:grpSpPr>
            <a:xfrm>
              <a:off x="2648541" y="1969217"/>
              <a:ext cx="2957753" cy="2730960"/>
              <a:chOff x="2604793" y="2056623"/>
              <a:chExt cx="2957753" cy="2730960"/>
            </a:xfrm>
          </p:grpSpPr>
          <p:grpSp>
            <p:nvGrpSpPr>
              <p:cNvPr id="20" name="组合 19"/>
              <p:cNvGrpSpPr/>
              <p:nvPr/>
            </p:nvGrpSpPr>
            <p:grpSpPr>
              <a:xfrm>
                <a:off x="3937535" y="2274532"/>
                <a:ext cx="1625011" cy="2513051"/>
                <a:chOff x="2707027" y="1673538"/>
                <a:chExt cx="3810000" cy="3520449"/>
              </a:xfrm>
            </p:grpSpPr>
            <p:grpSp>
              <p:nvGrpSpPr>
                <p:cNvPr id="36" name="组合 35"/>
                <p:cNvGrpSpPr/>
                <p:nvPr/>
              </p:nvGrpSpPr>
              <p:grpSpPr>
                <a:xfrm>
                  <a:off x="2707027" y="1673538"/>
                  <a:ext cx="3810000" cy="3520449"/>
                  <a:chOff x="2363126" y="1676863"/>
                  <a:chExt cx="3995264" cy="3691633"/>
                </a:xfrm>
              </p:grpSpPr>
              <p:sp>
                <p:nvSpPr>
                  <p:cNvPr id="38" name="椭圆 37"/>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9" name="椭圆 38"/>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7" name="弧形 36"/>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84395" y="3181689"/>
                <a:ext cx="898796" cy="639044"/>
              </a:xfrm>
              <a:prstGeom prst="rect">
                <a:avLst/>
              </a:prstGeom>
            </p:spPr>
          </p:pic>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84395" y="3944760"/>
                <a:ext cx="898796" cy="639044"/>
              </a:xfrm>
              <a:prstGeom prst="rect">
                <a:avLst/>
              </a:prstGeom>
            </p:spPr>
          </p:pic>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430582" y="2527003"/>
                <a:ext cx="597277" cy="597277"/>
              </a:xfrm>
              <a:prstGeom prst="rect">
                <a:avLst/>
              </a:prstGeom>
            </p:spPr>
          </p:pic>
          <p:grpSp>
            <p:nvGrpSpPr>
              <p:cNvPr id="24" name="Group 158"/>
              <p:cNvGrpSpPr/>
              <p:nvPr/>
            </p:nvGrpSpPr>
            <p:grpSpPr bwMode="auto">
              <a:xfrm>
                <a:off x="2604793" y="2056623"/>
                <a:ext cx="2637969" cy="2330896"/>
                <a:chOff x="3997" y="1173"/>
                <a:chExt cx="1759" cy="1554"/>
              </a:xfrm>
            </p:grpSpPr>
            <p:sp>
              <p:nvSpPr>
                <p:cNvPr id="29" name="Line 99"/>
                <p:cNvSpPr>
                  <a:spLocks noChangeShapeType="1"/>
                </p:cNvSpPr>
                <p:nvPr/>
              </p:nvSpPr>
              <p:spPr bwMode="auto">
                <a:xfrm flipV="1">
                  <a:off x="5061" y="2636"/>
                  <a:ext cx="108"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0" name="Text Box 100"/>
                <p:cNvSpPr txBox="1">
                  <a:spLocks noChangeArrowheads="1"/>
                </p:cNvSpPr>
                <p:nvPr/>
              </p:nvSpPr>
              <p:spPr bwMode="auto">
                <a:xfrm>
                  <a:off x="4966" y="1173"/>
                  <a:ext cx="7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10.0.0.1</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Text Box 104"/>
                <p:cNvSpPr txBox="1">
                  <a:spLocks noChangeArrowheads="1"/>
                </p:cNvSpPr>
                <p:nvPr/>
              </p:nvSpPr>
              <p:spPr bwMode="auto">
                <a:xfrm>
                  <a:off x="4008" y="2246"/>
                  <a:ext cx="7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85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t>
                  </a:r>
                  <a:endPar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85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Line 106"/>
                <p:cNvSpPr>
                  <a:spLocks noChangeShapeType="1"/>
                </p:cNvSpPr>
                <p:nvPr/>
              </p:nvSpPr>
              <p:spPr bwMode="auto">
                <a:xfrm>
                  <a:off x="3997" y="2156"/>
                  <a:ext cx="253"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3" name="Oval 150"/>
                <p:cNvSpPr>
                  <a:spLocks noChangeArrowheads="1"/>
                </p:cNvSpPr>
                <p:nvPr/>
              </p:nvSpPr>
              <p:spPr bwMode="auto">
                <a:xfrm>
                  <a:off x="5299" y="1852"/>
                  <a:ext cx="7" cy="1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34" name="Freeform 92"/>
                <p:cNvSpPr/>
                <p:nvPr/>
              </p:nvSpPr>
              <p:spPr bwMode="auto">
                <a:xfrm>
                  <a:off x="4564" y="1425"/>
                  <a:ext cx="735" cy="680"/>
                </a:xfrm>
                <a:custGeom>
                  <a:avLst/>
                  <a:gdLst>
                    <a:gd name="T0" fmla="*/ 0 w 735"/>
                    <a:gd name="T1" fmla="*/ 105 h 742"/>
                    <a:gd name="T2" fmla="*/ 398 w 735"/>
                    <a:gd name="T3" fmla="*/ 97 h 742"/>
                    <a:gd name="T4" fmla="*/ 416 w 735"/>
                    <a:gd name="T5" fmla="*/ 41 h 742"/>
                    <a:gd name="T6" fmla="*/ 452 w 735"/>
                    <a:gd name="T7" fmla="*/ 5 h 742"/>
                    <a:gd name="T8" fmla="*/ 735 w 735"/>
                    <a:gd name="T9" fmla="*/ 5 h 742"/>
                    <a:gd name="T10" fmla="*/ 0 60000 65536"/>
                    <a:gd name="T11" fmla="*/ 0 60000 65536"/>
                    <a:gd name="T12" fmla="*/ 0 60000 65536"/>
                    <a:gd name="T13" fmla="*/ 0 60000 65536"/>
                    <a:gd name="T14" fmla="*/ 0 60000 65536"/>
                    <a:gd name="T15" fmla="*/ 0 w 735"/>
                    <a:gd name="T16" fmla="*/ 0 h 742"/>
                    <a:gd name="T17" fmla="*/ 735 w 735"/>
                    <a:gd name="T18" fmla="*/ 742 h 742"/>
                  </a:gdLst>
                  <a:ahLst/>
                  <a:cxnLst>
                    <a:cxn ang="T10">
                      <a:pos x="T0" y="T1"/>
                    </a:cxn>
                    <a:cxn ang="T11">
                      <a:pos x="T2" y="T3"/>
                    </a:cxn>
                    <a:cxn ang="T12">
                      <a:pos x="T4" y="T5"/>
                    </a:cxn>
                    <a:cxn ang="T13">
                      <a:pos x="T6" y="T7"/>
                    </a:cxn>
                    <a:cxn ang="T14">
                      <a:pos x="T8" y="T9"/>
                    </a:cxn>
                  </a:cxnLst>
                  <a:rect l="T15" t="T16" r="T17" b="T18"/>
                  <a:pathLst>
                    <a:path w="735" h="742">
                      <a:moveTo>
                        <a:pt x="0" y="715"/>
                      </a:moveTo>
                      <a:cubicBezTo>
                        <a:pt x="66" y="708"/>
                        <a:pt x="329" y="742"/>
                        <a:pt x="398" y="670"/>
                      </a:cubicBezTo>
                      <a:cubicBezTo>
                        <a:pt x="467" y="598"/>
                        <a:pt x="407" y="386"/>
                        <a:pt x="416" y="281"/>
                      </a:cubicBezTo>
                      <a:cubicBezTo>
                        <a:pt x="425" y="176"/>
                        <a:pt x="399" y="82"/>
                        <a:pt x="452" y="41"/>
                      </a:cubicBezTo>
                      <a:cubicBezTo>
                        <a:pt x="505" y="0"/>
                        <a:pt x="676" y="34"/>
                        <a:pt x="735" y="32"/>
                      </a:cubicBezTo>
                    </a:path>
                  </a:pathLst>
                </a:custGeom>
                <a:noFill/>
                <a:ln w="28575" cap="flat" cmpd="sng">
                  <a:solidFill>
                    <a:srgbClr val="009FF6"/>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5" name="Text Box 93"/>
                <p:cNvSpPr txBox="1">
                  <a:spLocks noChangeArrowheads="1"/>
                </p:cNvSpPr>
                <p:nvPr/>
              </p:nvSpPr>
              <p:spPr bwMode="auto">
                <a:xfrm>
                  <a:off x="4485" y="1600"/>
                  <a:ext cx="48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IGD</a:t>
                  </a:r>
                  <a:endPar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5" name="Line 35"/>
              <p:cNvSpPr>
                <a:spLocks noChangeShapeType="1"/>
              </p:cNvSpPr>
              <p:nvPr/>
            </p:nvSpPr>
            <p:spPr bwMode="auto">
              <a:xfrm>
                <a:off x="4282543" y="2825641"/>
                <a:ext cx="148039"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6" name="Line 137"/>
              <p:cNvSpPr>
                <a:spLocks noChangeShapeType="1"/>
              </p:cNvSpPr>
              <p:nvPr/>
            </p:nvSpPr>
            <p:spPr bwMode="auto">
              <a:xfrm>
                <a:off x="3447755" y="3500156"/>
                <a:ext cx="242888"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7" name="Line 137"/>
              <p:cNvSpPr>
                <a:spLocks noChangeShapeType="1"/>
              </p:cNvSpPr>
              <p:nvPr/>
            </p:nvSpPr>
            <p:spPr bwMode="auto">
              <a:xfrm>
                <a:off x="4200472" y="3510452"/>
                <a:ext cx="151806"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2058" y="2922103"/>
                <a:ext cx="898629" cy="898630"/>
              </a:xfrm>
              <a:prstGeom prst="rect">
                <a:avLst/>
              </a:prstGeom>
            </p:spPr>
          </p:pic>
        </p:grpSp>
        <p:cxnSp>
          <p:nvCxnSpPr>
            <p:cNvPr id="19" name="直接连接符 18"/>
            <p:cNvCxnSpPr/>
            <p:nvPr/>
          </p:nvCxnSpPr>
          <p:spPr>
            <a:xfrm>
              <a:off x="3704435" y="3412750"/>
              <a:ext cx="312588" cy="0"/>
            </a:xfrm>
            <a:prstGeom prst="line">
              <a:avLst/>
            </a:prstGeom>
            <a:noFill/>
            <a:ln w="28575" cap="flat" cmpd="sng" algn="ctr">
              <a:solidFill>
                <a:srgbClr val="009FF6"/>
              </a:solidFill>
              <a:prstDash val="solid"/>
              <a:miter lim="800000"/>
              <a:headEnd type="triangl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中继（用于</a:t>
            </a:r>
            <a:r>
              <a:rPr lang="en-US" altLang="zh-CN" dirty="0"/>
              <a:t>Skype</a:t>
            </a:r>
            <a:r>
              <a:rPr lang="zh-CN" altLang="en-US" dirty="0"/>
              <a:t>）</a:t>
            </a:r>
            <a:endParaRPr lang="zh-CN" altLang="en-US" dirty="0"/>
          </a:p>
        </p:txBody>
      </p:sp>
      <p:grpSp>
        <p:nvGrpSpPr>
          <p:cNvPr id="4" name="组合 3"/>
          <p:cNvGrpSpPr/>
          <p:nvPr/>
        </p:nvGrpSpPr>
        <p:grpSpPr>
          <a:xfrm>
            <a:off x="6707366" y="3102929"/>
            <a:ext cx="3464042" cy="2640639"/>
            <a:chOff x="4595813" y="2781661"/>
            <a:chExt cx="3464042" cy="2640639"/>
          </a:xfrm>
        </p:grpSpPr>
        <p:grpSp>
          <p:nvGrpSpPr>
            <p:cNvPr id="5" name="组合 4"/>
            <p:cNvGrpSpPr/>
            <p:nvPr/>
          </p:nvGrpSpPr>
          <p:grpSpPr>
            <a:xfrm>
              <a:off x="5581630" y="2781661"/>
              <a:ext cx="2478225" cy="2640639"/>
              <a:chOff x="8221587" y="2774865"/>
              <a:chExt cx="2478225" cy="2640639"/>
            </a:xfrm>
          </p:grpSpPr>
          <p:sp>
            <p:nvSpPr>
              <p:cNvPr id="8" name="Line 101"/>
              <p:cNvSpPr>
                <a:spLocks noChangeShapeType="1"/>
              </p:cNvSpPr>
              <p:nvPr/>
            </p:nvSpPr>
            <p:spPr bwMode="auto">
              <a:xfrm>
                <a:off x="8221587" y="4158163"/>
                <a:ext cx="379441"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9" name="组合 8"/>
              <p:cNvGrpSpPr/>
              <p:nvPr/>
            </p:nvGrpSpPr>
            <p:grpSpPr>
              <a:xfrm>
                <a:off x="9068340" y="2902453"/>
                <a:ext cx="1625011" cy="2513051"/>
                <a:chOff x="2707027" y="1673538"/>
                <a:chExt cx="3810000" cy="3520449"/>
              </a:xfrm>
            </p:grpSpPr>
            <p:grpSp>
              <p:nvGrpSpPr>
                <p:cNvPr id="24" name="组合 23"/>
                <p:cNvGrpSpPr/>
                <p:nvPr/>
              </p:nvGrpSpPr>
              <p:grpSpPr>
                <a:xfrm>
                  <a:off x="2707027" y="1673538"/>
                  <a:ext cx="3810000" cy="3520449"/>
                  <a:chOff x="2363126" y="1676863"/>
                  <a:chExt cx="3995264" cy="3691633"/>
                </a:xfrm>
              </p:grpSpPr>
              <p:sp>
                <p:nvSpPr>
                  <p:cNvPr id="26" name="椭圆 25"/>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椭圆 26"/>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5" name="弧形 24"/>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0" name="Line 9"/>
              <p:cNvSpPr>
                <a:spLocks noChangeShapeType="1"/>
              </p:cNvSpPr>
              <p:nvPr/>
            </p:nvSpPr>
            <p:spPr bwMode="auto">
              <a:xfrm>
                <a:off x="8888712" y="4142290"/>
                <a:ext cx="876246"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 name="Line 10"/>
              <p:cNvSpPr>
                <a:spLocks noChangeShapeType="1"/>
              </p:cNvSpPr>
              <p:nvPr/>
            </p:nvSpPr>
            <p:spPr bwMode="auto">
              <a:xfrm flipH="1">
                <a:off x="9585571" y="3434265"/>
                <a:ext cx="7937" cy="1411288"/>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 name="Line 11"/>
              <p:cNvSpPr>
                <a:spLocks noChangeShapeType="1"/>
              </p:cNvSpPr>
              <p:nvPr/>
            </p:nvSpPr>
            <p:spPr bwMode="auto">
              <a:xfrm>
                <a:off x="9590333" y="3431090"/>
                <a:ext cx="125413" cy="4763"/>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3" name="Line 12"/>
              <p:cNvSpPr>
                <a:spLocks noChangeShapeType="1"/>
              </p:cNvSpPr>
              <p:nvPr/>
            </p:nvSpPr>
            <p:spPr bwMode="auto">
              <a:xfrm flipV="1">
                <a:off x="9595096" y="4851903"/>
                <a:ext cx="161925"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4" name="computr2"/>
              <p:cNvSpPr>
                <a:spLocks noEditPoints="1" noChangeArrowheads="1"/>
              </p:cNvSpPr>
              <p:nvPr/>
            </p:nvSpPr>
            <p:spPr bwMode="auto">
              <a:xfrm>
                <a:off x="9699871" y="3256465"/>
                <a:ext cx="352425" cy="33496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5" name="computr2"/>
              <p:cNvSpPr>
                <a:spLocks noEditPoints="1" noChangeArrowheads="1"/>
              </p:cNvSpPr>
              <p:nvPr/>
            </p:nvSpPr>
            <p:spPr bwMode="auto">
              <a:xfrm>
                <a:off x="9710983" y="4005765"/>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6" name="computr2"/>
              <p:cNvSpPr>
                <a:spLocks noEditPoints="1" noChangeArrowheads="1"/>
              </p:cNvSpPr>
              <p:nvPr/>
            </p:nvSpPr>
            <p:spPr bwMode="auto">
              <a:xfrm>
                <a:off x="9710983" y="4686803"/>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17210" y="3086537"/>
                <a:ext cx="898796" cy="639044"/>
              </a:xfrm>
              <a:prstGeom prst="rect">
                <a:avLst/>
              </a:prstGeom>
            </p:spPr>
          </p:pic>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17210" y="3798986"/>
                <a:ext cx="898796" cy="639044"/>
              </a:xfrm>
              <a:prstGeom prst="rect">
                <a:avLst/>
              </a:prstGeom>
            </p:spPr>
          </p:pic>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17210" y="4497388"/>
                <a:ext cx="898796" cy="639044"/>
              </a:xfrm>
              <a:prstGeom prst="rect">
                <a:avLst/>
              </a:prstGeom>
            </p:spPr>
          </p:pic>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163" y="3587405"/>
                <a:ext cx="898629" cy="898630"/>
              </a:xfrm>
              <a:prstGeom prst="rect">
                <a:avLst/>
              </a:prstGeom>
            </p:spPr>
          </p:pic>
          <p:sp>
            <p:nvSpPr>
              <p:cNvPr id="21" name="Text Box 104"/>
              <p:cNvSpPr txBox="1">
                <a:spLocks noChangeArrowheads="1"/>
              </p:cNvSpPr>
              <p:nvPr/>
            </p:nvSpPr>
            <p:spPr bwMode="auto">
              <a:xfrm>
                <a:off x="8343824" y="4326069"/>
                <a:ext cx="954107" cy="61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85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t>
                </a:r>
                <a:endParaRPr kumimoji="0" lang="en-US" altLang="zh-CN" sz="20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850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kumimoji="0" lang="en-US" altLang="zh-CN" sz="20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2" name="Picture 156" descr="skype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1931" y="3025434"/>
                <a:ext cx="767881" cy="34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13"/>
              <p:cNvSpPr txBox="1">
                <a:spLocks noChangeArrowheads="1"/>
              </p:cNvSpPr>
              <p:nvPr/>
            </p:nvSpPr>
            <p:spPr bwMode="auto">
              <a:xfrm>
                <a:off x="9506173" y="277486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sng"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10.0.0.1</a:t>
                </a:r>
                <a:endParaRPr kumimoji="0" lang="en-US" altLang="zh-CN" sz="1600" b="0" i="0" u="sng"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6" name="Text Box 16"/>
            <p:cNvSpPr txBox="1">
              <a:spLocks noChangeArrowheads="1"/>
            </p:cNvSpPr>
            <p:nvPr/>
          </p:nvSpPr>
          <p:spPr bwMode="auto">
            <a:xfrm>
              <a:off x="4595813" y="4237492"/>
              <a:ext cx="1098378"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51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138.76.29.7</a:t>
              </a:r>
              <a:endParaRPr kumimoji="0" lang="en-US" altLang="zh-CN" sz="151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Line 14"/>
            <p:cNvSpPr>
              <a:spLocks noChangeShapeType="1"/>
            </p:cNvSpPr>
            <p:nvPr/>
          </p:nvSpPr>
          <p:spPr bwMode="auto">
            <a:xfrm flipH="1">
              <a:off x="5751513" y="4177167"/>
              <a:ext cx="80962" cy="122237"/>
            </a:xfrm>
            <a:prstGeom prst="line">
              <a:avLst/>
            </a:prstGeom>
            <a:noFill/>
            <a:ln w="19050">
              <a:solidFill>
                <a:sysClr val="windowText" lastClr="000000"/>
              </a:solidFill>
              <a:round/>
              <a:head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28" name="组合 27"/>
          <p:cNvGrpSpPr/>
          <p:nvPr/>
        </p:nvGrpSpPr>
        <p:grpSpPr>
          <a:xfrm>
            <a:off x="6010453" y="3429821"/>
            <a:ext cx="3509963" cy="1027339"/>
            <a:chOff x="3898900" y="3108553"/>
            <a:chExt cx="3509963" cy="1027339"/>
          </a:xfrm>
        </p:grpSpPr>
        <p:sp>
          <p:nvSpPr>
            <p:cNvPr id="29" name="Freeform 58"/>
            <p:cNvSpPr/>
            <p:nvPr/>
          </p:nvSpPr>
          <p:spPr bwMode="auto">
            <a:xfrm>
              <a:off x="3898900" y="3153229"/>
              <a:ext cx="3509963" cy="982663"/>
            </a:xfrm>
            <a:custGeom>
              <a:avLst/>
              <a:gdLst>
                <a:gd name="T0" fmla="*/ 2147483646 w 1597"/>
                <a:gd name="T1" fmla="*/ 2147483646 h 655"/>
                <a:gd name="T2" fmla="*/ 2147483646 w 1597"/>
                <a:gd name="T3" fmla="*/ 2147483646 h 655"/>
                <a:gd name="T4" fmla="*/ 2147483646 w 1597"/>
                <a:gd name="T5" fmla="*/ 2147483646 h 655"/>
                <a:gd name="T6" fmla="*/ 2147483646 w 1597"/>
                <a:gd name="T7" fmla="*/ 2147483646 h 655"/>
                <a:gd name="T8" fmla="*/ 0 w 1597"/>
                <a:gd name="T9" fmla="*/ 2147483646 h 655"/>
                <a:gd name="T10" fmla="*/ 0 60000 65536"/>
                <a:gd name="T11" fmla="*/ 0 60000 65536"/>
                <a:gd name="T12" fmla="*/ 0 60000 65536"/>
                <a:gd name="T13" fmla="*/ 0 60000 65536"/>
                <a:gd name="T14" fmla="*/ 0 60000 65536"/>
                <a:gd name="T15" fmla="*/ 0 w 1597"/>
                <a:gd name="T16" fmla="*/ 0 h 655"/>
                <a:gd name="T17" fmla="*/ 1597 w 1597"/>
                <a:gd name="T18" fmla="*/ 655 h 655"/>
              </a:gdLst>
              <a:ahLst/>
              <a:cxnLst>
                <a:cxn ang="T10">
                  <a:pos x="T0" y="T1"/>
                </a:cxn>
                <a:cxn ang="T11">
                  <a:pos x="T2" y="T3"/>
                </a:cxn>
                <a:cxn ang="T12">
                  <a:pos x="T4" y="T5"/>
                </a:cxn>
                <a:cxn ang="T13">
                  <a:pos x="T6" y="T7"/>
                </a:cxn>
                <a:cxn ang="T14">
                  <a:pos x="T8" y="T9"/>
                </a:cxn>
              </a:cxnLst>
              <a:rect l="T15" t="T16" r="T17" b="T18"/>
              <a:pathLst>
                <a:path w="1597" h="655">
                  <a:moveTo>
                    <a:pt x="1597" y="61"/>
                  </a:moveTo>
                  <a:cubicBezTo>
                    <a:pt x="1562" y="64"/>
                    <a:pt x="1425" y="0"/>
                    <a:pt x="1376" y="78"/>
                  </a:cubicBezTo>
                  <a:cubicBezTo>
                    <a:pt x="1327" y="156"/>
                    <a:pt x="1464" y="449"/>
                    <a:pt x="1303" y="531"/>
                  </a:cubicBezTo>
                  <a:cubicBezTo>
                    <a:pt x="1142" y="613"/>
                    <a:pt x="625" y="655"/>
                    <a:pt x="408" y="572"/>
                  </a:cubicBezTo>
                  <a:cubicBezTo>
                    <a:pt x="190" y="490"/>
                    <a:pt x="94" y="263"/>
                    <a:pt x="0" y="36"/>
                  </a:cubicBezTo>
                </a:path>
              </a:pathLst>
            </a:custGeom>
            <a:noFill/>
            <a:ln w="28575" cap="flat" cmpd="sng">
              <a:solidFill>
                <a:srgbClr val="009FF6"/>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914400"/>
              <a:endParaRPr lang="zh-CN" altLang="en-US">
                <a:solidFill>
                  <a:prstClr val="black"/>
                </a:solidFill>
                <a:latin typeface="等线" panose="02010600030101010101" charset="-122"/>
                <a:ea typeface="等线" panose="02010600030101010101" charset="-122"/>
              </a:endParaRPr>
            </a:p>
          </p:txBody>
        </p:sp>
        <p:sp>
          <p:nvSpPr>
            <p:cNvPr id="30" name="Text Box 59"/>
            <p:cNvSpPr txBox="1">
              <a:spLocks noChangeArrowheads="1"/>
            </p:cNvSpPr>
            <p:nvPr/>
          </p:nvSpPr>
          <p:spPr bwMode="auto">
            <a:xfrm>
              <a:off x="4515684" y="3108553"/>
              <a:ext cx="2132313" cy="56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lnSpc>
                  <a:spcPct val="85000"/>
                </a:lnSpc>
              </a:pPr>
              <a:r>
                <a:rPr lang="en-US" altLang="zh-CN" b="1" i="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10.0.0.1</a:t>
              </a:r>
              <a:r>
                <a:rPr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通过</a:t>
              </a:r>
              <a:r>
                <a:rPr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a:t>
              </a:r>
              <a:r>
                <a:rPr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与中继建立了连接</a:t>
              </a:r>
              <a:endParaRPr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1" name="组合 30"/>
          <p:cNvGrpSpPr/>
          <p:nvPr/>
        </p:nvGrpSpPr>
        <p:grpSpPr>
          <a:xfrm>
            <a:off x="5024576" y="2776892"/>
            <a:ext cx="1350962" cy="838918"/>
            <a:chOff x="2801938" y="2569029"/>
            <a:chExt cx="1350962" cy="838918"/>
          </a:xfrm>
        </p:grpSpPr>
        <p:pic>
          <p:nvPicPr>
            <p:cNvPr id="32" name="Picture 46" descr="kw_skype_relay"/>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27638" y1="46939" x2="80402" y2="48980"/>
                          <a14:foregroundMark x1="24121" y1="73980" x2="80402" y2="75000"/>
                          <a14:backgroundMark x1="32663" y1="29592" x2="32663" y2="29592"/>
                        </a14:backgroundRemoval>
                      </a14:imgEffect>
                    </a14:imgLayer>
                  </a14:imgProps>
                </a:ext>
                <a:ext uri="{28A0092B-C50C-407E-A947-70E740481C1C}">
                  <a14:useLocalDpi xmlns:a14="http://schemas.microsoft.com/office/drawing/2010/main" val="0"/>
                </a:ext>
              </a:extLst>
            </a:blip>
            <a:srcRect/>
            <a:stretch>
              <a:fillRect/>
            </a:stretch>
          </p:blipFill>
          <p:spPr bwMode="auto">
            <a:xfrm>
              <a:off x="3373438" y="2569029"/>
              <a:ext cx="7794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2801938" y="2810670"/>
              <a:ext cx="597277" cy="597277"/>
            </a:xfrm>
            <a:prstGeom prst="rect">
              <a:avLst/>
            </a:prstGeom>
          </p:spPr>
        </p:pic>
      </p:grpSp>
      <p:grpSp>
        <p:nvGrpSpPr>
          <p:cNvPr id="34" name="组合 33"/>
          <p:cNvGrpSpPr/>
          <p:nvPr/>
        </p:nvGrpSpPr>
        <p:grpSpPr>
          <a:xfrm>
            <a:off x="2503666" y="3488785"/>
            <a:ext cx="1007707" cy="1082675"/>
            <a:chOff x="392113" y="3167517"/>
            <a:chExt cx="1007707" cy="1082675"/>
          </a:xfrm>
        </p:grpSpPr>
        <p:pic>
          <p:nvPicPr>
            <p:cNvPr id="35" name="Picture 57" descr="kw_skype_logo"/>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backgroundMark x1="6667" y1="8511" x2="13333" y2="0"/>
                          <a14:backgroundMark x1="39048" y1="6383" x2="53333" y2="0"/>
                        </a14:backgroundRemoval>
                      </a14:imgEffect>
                    </a14:imgLayer>
                  </a14:imgProps>
                </a:ext>
                <a:ext uri="{28A0092B-C50C-407E-A947-70E740481C1C}">
                  <a14:useLocalDpi xmlns:a14="http://schemas.microsoft.com/office/drawing/2010/main" val="0"/>
                </a:ext>
              </a:extLst>
            </a:blip>
            <a:srcRect/>
            <a:stretch>
              <a:fillRect/>
            </a:stretch>
          </p:blipFill>
          <p:spPr bwMode="auto">
            <a:xfrm>
              <a:off x="392113" y="3167517"/>
              <a:ext cx="6969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42"/>
            <p:cNvSpPr txBox="1">
              <a:spLocks noChangeArrowheads="1"/>
            </p:cNvSpPr>
            <p:nvPr/>
          </p:nvSpPr>
          <p:spPr bwMode="auto">
            <a:xfrm>
              <a:off x="471488" y="3880304"/>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客户端</a:t>
              </a:r>
              <a:endParaRPr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1024" y="3328626"/>
              <a:ext cx="898796" cy="639044"/>
            </a:xfrm>
            <a:prstGeom prst="rect">
              <a:avLst/>
            </a:prstGeom>
          </p:spPr>
        </p:pic>
      </p:grpSp>
      <p:grpSp>
        <p:nvGrpSpPr>
          <p:cNvPr id="38" name="组合 37"/>
          <p:cNvGrpSpPr/>
          <p:nvPr/>
        </p:nvGrpSpPr>
        <p:grpSpPr>
          <a:xfrm>
            <a:off x="3451332" y="3402266"/>
            <a:ext cx="2265433" cy="685006"/>
            <a:chOff x="1339779" y="3080998"/>
            <a:chExt cx="2265433" cy="685006"/>
          </a:xfrm>
        </p:grpSpPr>
        <p:sp>
          <p:nvSpPr>
            <p:cNvPr id="39" name="Text Box 60"/>
            <p:cNvSpPr txBox="1">
              <a:spLocks noChangeArrowheads="1"/>
            </p:cNvSpPr>
            <p:nvPr/>
          </p:nvSpPr>
          <p:spPr bwMode="auto">
            <a:xfrm>
              <a:off x="1347480" y="3080998"/>
              <a:ext cx="16637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lnSpc>
                  <a:spcPct val="85000"/>
                </a:lnSpc>
              </a:pPr>
              <a:r>
                <a:rPr lang="en-US" altLang="zh-CN" b="1" i="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客户端与中继建立了连接</a:t>
              </a:r>
              <a:endParaRPr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Freeform 61"/>
            <p:cNvSpPr/>
            <p:nvPr/>
          </p:nvSpPr>
          <p:spPr bwMode="auto">
            <a:xfrm>
              <a:off x="1339779" y="3281817"/>
              <a:ext cx="2265433" cy="484187"/>
            </a:xfrm>
            <a:custGeom>
              <a:avLst/>
              <a:gdLst>
                <a:gd name="T0" fmla="*/ 0 w 1763"/>
                <a:gd name="T1" fmla="*/ 2147483646 h 322"/>
                <a:gd name="T2" fmla="*/ 2147483646 w 1763"/>
                <a:gd name="T3" fmla="*/ 2147483646 h 322"/>
                <a:gd name="T4" fmla="*/ 2147483646 w 1763"/>
                <a:gd name="T5" fmla="*/ 2147483646 h 322"/>
                <a:gd name="T6" fmla="*/ 2147483646 w 1763"/>
                <a:gd name="T7" fmla="*/ 0 h 322"/>
                <a:gd name="T8" fmla="*/ 0 60000 65536"/>
                <a:gd name="T9" fmla="*/ 0 60000 65536"/>
                <a:gd name="T10" fmla="*/ 0 60000 65536"/>
                <a:gd name="T11" fmla="*/ 0 60000 65536"/>
                <a:gd name="T12" fmla="*/ 0 w 1763"/>
                <a:gd name="T13" fmla="*/ 0 h 322"/>
                <a:gd name="T14" fmla="*/ 1763 w 1763"/>
                <a:gd name="T15" fmla="*/ 322 h 322"/>
              </a:gdLst>
              <a:ahLst/>
              <a:cxnLst>
                <a:cxn ang="T8">
                  <a:pos x="T0" y="T1"/>
                </a:cxn>
                <a:cxn ang="T9">
                  <a:pos x="T2" y="T3"/>
                </a:cxn>
                <a:cxn ang="T10">
                  <a:pos x="T4" y="T5"/>
                </a:cxn>
                <a:cxn ang="T11">
                  <a:pos x="T6" y="T7"/>
                </a:cxn>
              </a:cxnLst>
              <a:rect l="T12" t="T13" r="T14" b="T15"/>
              <a:pathLst>
                <a:path w="1763" h="322">
                  <a:moveTo>
                    <a:pt x="0" y="305"/>
                  </a:moveTo>
                  <a:cubicBezTo>
                    <a:pt x="412" y="313"/>
                    <a:pt x="825" y="322"/>
                    <a:pt x="1091" y="305"/>
                  </a:cubicBezTo>
                  <a:cubicBezTo>
                    <a:pt x="1357" y="288"/>
                    <a:pt x="1485" y="252"/>
                    <a:pt x="1597" y="201"/>
                  </a:cubicBezTo>
                  <a:cubicBezTo>
                    <a:pt x="1709" y="150"/>
                    <a:pt x="1736" y="75"/>
                    <a:pt x="1763" y="0"/>
                  </a:cubicBezTo>
                </a:path>
              </a:pathLst>
            </a:custGeom>
            <a:noFill/>
            <a:ln w="28575" cap="flat" cmpd="sng">
              <a:solidFill>
                <a:srgbClr val="009FF6"/>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914400"/>
              <a:endParaRPr lang="zh-CN" altLang="en-US">
                <a:solidFill>
                  <a:prstClr val="black"/>
                </a:solidFill>
                <a:latin typeface="等线" panose="02010600030101010101" charset="-122"/>
                <a:ea typeface="等线" panose="02010600030101010101" charset="-122"/>
              </a:endParaRPr>
            </a:p>
          </p:txBody>
        </p:sp>
      </p:grpSp>
      <p:sp>
        <p:nvSpPr>
          <p:cNvPr id="41" name="Freeform 62"/>
          <p:cNvSpPr/>
          <p:nvPr/>
        </p:nvSpPr>
        <p:spPr bwMode="auto">
          <a:xfrm>
            <a:off x="5709584" y="3112372"/>
            <a:ext cx="341312" cy="396875"/>
          </a:xfrm>
          <a:custGeom>
            <a:avLst/>
            <a:gdLst>
              <a:gd name="T0" fmla="*/ 0 w 227"/>
              <a:gd name="T1" fmla="*/ 2147483646 h 265"/>
              <a:gd name="T2" fmla="*/ 2147483646 w 227"/>
              <a:gd name="T3" fmla="*/ 2147483646 h 265"/>
              <a:gd name="T4" fmla="*/ 2147483646 w 227"/>
              <a:gd name="T5" fmla="*/ 2147483646 h 265"/>
              <a:gd name="T6" fmla="*/ 0 60000 65536"/>
              <a:gd name="T7" fmla="*/ 0 60000 65536"/>
              <a:gd name="T8" fmla="*/ 0 60000 65536"/>
              <a:gd name="T9" fmla="*/ 0 w 227"/>
              <a:gd name="T10" fmla="*/ 0 h 265"/>
              <a:gd name="T11" fmla="*/ 227 w 227"/>
              <a:gd name="T12" fmla="*/ 265 h 265"/>
            </a:gdLst>
            <a:ahLst/>
            <a:cxnLst>
              <a:cxn ang="T6">
                <a:pos x="T0" y="T1"/>
              </a:cxn>
              <a:cxn ang="T7">
                <a:pos x="T2" y="T3"/>
              </a:cxn>
              <a:cxn ang="T8">
                <a:pos x="T4" y="T5"/>
              </a:cxn>
            </a:cxnLst>
            <a:rect l="T9" t="T10" r="T11" b="T12"/>
            <a:pathLst>
              <a:path w="227" h="265">
                <a:moveTo>
                  <a:pt x="0" y="265"/>
                </a:moveTo>
                <a:cubicBezTo>
                  <a:pt x="33" y="135"/>
                  <a:pt x="67" y="6"/>
                  <a:pt x="105" y="3"/>
                </a:cubicBezTo>
                <a:cubicBezTo>
                  <a:pt x="143" y="0"/>
                  <a:pt x="185" y="123"/>
                  <a:pt x="227" y="247"/>
                </a:cubicBezTo>
              </a:path>
            </a:pathLst>
          </a:custGeom>
          <a:noFill/>
          <a:ln w="28575" cap="flat" cmpd="sng">
            <a:solidFill>
              <a:srgbClr val="C0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914400"/>
            <a:endParaRPr lang="zh-CN" altLang="en-US">
              <a:solidFill>
                <a:srgbClr val="C00000"/>
              </a:solidFill>
              <a:latin typeface="等线" panose="02010600030101010101" charset="-122"/>
              <a:ea typeface="等线" panose="02010600030101010101" charset="-122"/>
            </a:endParaRPr>
          </a:p>
        </p:txBody>
      </p:sp>
      <p:sp>
        <p:nvSpPr>
          <p:cNvPr id="42" name="Text Box 63"/>
          <p:cNvSpPr txBox="1">
            <a:spLocks noChangeArrowheads="1"/>
          </p:cNvSpPr>
          <p:nvPr/>
        </p:nvSpPr>
        <p:spPr bwMode="auto">
          <a:xfrm>
            <a:off x="5122381" y="4036849"/>
            <a:ext cx="18383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lnSpc>
                <a:spcPct val="85000"/>
              </a:lnSpc>
            </a:pPr>
            <a:r>
              <a:rPr lang="en-US" altLang="zh-CN" b="1" i="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建立中继</a:t>
            </a:r>
            <a:endParaRPr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2000"/>
                                        <p:tgtEl>
                                          <p:spTgt spid="28"/>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20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up)">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a:t>
            </a:r>
            <a:r>
              <a:rPr lang="zh-CN" altLang="en-US" dirty="0"/>
              <a:t>引发的部分争议</a:t>
            </a:r>
            <a:endParaRPr lang="zh-CN" altLang="en-US" dirty="0"/>
          </a:p>
        </p:txBody>
      </p:sp>
      <p:grpSp>
        <p:nvGrpSpPr>
          <p:cNvPr id="4" name="组合 3"/>
          <p:cNvGrpSpPr/>
          <p:nvPr/>
        </p:nvGrpSpPr>
        <p:grpSpPr>
          <a:xfrm>
            <a:off x="1707747" y="2643029"/>
            <a:ext cx="7800748" cy="498598"/>
            <a:chOff x="1403750" y="3593123"/>
            <a:chExt cx="7800748" cy="498598"/>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2" y="3593123"/>
              <a:ext cx="721856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端口号用于进程编址，而非用于主机编址</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707747" y="3543135"/>
            <a:ext cx="7002462" cy="476221"/>
            <a:chOff x="1403750" y="3593123"/>
            <a:chExt cx="7002462" cy="476221"/>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 name="Text Box 79"/>
            <p:cNvSpPr txBox="1">
              <a:spLocks noChangeArrowheads="1"/>
            </p:cNvSpPr>
            <p:nvPr/>
          </p:nvSpPr>
          <p:spPr bwMode="auto">
            <a:xfrm>
              <a:off x="1985932" y="3593123"/>
              <a:ext cx="64202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路由器仅应当处理高达第三层的分组</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 name="组合 13"/>
          <p:cNvGrpSpPr/>
          <p:nvPr/>
        </p:nvGrpSpPr>
        <p:grpSpPr>
          <a:xfrm>
            <a:off x="1707747" y="4420864"/>
            <a:ext cx="7488237" cy="498598"/>
            <a:chOff x="1403750" y="3593123"/>
            <a:chExt cx="7488237" cy="498598"/>
          </a:xfrm>
        </p:grpSpPr>
        <p:grpSp>
          <p:nvGrpSpPr>
            <p:cNvPr id="15" name="组合 14"/>
            <p:cNvGrpSpPr/>
            <p:nvPr/>
          </p:nvGrpSpPr>
          <p:grpSpPr>
            <a:xfrm>
              <a:off x="1403750" y="3593123"/>
              <a:ext cx="490436" cy="476221"/>
              <a:chOff x="1403750" y="3593123"/>
              <a:chExt cx="808892" cy="785446"/>
            </a:xfrm>
          </p:grpSpPr>
          <p:sp>
            <p:nvSpPr>
              <p:cNvPr id="17" name="对话气泡: 椭圆形 1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6" name="Text Box 79"/>
            <p:cNvSpPr txBox="1">
              <a:spLocks noChangeArrowheads="1"/>
            </p:cNvSpPr>
            <p:nvPr/>
          </p:nvSpPr>
          <p:spPr bwMode="auto">
            <a:xfrm>
              <a:off x="1985931" y="3593123"/>
              <a:ext cx="690605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协议违反了端到端原则，中间节点不应介入</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p:cNvGrpSpPr/>
          <p:nvPr/>
        </p:nvGrpSpPr>
        <p:grpSpPr>
          <a:xfrm>
            <a:off x="1707747" y="5320971"/>
            <a:ext cx="5717132" cy="476221"/>
            <a:chOff x="1403750" y="3593123"/>
            <a:chExt cx="5717132" cy="476221"/>
          </a:xfrm>
        </p:grpSpPr>
        <p:grpSp>
          <p:nvGrpSpPr>
            <p:cNvPr id="20" name="组合 19"/>
            <p:cNvGrpSpPr/>
            <p:nvPr/>
          </p:nvGrpSpPr>
          <p:grpSpPr>
            <a:xfrm>
              <a:off x="1403750" y="3593123"/>
              <a:ext cx="490436" cy="476221"/>
              <a:chOff x="1403750" y="3593123"/>
              <a:chExt cx="808892" cy="785446"/>
            </a:xfrm>
          </p:grpSpPr>
          <p:sp>
            <p:nvSpPr>
              <p:cNvPr id="22" name="对话气泡: 椭圆形 21"/>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1" name="Text Box 79"/>
            <p:cNvSpPr txBox="1">
              <a:spLocks noChangeArrowheads="1"/>
            </p:cNvSpPr>
            <p:nvPr/>
          </p:nvSpPr>
          <p:spPr bwMode="auto">
            <a:xfrm>
              <a:off x="1985932" y="3593123"/>
              <a:ext cx="513495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应使用</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来解决</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地址短缺问题</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面临的问题</a:t>
            </a:r>
            <a:endParaRPr lang="zh-CN" altLang="en-US" dirty="0"/>
          </a:p>
        </p:txBody>
      </p:sp>
      <p:grpSp>
        <p:nvGrpSpPr>
          <p:cNvPr id="4" name="组合 3"/>
          <p:cNvGrpSpPr/>
          <p:nvPr/>
        </p:nvGrpSpPr>
        <p:grpSpPr>
          <a:xfrm>
            <a:off x="1390923" y="2727668"/>
            <a:ext cx="3851911" cy="476221"/>
            <a:chOff x="1403750" y="3593123"/>
            <a:chExt cx="3851911"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地址空间消耗很快</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2069639" y="3254196"/>
            <a:ext cx="8769051" cy="877225"/>
            <a:chOff x="4628791" y="2375498"/>
            <a:chExt cx="4017777" cy="890471"/>
          </a:xfrm>
        </p:grpSpPr>
        <p:sp>
          <p:nvSpPr>
            <p:cNvPr id="10" name="矩形: 圆角 9"/>
            <p:cNvSpPr/>
            <p:nvPr/>
          </p:nvSpPr>
          <p:spPr>
            <a:xfrm>
              <a:off x="4628791" y="2375498"/>
              <a:ext cx="4017777" cy="890471"/>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4687645" y="2506223"/>
              <a:ext cx="3934960" cy="654902"/>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通过</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减少了</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地址的需求量，间接扩大了</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地址的数量</a:t>
              </a: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12" name="组合 11"/>
          <p:cNvGrpSpPr/>
          <p:nvPr/>
        </p:nvGrpSpPr>
        <p:grpSpPr>
          <a:xfrm>
            <a:off x="1401782" y="4475834"/>
            <a:ext cx="9436908" cy="1134862"/>
            <a:chOff x="1403750" y="3503582"/>
            <a:chExt cx="9436908" cy="1134862"/>
          </a:xfrm>
        </p:grpSpPr>
        <p:grpSp>
          <p:nvGrpSpPr>
            <p:cNvPr id="13" name="组合 12"/>
            <p:cNvGrpSpPr/>
            <p:nvPr/>
          </p:nvGrpSpPr>
          <p:grpSpPr>
            <a:xfrm>
              <a:off x="1403750" y="3593123"/>
              <a:ext cx="490436" cy="476221"/>
              <a:chOff x="1403750" y="3593123"/>
              <a:chExt cx="808892" cy="785446"/>
            </a:xfrm>
          </p:grpSpPr>
          <p:sp>
            <p:nvSpPr>
              <p:cNvPr id="15" name="对话气泡: 椭圆形 1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4" name="Text Box 79"/>
            <p:cNvSpPr txBox="1">
              <a:spLocks noChangeArrowheads="1"/>
            </p:cNvSpPr>
            <p:nvPr/>
          </p:nvSpPr>
          <p:spPr bwMode="auto">
            <a:xfrm>
              <a:off x="1976202" y="3503582"/>
              <a:ext cx="8864456"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首部长度不定（</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20-60</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字节），中间节点（路由器）需要消耗相当资源用于分组处理</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面临的问题</a:t>
            </a:r>
            <a:endParaRPr lang="zh-CN" altLang="en-US" dirty="0"/>
          </a:p>
        </p:txBody>
      </p:sp>
      <p:grpSp>
        <p:nvGrpSpPr>
          <p:cNvPr id="4" name="组合 3"/>
          <p:cNvGrpSpPr/>
          <p:nvPr/>
        </p:nvGrpSpPr>
        <p:grpSpPr>
          <a:xfrm>
            <a:off x="1424087" y="2754322"/>
            <a:ext cx="3851911" cy="476221"/>
            <a:chOff x="1403750" y="3593123"/>
            <a:chExt cx="3851911"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6"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缺少</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QoS</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419863" y="3559168"/>
            <a:ext cx="4117864" cy="586571"/>
            <a:chOff x="1403750" y="3503582"/>
            <a:chExt cx="4117864" cy="586571"/>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1" name="Text Box 79"/>
            <p:cNvSpPr txBox="1">
              <a:spLocks noChangeArrowheads="1"/>
            </p:cNvSpPr>
            <p:nvPr/>
          </p:nvSpPr>
          <p:spPr bwMode="auto">
            <a:xfrm>
              <a:off x="1976202" y="3503582"/>
              <a:ext cx="3545412" cy="58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安全性不够高</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 name="组合 13"/>
          <p:cNvGrpSpPr/>
          <p:nvPr/>
        </p:nvGrpSpPr>
        <p:grpSpPr>
          <a:xfrm>
            <a:off x="7044144" y="4316417"/>
            <a:ext cx="3578634" cy="1200150"/>
            <a:chOff x="1758272" y="2533650"/>
            <a:chExt cx="3578634" cy="1200150"/>
          </a:xfrm>
        </p:grpSpPr>
        <p:sp>
          <p:nvSpPr>
            <p:cNvPr id="15" name="矩形: 圆角 14"/>
            <p:cNvSpPr/>
            <p:nvPr/>
          </p:nvSpPr>
          <p:spPr>
            <a:xfrm>
              <a:off x="1791494" y="2533650"/>
              <a:ext cx="3545412"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617028" y="2856726"/>
              <a:ext cx="2116106"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如何破解 ？</a:t>
              </a:r>
              <a:endParaRPr lang="zh-CN" altLang="en-US" sz="3000" dirty="0">
                <a:latin typeface="思源黑体 CN Medium" panose="020B0600000000000000" pitchFamily="34" charset="-122"/>
                <a:ea typeface="思源黑体 CN Medium" panose="020B0600000000000000" pitchFamily="34" charset="-122"/>
              </a:endParaRPr>
            </a:p>
          </p:txBody>
        </p:sp>
        <p:sp>
          <p:nvSpPr>
            <p:cNvPr id="17" name="矩形: 圆角 16"/>
            <p:cNvSpPr/>
            <p:nvPr/>
          </p:nvSpPr>
          <p:spPr>
            <a:xfrm>
              <a:off x="1758272" y="2603030"/>
              <a:ext cx="3498969"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63735" y="3401221"/>
            <a:ext cx="2341562" cy="2341562"/>
          </a:xfrm>
          <a:prstGeom prst="rect">
            <a:avLst/>
          </a:prstGeom>
        </p:spPr>
      </p:pic>
      <p:sp>
        <p:nvSpPr>
          <p:cNvPr id="19" name="矩形 18"/>
          <p:cNvSpPr/>
          <p:nvPr/>
        </p:nvSpPr>
        <p:spPr>
          <a:xfrm>
            <a:off x="2122185" y="4491228"/>
            <a:ext cx="1603734" cy="584775"/>
          </a:xfrm>
          <a:prstGeom prst="rect">
            <a:avLst/>
          </a:prstGeom>
        </p:spPr>
        <p:txBody>
          <a:bodyPr wrap="square">
            <a:spAutoFit/>
          </a:bodyPr>
          <a:lstStyle/>
          <a:p>
            <a:r>
              <a:rPr lang="en-US" altLang="zh-CN" sz="3200" b="1" dirty="0">
                <a:ea typeface="楷体" panose="02010609060101010101" pitchFamily="49" charset="-122"/>
                <a:cs typeface="Arial" panose="020B0604020202020204" pitchFamily="34" charset="0"/>
              </a:rPr>
              <a:t>……</a:t>
            </a:r>
            <a:endParaRPr lang="zh-CN" alt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2" presetClass="entr" presetSubtype="8"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ppt_x</p:attrName>
                                        </p:attrNameLst>
                                      </p:cBhvr>
                                      <p:tavLst>
                                        <p:tav tm="0">
                                          <p:val>
                                            <p:strVal val="#ppt_x-#ppt_w*1.125000"/>
                                          </p:val>
                                        </p:tav>
                                        <p:tav tm="100000">
                                          <p:val>
                                            <p:strVal val="#ppt_x"/>
                                          </p:val>
                                        </p:tav>
                                      </p:tavLst>
                                    </p:anim>
                                    <p:animEffect transition="in" filter="wipe(right)">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IPv6</a:t>
            </a:r>
            <a:r>
              <a:rPr lang="zh-CN" altLang="en-US" dirty="0"/>
              <a:t>数据报格式</a:t>
            </a:r>
            <a:endParaRPr lang="zh-CN" altLang="en-US" dirty="0"/>
          </a:p>
        </p:txBody>
      </p:sp>
      <p:sp>
        <p:nvSpPr>
          <p:cNvPr id="4" name="Text Box 20"/>
          <p:cNvSpPr txBox="1">
            <a:spLocks noChangeArrowheads="1"/>
          </p:cNvSpPr>
          <p:nvPr/>
        </p:nvSpPr>
        <p:spPr bwMode="auto">
          <a:xfrm>
            <a:off x="3055211" y="2617658"/>
            <a:ext cx="1130608" cy="400110"/>
          </a:xfrm>
          <a:prstGeom prst="rect">
            <a:avLst/>
          </a:prstGeom>
          <a:solidFill>
            <a:srgbClr val="FEF6E5"/>
          </a:solid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版本</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20"/>
          <p:cNvSpPr txBox="1">
            <a:spLocks noChangeArrowheads="1"/>
          </p:cNvSpPr>
          <p:nvPr/>
        </p:nvSpPr>
        <p:spPr bwMode="auto">
          <a:xfrm>
            <a:off x="4185819" y="2617658"/>
            <a:ext cx="1751731" cy="400110"/>
          </a:xfrm>
          <a:prstGeom prst="rect">
            <a:avLst/>
          </a:prstGeom>
          <a:solidFill>
            <a:srgbClr val="FEF6E5"/>
          </a:solid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流量类型</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Text Box 20"/>
          <p:cNvSpPr txBox="1">
            <a:spLocks noChangeArrowheads="1"/>
          </p:cNvSpPr>
          <p:nvPr/>
        </p:nvSpPr>
        <p:spPr bwMode="auto">
          <a:xfrm>
            <a:off x="5937551" y="2617658"/>
            <a:ext cx="3217469" cy="400110"/>
          </a:xfrm>
          <a:prstGeom prst="rect">
            <a:avLst/>
          </a:prstGeom>
          <a:solidFill>
            <a:srgbClr val="FEF6E5"/>
          </a:solid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流标签</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组合 6"/>
          <p:cNvGrpSpPr/>
          <p:nvPr/>
        </p:nvGrpSpPr>
        <p:grpSpPr>
          <a:xfrm>
            <a:off x="3055211" y="3017768"/>
            <a:ext cx="6099809" cy="1588244"/>
            <a:chOff x="1314004" y="2995427"/>
            <a:chExt cx="6099809" cy="1588244"/>
          </a:xfrm>
        </p:grpSpPr>
        <p:grpSp>
          <p:nvGrpSpPr>
            <p:cNvPr id="8" name="组合 7"/>
            <p:cNvGrpSpPr/>
            <p:nvPr/>
          </p:nvGrpSpPr>
          <p:grpSpPr>
            <a:xfrm>
              <a:off x="1314004" y="2995427"/>
              <a:ext cx="6099809" cy="400110"/>
              <a:chOff x="958343" y="4135615"/>
              <a:chExt cx="6562322" cy="300082"/>
            </a:xfrm>
            <a:solidFill>
              <a:srgbClr val="FEF6E5"/>
            </a:solidFill>
          </p:grpSpPr>
          <p:sp>
            <p:nvSpPr>
              <p:cNvPr id="12" name="Text Box 20"/>
              <p:cNvSpPr txBox="1">
                <a:spLocks noChangeArrowheads="1"/>
              </p:cNvSpPr>
              <p:nvPr/>
            </p:nvSpPr>
            <p:spPr bwMode="auto">
              <a:xfrm>
                <a:off x="958343" y="4135615"/>
                <a:ext cx="2072124" cy="30008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有效载荷长度</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Text Box 20"/>
              <p:cNvSpPr txBox="1">
                <a:spLocks noChangeArrowheads="1"/>
              </p:cNvSpPr>
              <p:nvPr/>
            </p:nvSpPr>
            <p:spPr bwMode="auto">
              <a:xfrm>
                <a:off x="3030469" y="4135615"/>
                <a:ext cx="2245097" cy="30008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下一个首部</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Text Box 20"/>
              <p:cNvSpPr txBox="1">
                <a:spLocks noChangeArrowheads="1"/>
              </p:cNvSpPr>
              <p:nvPr/>
            </p:nvSpPr>
            <p:spPr bwMode="auto">
              <a:xfrm>
                <a:off x="5275568" y="4135615"/>
                <a:ext cx="2245097" cy="30008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跳限制</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 name="Text Box 20"/>
            <p:cNvSpPr txBox="1">
              <a:spLocks noChangeArrowheads="1"/>
            </p:cNvSpPr>
            <p:nvPr/>
          </p:nvSpPr>
          <p:spPr bwMode="auto">
            <a:xfrm>
              <a:off x="1314004" y="3392488"/>
              <a:ext cx="6099809" cy="400110"/>
            </a:xfrm>
            <a:prstGeom prst="rect">
              <a:avLst/>
            </a:prstGeom>
            <a:solidFill>
              <a:srgbClr val="FEF6E5"/>
            </a:solid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源地址（</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128</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比特）</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Text Box 20"/>
            <p:cNvSpPr txBox="1">
              <a:spLocks noChangeArrowheads="1"/>
            </p:cNvSpPr>
            <p:nvPr/>
          </p:nvSpPr>
          <p:spPr bwMode="auto">
            <a:xfrm>
              <a:off x="1314004" y="3789549"/>
              <a:ext cx="6099809" cy="400110"/>
            </a:xfrm>
            <a:prstGeom prst="rect">
              <a:avLst/>
            </a:prstGeom>
            <a:solidFill>
              <a:srgbClr val="FEF6E5"/>
            </a:solid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目的地址（</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128</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比特）</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20"/>
            <p:cNvSpPr txBox="1">
              <a:spLocks noChangeArrowheads="1"/>
            </p:cNvSpPr>
            <p:nvPr/>
          </p:nvSpPr>
          <p:spPr bwMode="auto">
            <a:xfrm>
              <a:off x="1314004" y="4183561"/>
              <a:ext cx="6099809" cy="400110"/>
            </a:xfrm>
            <a:prstGeom prst="rect">
              <a:avLst/>
            </a:prstGeom>
            <a:solidFill>
              <a:srgbClr val="FEF6E5"/>
            </a:solid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p:cNvGrpSpPr/>
          <p:nvPr/>
        </p:nvGrpSpPr>
        <p:grpSpPr>
          <a:xfrm>
            <a:off x="2158236" y="2192759"/>
            <a:ext cx="7883712" cy="1240522"/>
            <a:chOff x="417029" y="2170418"/>
            <a:chExt cx="7883712" cy="1240522"/>
          </a:xfrm>
        </p:grpSpPr>
        <p:sp>
          <p:nvSpPr>
            <p:cNvPr id="16" name="Text Box 33"/>
            <p:cNvSpPr txBox="1">
              <a:spLocks noChangeArrowheads="1"/>
            </p:cNvSpPr>
            <p:nvPr/>
          </p:nvSpPr>
          <p:spPr bwMode="auto">
            <a:xfrm>
              <a:off x="1544421" y="2170418"/>
              <a:ext cx="919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spcBef>
                  <a:spcPct val="50000"/>
                </a:spcBef>
              </a:pPr>
              <a:r>
                <a:rPr lang="en-US" altLang="zh-CN"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比特</a:t>
              </a:r>
              <a:endParaRPr lang="zh-CN" altLang="en-US"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Text Box 33"/>
            <p:cNvSpPr txBox="1">
              <a:spLocks noChangeArrowheads="1"/>
            </p:cNvSpPr>
            <p:nvPr/>
          </p:nvSpPr>
          <p:spPr bwMode="auto">
            <a:xfrm>
              <a:off x="3013110" y="2180923"/>
              <a:ext cx="919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spcBef>
                  <a:spcPct val="50000"/>
                </a:spcBef>
              </a:pPr>
              <a:r>
                <a:rPr lang="en-US" altLang="zh-CN"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8</a:t>
              </a:r>
              <a:r>
                <a:rPr lang="zh-CN" altLang="en-US"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比特</a:t>
              </a:r>
              <a:endParaRPr lang="zh-CN" altLang="en-US"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33"/>
            <p:cNvSpPr txBox="1">
              <a:spLocks noChangeArrowheads="1"/>
            </p:cNvSpPr>
            <p:nvPr/>
          </p:nvSpPr>
          <p:spPr bwMode="auto">
            <a:xfrm>
              <a:off x="5622494" y="2170418"/>
              <a:ext cx="1216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spcBef>
                  <a:spcPct val="50000"/>
                </a:spcBef>
              </a:pPr>
              <a:r>
                <a:rPr lang="en-US" altLang="zh-CN"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20</a:t>
              </a:r>
              <a:r>
                <a:rPr lang="zh-CN" altLang="en-US"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比特</a:t>
              </a:r>
              <a:endParaRPr lang="zh-CN" altLang="en-US"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Text Box 33"/>
            <p:cNvSpPr txBox="1">
              <a:spLocks noChangeArrowheads="1"/>
            </p:cNvSpPr>
            <p:nvPr/>
          </p:nvSpPr>
          <p:spPr bwMode="auto">
            <a:xfrm>
              <a:off x="7381729" y="3006896"/>
              <a:ext cx="919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spcBef>
                  <a:spcPct val="50000"/>
                </a:spcBef>
              </a:pPr>
              <a:r>
                <a:rPr lang="en-US" altLang="zh-CN"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8</a:t>
              </a:r>
              <a:r>
                <a:rPr lang="zh-CN" altLang="en-US"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比特</a:t>
              </a:r>
              <a:endParaRPr lang="zh-CN" altLang="en-US"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Text Box 33"/>
            <p:cNvSpPr txBox="1">
              <a:spLocks noChangeArrowheads="1"/>
            </p:cNvSpPr>
            <p:nvPr/>
          </p:nvSpPr>
          <p:spPr bwMode="auto">
            <a:xfrm>
              <a:off x="417029" y="3010830"/>
              <a:ext cx="1004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spcBef>
                  <a:spcPct val="50000"/>
                </a:spcBef>
              </a:pPr>
              <a:r>
                <a:rPr lang="en-US" altLang="zh-CN"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16</a:t>
              </a:r>
              <a:r>
                <a:rPr lang="zh-CN" altLang="en-US"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比特</a:t>
              </a:r>
              <a:endParaRPr lang="zh-CN" altLang="en-US" sz="20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1" name="组合 20"/>
          <p:cNvGrpSpPr/>
          <p:nvPr/>
        </p:nvGrpSpPr>
        <p:grpSpPr>
          <a:xfrm>
            <a:off x="2514414" y="4726914"/>
            <a:ext cx="5115409" cy="498598"/>
            <a:chOff x="1403750" y="3593123"/>
            <a:chExt cx="5115409" cy="498598"/>
          </a:xfrm>
        </p:grpSpPr>
        <p:grpSp>
          <p:nvGrpSpPr>
            <p:cNvPr id="22" name="组合 21"/>
            <p:cNvGrpSpPr/>
            <p:nvPr/>
          </p:nvGrpSpPr>
          <p:grpSpPr>
            <a:xfrm>
              <a:off x="1403750" y="3593123"/>
              <a:ext cx="490436" cy="476221"/>
              <a:chOff x="1403750" y="3593123"/>
              <a:chExt cx="808892" cy="785446"/>
            </a:xfrm>
          </p:grpSpPr>
          <p:sp>
            <p:nvSpPr>
              <p:cNvPr id="24" name="对话气泡: 椭圆形 2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3" name="Text Box 79"/>
            <p:cNvSpPr txBox="1">
              <a:spLocks noChangeArrowheads="1"/>
            </p:cNvSpPr>
            <p:nvPr/>
          </p:nvSpPr>
          <p:spPr bwMode="auto">
            <a:xfrm>
              <a:off x="1985931" y="3593123"/>
              <a:ext cx="453322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无检查和，中间节点无需计算。</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6" name="组合 25"/>
          <p:cNvGrpSpPr/>
          <p:nvPr/>
        </p:nvGrpSpPr>
        <p:grpSpPr>
          <a:xfrm>
            <a:off x="2514414" y="5305976"/>
            <a:ext cx="7396981" cy="476221"/>
            <a:chOff x="1403750" y="3593123"/>
            <a:chExt cx="7396981" cy="476221"/>
          </a:xfrm>
        </p:grpSpPr>
        <p:grpSp>
          <p:nvGrpSpPr>
            <p:cNvPr id="27" name="组合 26"/>
            <p:cNvGrpSpPr/>
            <p:nvPr/>
          </p:nvGrpSpPr>
          <p:grpSpPr>
            <a:xfrm>
              <a:off x="1403750" y="3593123"/>
              <a:ext cx="490436" cy="476221"/>
              <a:chOff x="1403750" y="3593123"/>
              <a:chExt cx="808892" cy="785446"/>
            </a:xfrm>
          </p:grpSpPr>
          <p:sp>
            <p:nvSpPr>
              <p:cNvPr id="29" name="对话气泡: 椭圆形 28"/>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8" name="Text Box 79"/>
            <p:cNvSpPr txBox="1">
              <a:spLocks noChangeArrowheads="1"/>
            </p:cNvSpPr>
            <p:nvPr/>
          </p:nvSpPr>
          <p:spPr bwMode="auto">
            <a:xfrm>
              <a:off x="1985931" y="3593123"/>
              <a:ext cx="681480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中间结点不再负责分片和重组，由端结点负责。</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1" name="组合 30"/>
          <p:cNvGrpSpPr/>
          <p:nvPr/>
        </p:nvGrpSpPr>
        <p:grpSpPr>
          <a:xfrm>
            <a:off x="2514414" y="5875868"/>
            <a:ext cx="6295712" cy="498598"/>
            <a:chOff x="1403750" y="3593123"/>
            <a:chExt cx="6295712" cy="498598"/>
          </a:xfrm>
        </p:grpSpPr>
        <p:grpSp>
          <p:nvGrpSpPr>
            <p:cNvPr id="32" name="组合 31"/>
            <p:cNvGrpSpPr/>
            <p:nvPr/>
          </p:nvGrpSpPr>
          <p:grpSpPr>
            <a:xfrm>
              <a:off x="1403750" y="3593123"/>
              <a:ext cx="490436" cy="476221"/>
              <a:chOff x="1403750" y="3593123"/>
              <a:chExt cx="808892" cy="785446"/>
            </a:xfrm>
          </p:grpSpPr>
          <p:sp>
            <p:nvSpPr>
              <p:cNvPr id="34" name="对话气泡: 椭圆形 3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33" name="Text Box 79"/>
            <p:cNvSpPr txBox="1">
              <a:spLocks noChangeArrowheads="1"/>
            </p:cNvSpPr>
            <p:nvPr/>
          </p:nvSpPr>
          <p:spPr bwMode="auto">
            <a:xfrm>
              <a:off x="1985931" y="3593123"/>
              <a:ext cx="571353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首部长度固定，</a:t>
              </a:r>
              <a:r>
                <a:rPr kumimoji="1"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加速中间节点</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转发速度。</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500"/>
                            </p:stCondLst>
                            <p:childTnLst>
                              <p:par>
                                <p:cTn id="23" presetID="26" presetClass="emph" presetSubtype="0" repeatCount="2000" fill="hold" grpId="1" nodeType="afterEffect">
                                  <p:stCondLst>
                                    <p:cond delay="0"/>
                                  </p:stCondLst>
                                  <p:childTnLst>
                                    <p:animEffect transition="out" filter="fade">
                                      <p:cBhvr>
                                        <p:cTn id="24" dur="500" tmFilter="0, 0; .2, .5; .8, .5; 1, 0"/>
                                        <p:tgtEl>
                                          <p:spTgt spid="4"/>
                                        </p:tgtEl>
                                      </p:cBhvr>
                                    </p:animEffect>
                                    <p:animScale>
                                      <p:cBhvr>
                                        <p:cTn id="25" dur="250" autoRev="1" fill="hold"/>
                                        <p:tgtEl>
                                          <p:spTgt spid="4"/>
                                        </p:tgtEl>
                                      </p:cBhvr>
                                      <p:by x="105000" y="105000"/>
                                    </p:animScale>
                                  </p:childTnLst>
                                </p:cTn>
                              </p:par>
                            </p:childTnLst>
                          </p:cTn>
                        </p:par>
                        <p:par>
                          <p:cTn id="26" fill="hold">
                            <p:stCondLst>
                              <p:cond delay="2000"/>
                            </p:stCondLst>
                            <p:childTnLst>
                              <p:par>
                                <p:cTn id="27" presetID="26" presetClass="emph" presetSubtype="0" repeatCount="2000" fill="hold" grpId="1" nodeType="after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childTnLst>
                          </p:cTn>
                        </p:par>
                        <p:par>
                          <p:cTn id="30" fill="hold">
                            <p:stCondLst>
                              <p:cond delay="2500"/>
                            </p:stCondLst>
                            <p:childTnLst>
                              <p:par>
                                <p:cTn id="31" presetID="26" presetClass="emph" presetSubtype="0" repeatCount="2000" fill="hold" grpId="1" nodeType="afterEffect">
                                  <p:stCondLst>
                                    <p:cond delay="0"/>
                                  </p:stCondLst>
                                  <p:childTnLst>
                                    <p:animEffect transition="out" filter="fade">
                                      <p:cBhvr>
                                        <p:cTn id="32" dur="500" tmFilter="0, 0; .2, .5; .8, .5; 1, 0"/>
                                        <p:tgtEl>
                                          <p:spTgt spid="6"/>
                                        </p:tgtEl>
                                      </p:cBhvr>
                                    </p:animEffect>
                                    <p:animScale>
                                      <p:cBhvr>
                                        <p:cTn id="33" dur="250" autoRev="1" fill="hold"/>
                                        <p:tgtEl>
                                          <p:spTgt spid="6"/>
                                        </p:tgtEl>
                                      </p:cBhvr>
                                      <p:by x="105000" y="105000"/>
                                    </p:animScale>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left)">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到</a:t>
            </a:r>
            <a:r>
              <a:rPr lang="en-US" altLang="zh-CN" dirty="0"/>
              <a:t>IPv6</a:t>
            </a:r>
            <a:r>
              <a:rPr lang="zh-CN" altLang="en-US" dirty="0"/>
              <a:t>的迁移</a:t>
            </a:r>
            <a:endParaRPr lang="zh-CN" altLang="en-US" dirty="0"/>
          </a:p>
        </p:txBody>
      </p:sp>
      <p:grpSp>
        <p:nvGrpSpPr>
          <p:cNvPr id="4" name="组合 3"/>
          <p:cNvGrpSpPr/>
          <p:nvPr/>
        </p:nvGrpSpPr>
        <p:grpSpPr>
          <a:xfrm>
            <a:off x="1325458" y="2587607"/>
            <a:ext cx="2032623" cy="584775"/>
            <a:chOff x="1263767" y="4127662"/>
            <a:chExt cx="2742828" cy="584775"/>
          </a:xfrm>
        </p:grpSpPr>
        <p:sp>
          <p:nvSpPr>
            <p:cNvPr id="5" name="矩形: 圆角 4"/>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2015416" y="4200107"/>
              <a:ext cx="1270993"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双栈技术</a:t>
              </a:r>
              <a:endPar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 name="Text Box 79"/>
          <p:cNvSpPr txBox="1">
            <a:spLocks noChangeArrowheads="1"/>
          </p:cNvSpPr>
          <p:nvPr/>
        </p:nvSpPr>
        <p:spPr bwMode="auto">
          <a:xfrm>
            <a:off x="1325458" y="3218294"/>
            <a:ext cx="8862500" cy="22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新加入的设备支持</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IPv4/IPv6</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双协议栈。</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一段链路上，如果源和目标均支持</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IPv6</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，则使用</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IPv6</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进行通信。</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如果任一方不支持</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IPv6</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，则使用</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IPv4</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进行通信。</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可能会出现信息的丢失。</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 name="组合 7"/>
          <p:cNvGrpSpPr/>
          <p:nvPr/>
        </p:nvGrpSpPr>
        <p:grpSpPr>
          <a:xfrm>
            <a:off x="1295402" y="5489854"/>
            <a:ext cx="2032623" cy="584775"/>
            <a:chOff x="1263767" y="4127662"/>
            <a:chExt cx="2742828" cy="584775"/>
          </a:xfrm>
        </p:grpSpPr>
        <p:sp>
          <p:nvSpPr>
            <p:cNvPr id="9" name="矩形: 圆角 8"/>
            <p:cNvSpPr/>
            <p:nvPr/>
          </p:nvSpPr>
          <p:spPr>
            <a:xfrm>
              <a:off x="1263767" y="4127662"/>
              <a:ext cx="2742828" cy="584775"/>
            </a:xfrm>
            <a:prstGeom prst="roundRect">
              <a:avLst>
                <a:gd name="adj" fmla="val 50000"/>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1695688" y="4200107"/>
              <a:ext cx="1910449"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隧道技术</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wipe(left)">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wipe(left)">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wipe(left)">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到</a:t>
            </a:r>
            <a:r>
              <a:rPr lang="en-US" altLang="zh-CN" dirty="0"/>
              <a:t>IPv6</a:t>
            </a:r>
            <a:r>
              <a:rPr lang="zh-CN" altLang="en-US" dirty="0"/>
              <a:t>的迁移</a:t>
            </a:r>
            <a:endParaRPr lang="zh-CN" altLang="en-US" dirty="0"/>
          </a:p>
        </p:txBody>
      </p:sp>
      <p:grpSp>
        <p:nvGrpSpPr>
          <p:cNvPr id="4" name="组合 3"/>
          <p:cNvGrpSpPr/>
          <p:nvPr/>
        </p:nvGrpSpPr>
        <p:grpSpPr>
          <a:xfrm>
            <a:off x="3607781" y="4479661"/>
            <a:ext cx="7490702" cy="1326100"/>
            <a:chOff x="579438" y="3379720"/>
            <a:chExt cx="7490702" cy="1326100"/>
          </a:xfrm>
        </p:grpSpPr>
        <p:grpSp>
          <p:nvGrpSpPr>
            <p:cNvPr id="5" name="Group 4"/>
            <p:cNvGrpSpPr/>
            <p:nvPr/>
          </p:nvGrpSpPr>
          <p:grpSpPr bwMode="auto">
            <a:xfrm>
              <a:off x="2870742" y="3513417"/>
              <a:ext cx="3073643" cy="1192403"/>
              <a:chOff x="912" y="768"/>
              <a:chExt cx="2400" cy="1584"/>
            </a:xfrm>
            <a:solidFill>
              <a:srgbClr val="FDECC7"/>
            </a:solidFill>
          </p:grpSpPr>
          <p:sp>
            <p:nvSpPr>
              <p:cNvPr id="22" name="Oval 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Oval 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Oval 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Oval 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Oval 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Oval 1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Oval 1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Oval 1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Oval 1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1" name="Group 14"/>
              <p:cNvGrpSpPr/>
              <p:nvPr/>
            </p:nvGrpSpPr>
            <p:grpSpPr bwMode="auto">
              <a:xfrm>
                <a:off x="912" y="768"/>
                <a:ext cx="2386" cy="1553"/>
                <a:chOff x="912" y="768"/>
                <a:chExt cx="2386" cy="1553"/>
              </a:xfrm>
              <a:grpFill/>
            </p:grpSpPr>
            <p:sp>
              <p:nvSpPr>
                <p:cNvPr id="32" name="Oval 1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Oval 1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Oval 1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Oval 1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Oval 1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Oval 2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Oval 2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Oval 2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6" name="Text Box 24"/>
            <p:cNvSpPr txBox="1">
              <a:spLocks noChangeArrowheads="1"/>
            </p:cNvSpPr>
            <p:nvPr/>
          </p:nvSpPr>
          <p:spPr bwMode="auto">
            <a:xfrm>
              <a:off x="3853334" y="3607697"/>
              <a:ext cx="11528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IPv4 </a:t>
              </a: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网络</a:t>
              </a:r>
              <a:endPar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Line 25"/>
            <p:cNvSpPr>
              <a:spLocks noChangeShapeType="1"/>
            </p:cNvSpPr>
            <p:nvPr/>
          </p:nvSpPr>
          <p:spPr bwMode="auto">
            <a:xfrm>
              <a:off x="1046866" y="4263364"/>
              <a:ext cx="6382289" cy="0"/>
            </a:xfrm>
            <a:prstGeom prst="line">
              <a:avLst/>
            </a:prstGeom>
            <a:noFill/>
            <a:ln w="28575">
              <a:solidFill>
                <a:sysClr val="windowText" lastClr="000000">
                  <a:lumMod val="75000"/>
                  <a:lumOff val="25000"/>
                </a:sysClr>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Picture 27"/>
            <p:cNvSpPr>
              <a:spLocks noChangeArrowheads="1"/>
            </p:cNvSpPr>
            <p:nvPr/>
          </p:nvSpPr>
          <p:spPr bwMode="auto">
            <a:xfrm>
              <a:off x="2415732" y="4047464"/>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Picture 28"/>
            <p:cNvSpPr>
              <a:spLocks noChangeArrowheads="1"/>
            </p:cNvSpPr>
            <p:nvPr/>
          </p:nvSpPr>
          <p:spPr bwMode="auto">
            <a:xfrm>
              <a:off x="3464621" y="4047464"/>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Picture 30"/>
            <p:cNvSpPr>
              <a:spLocks noChangeArrowheads="1"/>
            </p:cNvSpPr>
            <p:nvPr/>
          </p:nvSpPr>
          <p:spPr bwMode="auto">
            <a:xfrm>
              <a:off x="5592936" y="4047464"/>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32"/>
            <p:cNvSpPr txBox="1">
              <a:spLocks noChangeArrowheads="1"/>
            </p:cNvSpPr>
            <p:nvPr/>
          </p:nvSpPr>
          <p:spPr bwMode="auto">
            <a:xfrm>
              <a:off x="931951" y="3635312"/>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Text Box 33"/>
            <p:cNvSpPr txBox="1">
              <a:spLocks noChangeArrowheads="1"/>
            </p:cNvSpPr>
            <p:nvPr/>
          </p:nvSpPr>
          <p:spPr bwMode="auto">
            <a:xfrm>
              <a:off x="6902755" y="3635312"/>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Text Box 34"/>
            <p:cNvSpPr txBox="1">
              <a:spLocks noChangeArrowheads="1"/>
            </p:cNvSpPr>
            <p:nvPr/>
          </p:nvSpPr>
          <p:spPr bwMode="auto">
            <a:xfrm>
              <a:off x="1104688" y="3943666"/>
              <a:ext cx="6196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Text Box 35"/>
            <p:cNvSpPr txBox="1">
              <a:spLocks noChangeArrowheads="1"/>
            </p:cNvSpPr>
            <p:nvPr/>
          </p:nvSpPr>
          <p:spPr bwMode="auto">
            <a:xfrm>
              <a:off x="2522193" y="3964914"/>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Text Box 36"/>
            <p:cNvSpPr txBox="1">
              <a:spLocks noChangeArrowheads="1"/>
            </p:cNvSpPr>
            <p:nvPr/>
          </p:nvSpPr>
          <p:spPr bwMode="auto">
            <a:xfrm>
              <a:off x="4103234" y="39423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隧道</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Text Box 38"/>
            <p:cNvSpPr txBox="1">
              <a:spLocks noChangeArrowheads="1"/>
            </p:cNvSpPr>
            <p:nvPr/>
          </p:nvSpPr>
          <p:spPr bwMode="auto">
            <a:xfrm>
              <a:off x="5944385" y="3942863"/>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E</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Text Box 39"/>
            <p:cNvSpPr txBox="1">
              <a:spLocks noChangeArrowheads="1"/>
            </p:cNvSpPr>
            <p:nvPr/>
          </p:nvSpPr>
          <p:spPr bwMode="auto">
            <a:xfrm>
              <a:off x="7068019" y="39331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F</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44"/>
            <p:cNvSpPr txBox="1">
              <a:spLocks noChangeArrowheads="1"/>
            </p:cNvSpPr>
            <p:nvPr/>
          </p:nvSpPr>
          <p:spPr bwMode="auto">
            <a:xfrm>
              <a:off x="2132298" y="3394977"/>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双协议栈</a:t>
              </a:r>
              <a:endPar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IPv6/IPv4</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Text Box 45"/>
            <p:cNvSpPr txBox="1">
              <a:spLocks noChangeArrowheads="1"/>
            </p:cNvSpPr>
            <p:nvPr/>
          </p:nvSpPr>
          <p:spPr bwMode="auto">
            <a:xfrm>
              <a:off x="5515683" y="3379720"/>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双协议栈</a:t>
              </a:r>
              <a:endPar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IPv6/IPv4</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0" name="图片 19"/>
            <p:cNvPicPr>
              <a:picLocks noChangeAspect="1"/>
            </p:cNvPicPr>
            <p:nvPr/>
          </p:nvPicPr>
          <p:blipFill rotWithShape="1">
            <a:blip r:embed="rId1" cstate="print">
              <a:extLst>
                <a:ext uri="{28A0092B-C50C-407E-A947-70E740481C1C}">
                  <a14:useLocalDpi xmlns:a14="http://schemas.microsoft.com/office/drawing/2010/main" val="0"/>
                </a:ext>
              </a:extLst>
            </a:blip>
            <a:srcRect l="14832" t="14454" r="8129" b="10598"/>
            <a:stretch>
              <a:fillRect/>
            </a:stretch>
          </p:blipFill>
          <p:spPr>
            <a:xfrm>
              <a:off x="579438" y="4047464"/>
              <a:ext cx="692432" cy="478947"/>
            </a:xfrm>
            <a:prstGeom prst="rect">
              <a:avLst/>
            </a:prstGeom>
          </p:spPr>
        </p:pic>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l="14832" t="14454" r="8129" b="10598"/>
            <a:stretch>
              <a:fillRect/>
            </a:stretch>
          </p:blipFill>
          <p:spPr>
            <a:xfrm>
              <a:off x="7377708" y="4036563"/>
              <a:ext cx="692432" cy="478947"/>
            </a:xfrm>
            <a:prstGeom prst="rect">
              <a:avLst/>
            </a:prstGeom>
          </p:spPr>
        </p:pic>
      </p:grpSp>
      <p:grpSp>
        <p:nvGrpSpPr>
          <p:cNvPr id="40" name="组合 39"/>
          <p:cNvGrpSpPr/>
          <p:nvPr/>
        </p:nvGrpSpPr>
        <p:grpSpPr>
          <a:xfrm>
            <a:off x="3603850" y="2491225"/>
            <a:ext cx="7490702" cy="1326100"/>
            <a:chOff x="579438" y="1800972"/>
            <a:chExt cx="7490702" cy="1326100"/>
          </a:xfrm>
        </p:grpSpPr>
        <p:grpSp>
          <p:nvGrpSpPr>
            <p:cNvPr id="41" name="Group 4"/>
            <p:cNvGrpSpPr/>
            <p:nvPr/>
          </p:nvGrpSpPr>
          <p:grpSpPr bwMode="auto">
            <a:xfrm>
              <a:off x="2870742" y="1934669"/>
              <a:ext cx="3073643" cy="1192403"/>
              <a:chOff x="912" y="768"/>
              <a:chExt cx="2400" cy="1584"/>
            </a:xfrm>
            <a:solidFill>
              <a:srgbClr val="FDECC7"/>
            </a:solidFill>
          </p:grpSpPr>
          <p:sp>
            <p:nvSpPr>
              <p:cNvPr id="59" name="Oval 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Oval 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Oval 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Oval 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Oval 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Oval 1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Oval 1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Oval 1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Oval 1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8" name="Group 14"/>
              <p:cNvGrpSpPr/>
              <p:nvPr/>
            </p:nvGrpSpPr>
            <p:grpSpPr bwMode="auto">
              <a:xfrm>
                <a:off x="912" y="768"/>
                <a:ext cx="2386" cy="1553"/>
                <a:chOff x="912" y="768"/>
                <a:chExt cx="2386" cy="1553"/>
              </a:xfrm>
              <a:grpFill/>
            </p:grpSpPr>
            <p:sp>
              <p:nvSpPr>
                <p:cNvPr id="69" name="Oval 1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Oval 1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Oval 1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Oval 1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Oval 1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Oval 2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Oval 2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Oval 2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42" name="Text Box 24"/>
            <p:cNvSpPr txBox="1">
              <a:spLocks noChangeArrowheads="1"/>
            </p:cNvSpPr>
            <p:nvPr/>
          </p:nvSpPr>
          <p:spPr bwMode="auto">
            <a:xfrm>
              <a:off x="3853334" y="2028949"/>
              <a:ext cx="11528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IPv4 </a:t>
              </a: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网络</a:t>
              </a:r>
              <a:endPar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25"/>
            <p:cNvSpPr>
              <a:spLocks noChangeShapeType="1"/>
            </p:cNvSpPr>
            <p:nvPr/>
          </p:nvSpPr>
          <p:spPr bwMode="auto">
            <a:xfrm>
              <a:off x="1046866" y="2684616"/>
              <a:ext cx="6382289" cy="0"/>
            </a:xfrm>
            <a:prstGeom prst="line">
              <a:avLst/>
            </a:prstGeom>
            <a:noFill/>
            <a:ln w="28575">
              <a:solidFill>
                <a:sysClr val="windowText" lastClr="000000">
                  <a:lumMod val="75000"/>
                  <a:lumOff val="25000"/>
                </a:sysClr>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Picture 27"/>
            <p:cNvSpPr>
              <a:spLocks noChangeArrowheads="1"/>
            </p:cNvSpPr>
            <p:nvPr/>
          </p:nvSpPr>
          <p:spPr bwMode="auto">
            <a:xfrm>
              <a:off x="2415732" y="2468716"/>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Picture 28"/>
            <p:cNvSpPr>
              <a:spLocks noChangeArrowheads="1"/>
            </p:cNvSpPr>
            <p:nvPr/>
          </p:nvSpPr>
          <p:spPr bwMode="auto">
            <a:xfrm>
              <a:off x="3464621" y="2468716"/>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Picture 30"/>
            <p:cNvSpPr>
              <a:spLocks noChangeArrowheads="1"/>
            </p:cNvSpPr>
            <p:nvPr/>
          </p:nvSpPr>
          <p:spPr bwMode="auto">
            <a:xfrm>
              <a:off x="5592936" y="2468716"/>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Text Box 32"/>
            <p:cNvSpPr txBox="1">
              <a:spLocks noChangeArrowheads="1"/>
            </p:cNvSpPr>
            <p:nvPr/>
          </p:nvSpPr>
          <p:spPr bwMode="auto">
            <a:xfrm>
              <a:off x="931951" y="2056564"/>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Text Box 33"/>
            <p:cNvSpPr txBox="1">
              <a:spLocks noChangeArrowheads="1"/>
            </p:cNvSpPr>
            <p:nvPr/>
          </p:nvSpPr>
          <p:spPr bwMode="auto">
            <a:xfrm>
              <a:off x="6902755" y="2056564"/>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34"/>
            <p:cNvSpPr txBox="1">
              <a:spLocks noChangeArrowheads="1"/>
            </p:cNvSpPr>
            <p:nvPr/>
          </p:nvSpPr>
          <p:spPr bwMode="auto">
            <a:xfrm>
              <a:off x="1104688" y="2364918"/>
              <a:ext cx="6196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Text Box 35"/>
            <p:cNvSpPr txBox="1">
              <a:spLocks noChangeArrowheads="1"/>
            </p:cNvSpPr>
            <p:nvPr/>
          </p:nvSpPr>
          <p:spPr bwMode="auto">
            <a:xfrm>
              <a:off x="2522193" y="2386166"/>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Text Box 36"/>
            <p:cNvSpPr txBox="1">
              <a:spLocks noChangeArrowheads="1"/>
            </p:cNvSpPr>
            <p:nvPr/>
          </p:nvSpPr>
          <p:spPr bwMode="auto">
            <a:xfrm>
              <a:off x="3658649" y="2375792"/>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37"/>
            <p:cNvSpPr txBox="1">
              <a:spLocks noChangeArrowheads="1"/>
            </p:cNvSpPr>
            <p:nvPr/>
          </p:nvSpPr>
          <p:spPr bwMode="auto">
            <a:xfrm>
              <a:off x="4795105" y="2375535"/>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Text Box 38"/>
            <p:cNvSpPr txBox="1">
              <a:spLocks noChangeArrowheads="1"/>
            </p:cNvSpPr>
            <p:nvPr/>
          </p:nvSpPr>
          <p:spPr bwMode="auto">
            <a:xfrm>
              <a:off x="5944385" y="2364115"/>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E</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Text Box 39"/>
            <p:cNvSpPr txBox="1">
              <a:spLocks noChangeArrowheads="1"/>
            </p:cNvSpPr>
            <p:nvPr/>
          </p:nvSpPr>
          <p:spPr bwMode="auto">
            <a:xfrm>
              <a:off x="7068019" y="23544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F</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44"/>
            <p:cNvSpPr txBox="1">
              <a:spLocks noChangeArrowheads="1"/>
            </p:cNvSpPr>
            <p:nvPr/>
          </p:nvSpPr>
          <p:spPr bwMode="auto">
            <a:xfrm>
              <a:off x="2132298" y="1816229"/>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双协议栈</a:t>
              </a:r>
              <a:endPar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IPv6/IPv4</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45"/>
            <p:cNvSpPr txBox="1">
              <a:spLocks noChangeArrowheads="1"/>
            </p:cNvSpPr>
            <p:nvPr/>
          </p:nvSpPr>
          <p:spPr bwMode="auto">
            <a:xfrm>
              <a:off x="5515683" y="1800972"/>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双协议栈</a:t>
              </a:r>
              <a:endPar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IPv6/IPv4</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57" name="图片 56"/>
            <p:cNvPicPr>
              <a:picLocks noChangeAspect="1"/>
            </p:cNvPicPr>
            <p:nvPr/>
          </p:nvPicPr>
          <p:blipFill rotWithShape="1">
            <a:blip r:embed="rId1" cstate="print">
              <a:extLst>
                <a:ext uri="{28A0092B-C50C-407E-A947-70E740481C1C}">
                  <a14:useLocalDpi xmlns:a14="http://schemas.microsoft.com/office/drawing/2010/main" val="0"/>
                </a:ext>
              </a:extLst>
            </a:blip>
            <a:srcRect l="14832" t="14454" r="8129" b="10598"/>
            <a:stretch>
              <a:fillRect/>
            </a:stretch>
          </p:blipFill>
          <p:spPr>
            <a:xfrm>
              <a:off x="579438" y="2468716"/>
              <a:ext cx="692432" cy="478947"/>
            </a:xfrm>
            <a:prstGeom prst="rect">
              <a:avLst/>
            </a:prstGeom>
          </p:spPr>
        </p:pic>
        <p:pic>
          <p:nvPicPr>
            <p:cNvPr id="58" name="图片 57"/>
            <p:cNvPicPr>
              <a:picLocks noChangeAspect="1"/>
            </p:cNvPicPr>
            <p:nvPr/>
          </p:nvPicPr>
          <p:blipFill rotWithShape="1">
            <a:blip r:embed="rId1" cstate="print">
              <a:extLst>
                <a:ext uri="{28A0092B-C50C-407E-A947-70E740481C1C}">
                  <a14:useLocalDpi xmlns:a14="http://schemas.microsoft.com/office/drawing/2010/main" val="0"/>
                </a:ext>
              </a:extLst>
            </a:blip>
            <a:srcRect l="14832" t="14454" r="8129" b="10598"/>
            <a:stretch>
              <a:fillRect/>
            </a:stretch>
          </p:blipFill>
          <p:spPr>
            <a:xfrm>
              <a:off x="7377708" y="2457815"/>
              <a:ext cx="692432" cy="478947"/>
            </a:xfrm>
            <a:prstGeom prst="rect">
              <a:avLst/>
            </a:prstGeom>
          </p:spPr>
        </p:pic>
      </p:grpSp>
      <p:sp>
        <p:nvSpPr>
          <p:cNvPr id="77" name="Line 75"/>
          <p:cNvSpPr>
            <a:spLocks noChangeShapeType="1"/>
          </p:cNvSpPr>
          <p:nvPr/>
        </p:nvSpPr>
        <p:spPr bwMode="auto">
          <a:xfrm flipV="1">
            <a:off x="5896496" y="5356285"/>
            <a:ext cx="3147994" cy="7937"/>
          </a:xfrm>
          <a:prstGeom prst="line">
            <a:avLst/>
          </a:prstGeom>
          <a:noFill/>
          <a:ln w="762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8" name="组合 77"/>
          <p:cNvGrpSpPr/>
          <p:nvPr/>
        </p:nvGrpSpPr>
        <p:grpSpPr>
          <a:xfrm>
            <a:off x="4686055" y="5841197"/>
            <a:ext cx="5434248" cy="34671"/>
            <a:chOff x="1657712" y="5030684"/>
            <a:chExt cx="5434248" cy="34671"/>
          </a:xfrm>
        </p:grpSpPr>
        <p:sp>
          <p:nvSpPr>
            <p:cNvPr id="79" name="Line 83"/>
            <p:cNvSpPr>
              <a:spLocks noChangeShapeType="1"/>
            </p:cNvSpPr>
            <p:nvPr/>
          </p:nvSpPr>
          <p:spPr bwMode="auto">
            <a:xfrm>
              <a:off x="1657712" y="5030684"/>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Line 83"/>
            <p:cNvSpPr>
              <a:spLocks noChangeShapeType="1"/>
            </p:cNvSpPr>
            <p:nvPr/>
          </p:nvSpPr>
          <p:spPr bwMode="auto">
            <a:xfrm>
              <a:off x="3155421" y="5042019"/>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Line 83"/>
            <p:cNvSpPr>
              <a:spLocks noChangeShapeType="1"/>
            </p:cNvSpPr>
            <p:nvPr/>
          </p:nvSpPr>
          <p:spPr bwMode="auto">
            <a:xfrm>
              <a:off x="4856674" y="5042019"/>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Line 83"/>
            <p:cNvSpPr>
              <a:spLocks noChangeShapeType="1"/>
            </p:cNvSpPr>
            <p:nvPr/>
          </p:nvSpPr>
          <p:spPr bwMode="auto">
            <a:xfrm>
              <a:off x="6369687" y="5065355"/>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3" name="组合 82"/>
          <p:cNvGrpSpPr/>
          <p:nvPr/>
        </p:nvGrpSpPr>
        <p:grpSpPr>
          <a:xfrm>
            <a:off x="841900" y="2905399"/>
            <a:ext cx="2032623" cy="584775"/>
            <a:chOff x="1263767" y="4127662"/>
            <a:chExt cx="2742828" cy="584775"/>
          </a:xfrm>
        </p:grpSpPr>
        <p:sp>
          <p:nvSpPr>
            <p:cNvPr id="84" name="矩形: 圆角 83"/>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5" name="矩形 84"/>
            <p:cNvSpPr/>
            <p:nvPr/>
          </p:nvSpPr>
          <p:spPr>
            <a:xfrm>
              <a:off x="2015416" y="4200107"/>
              <a:ext cx="1270993"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双栈技术</a:t>
              </a:r>
              <a:endPar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p:cNvGrpSpPr/>
          <p:nvPr/>
        </p:nvGrpSpPr>
        <p:grpSpPr>
          <a:xfrm>
            <a:off x="830243" y="5030401"/>
            <a:ext cx="2032623" cy="584775"/>
            <a:chOff x="1263767" y="4127662"/>
            <a:chExt cx="2742828" cy="584775"/>
          </a:xfrm>
        </p:grpSpPr>
        <p:sp>
          <p:nvSpPr>
            <p:cNvPr id="87" name="矩形: 圆角 86"/>
            <p:cNvSpPr/>
            <p:nvPr/>
          </p:nvSpPr>
          <p:spPr>
            <a:xfrm>
              <a:off x="1263767" y="4127662"/>
              <a:ext cx="2742828" cy="584775"/>
            </a:xfrm>
            <a:prstGeom prst="roundRect">
              <a:avLst>
                <a:gd name="adj" fmla="val 50000"/>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8" name="矩形 87"/>
            <p:cNvSpPr/>
            <p:nvPr/>
          </p:nvSpPr>
          <p:spPr>
            <a:xfrm>
              <a:off x="1695688" y="4200107"/>
              <a:ext cx="1910449"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隧道技术</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wipe(left)">
                                      <p:cBhvr>
                                        <p:cTn id="19" dur="500"/>
                                        <p:tgtEl>
                                          <p:spTgt spid="7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left)">
                                      <p:cBhvr>
                                        <p:cTn id="23" dur="500"/>
                                        <p:tgtEl>
                                          <p:spTgt spid="7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到</a:t>
            </a:r>
            <a:r>
              <a:rPr lang="en-US" altLang="zh-CN" dirty="0"/>
              <a:t>IPv6</a:t>
            </a:r>
            <a:r>
              <a:rPr lang="zh-CN" altLang="en-US" dirty="0"/>
              <a:t>的迁移</a:t>
            </a:r>
            <a:endParaRPr lang="zh-CN" altLang="en-US" dirty="0"/>
          </a:p>
        </p:txBody>
      </p:sp>
      <p:grpSp>
        <p:nvGrpSpPr>
          <p:cNvPr id="4" name="组合 3"/>
          <p:cNvGrpSpPr/>
          <p:nvPr/>
        </p:nvGrpSpPr>
        <p:grpSpPr>
          <a:xfrm>
            <a:off x="2312881" y="2628738"/>
            <a:ext cx="7566237" cy="3247130"/>
            <a:chOff x="550863" y="2022098"/>
            <a:chExt cx="7566237" cy="3247130"/>
          </a:xfrm>
        </p:grpSpPr>
        <p:sp>
          <p:nvSpPr>
            <p:cNvPr id="5" name="AutoShape 82"/>
            <p:cNvSpPr>
              <a:spLocks noChangeArrowheads="1"/>
            </p:cNvSpPr>
            <p:nvPr/>
          </p:nvSpPr>
          <p:spPr bwMode="auto">
            <a:xfrm>
              <a:off x="2173457" y="2022098"/>
              <a:ext cx="4277557" cy="3247130"/>
            </a:xfrm>
            <a:prstGeom prst="roundRect">
              <a:avLst>
                <a:gd name="adj" fmla="val 7029"/>
              </a:avLst>
            </a:prstGeom>
            <a:solidFill>
              <a:srgbClr val="FDECC7"/>
            </a:solidFill>
            <a:ln w="9525">
              <a:solidFill>
                <a:sysClr val="windowText" lastClr="000000"/>
              </a:solidFill>
              <a:prstDash val="dash"/>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Text Box 87"/>
            <p:cNvSpPr txBox="1">
              <a:spLocks noChangeArrowheads="1"/>
            </p:cNvSpPr>
            <p:nvPr/>
          </p:nvSpPr>
          <p:spPr bwMode="auto">
            <a:xfrm>
              <a:off x="4096839" y="2677809"/>
              <a:ext cx="43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18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Text Box 88"/>
            <p:cNvSpPr txBox="1">
              <a:spLocks noChangeArrowheads="1"/>
            </p:cNvSpPr>
            <p:nvPr/>
          </p:nvSpPr>
          <p:spPr bwMode="auto">
            <a:xfrm>
              <a:off x="2485819" y="4801812"/>
              <a:ext cx="137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IPv4 </a:t>
              </a: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数据报</a:t>
              </a:r>
              <a:endPar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Text Box 89"/>
            <p:cNvSpPr txBox="1">
              <a:spLocks noChangeArrowheads="1"/>
            </p:cNvSpPr>
            <p:nvPr/>
          </p:nvSpPr>
          <p:spPr bwMode="auto">
            <a:xfrm>
              <a:off x="4783172" y="4801812"/>
              <a:ext cx="137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IPv4 </a:t>
              </a: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数据报</a:t>
              </a:r>
              <a:endPar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Text Box 90"/>
            <p:cNvSpPr txBox="1">
              <a:spLocks noChangeArrowheads="1"/>
            </p:cNvSpPr>
            <p:nvPr/>
          </p:nvSpPr>
          <p:spPr bwMode="auto">
            <a:xfrm>
              <a:off x="3977724" y="2133363"/>
              <a:ext cx="7040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IPv4</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网络 </a:t>
              </a:r>
              <a:endPar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Rectangle 91"/>
            <p:cNvSpPr>
              <a:spLocks noChangeArrowheads="1"/>
            </p:cNvSpPr>
            <p:nvPr/>
          </p:nvSpPr>
          <p:spPr bwMode="auto">
            <a:xfrm>
              <a:off x="2503435" y="2284413"/>
              <a:ext cx="1300383" cy="2472009"/>
            </a:xfrm>
            <a:prstGeom prst="rect">
              <a:avLst/>
            </a:prstGeom>
            <a:solidFill>
              <a:srgbClr val="FCD484"/>
            </a:solidFill>
            <a:ln w="9525">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92"/>
            <p:cNvSpPr txBox="1">
              <a:spLocks noChangeArrowheads="1"/>
            </p:cNvSpPr>
            <p:nvPr/>
          </p:nvSpPr>
          <p:spPr bwMode="auto">
            <a:xfrm>
              <a:off x="2527694" y="2343822"/>
              <a:ext cx="1266043" cy="5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源地址：</a:t>
              </a:r>
              <a:r>
                <a:rPr kumimoji="1" lang="en-US" altLang="zh-CN"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目的地址：</a:t>
              </a:r>
              <a:r>
                <a:rPr kumimoji="1" lang="en-US" altLang="zh-CN"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E</a:t>
              </a:r>
              <a:endParaRPr kumimoji="1" lang="en-US" altLang="zh-CN"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Rectangle 93"/>
            <p:cNvSpPr>
              <a:spLocks noChangeArrowheads="1"/>
            </p:cNvSpPr>
            <p:nvPr/>
          </p:nvSpPr>
          <p:spPr bwMode="auto">
            <a:xfrm>
              <a:off x="2674469" y="2905907"/>
              <a:ext cx="965606" cy="1693396"/>
            </a:xfrm>
            <a:prstGeom prst="rect">
              <a:avLst/>
            </a:prstGeom>
            <a:solidFill>
              <a:srgbClr val="5B9BD5">
                <a:lumMod val="40000"/>
                <a:lumOff val="60000"/>
              </a:srgbClr>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Text Box 94"/>
            <p:cNvSpPr txBox="1">
              <a:spLocks noChangeArrowheads="1"/>
            </p:cNvSpPr>
            <p:nvPr/>
          </p:nvSpPr>
          <p:spPr bwMode="auto">
            <a:xfrm>
              <a:off x="2700963" y="3407678"/>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数据报</a:t>
              </a:r>
              <a:endPar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AutoShape 95"/>
            <p:cNvSpPr>
              <a:spLocks noChangeArrowheads="1"/>
            </p:cNvSpPr>
            <p:nvPr/>
          </p:nvSpPr>
          <p:spPr bwMode="auto">
            <a:xfrm rot="1535474">
              <a:off x="1806911" y="3410433"/>
              <a:ext cx="1035555" cy="237425"/>
            </a:xfrm>
            <a:prstGeom prst="rightArrow">
              <a:avLst>
                <a:gd name="adj1" fmla="val 50000"/>
                <a:gd name="adj2" fmla="val 125184"/>
              </a:avLst>
            </a:prstGeom>
            <a:solidFill>
              <a:srgbClr val="009FF6"/>
            </a:solidFill>
            <a:ln w="9525">
              <a:no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Rectangle 96"/>
            <p:cNvSpPr>
              <a:spLocks noChangeArrowheads="1"/>
            </p:cNvSpPr>
            <p:nvPr/>
          </p:nvSpPr>
          <p:spPr bwMode="auto">
            <a:xfrm>
              <a:off x="550864" y="2284413"/>
              <a:ext cx="1244604" cy="1681175"/>
            </a:xfrm>
            <a:prstGeom prst="rect">
              <a:avLst/>
            </a:prstGeom>
            <a:solidFill>
              <a:srgbClr val="5B9BD5">
                <a:lumMod val="40000"/>
                <a:lumOff val="60000"/>
              </a:srgbClr>
            </a:solidFill>
            <a:ln w="9525">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Text Box 97"/>
            <p:cNvSpPr txBox="1">
              <a:spLocks noChangeArrowheads="1"/>
            </p:cNvSpPr>
            <p:nvPr/>
          </p:nvSpPr>
          <p:spPr bwMode="auto">
            <a:xfrm>
              <a:off x="550864" y="2284413"/>
              <a:ext cx="1325997" cy="126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30000"/>
                </a:lnSpc>
                <a:spcBef>
                  <a:spcPts val="0"/>
                </a:spcBef>
                <a:spcAft>
                  <a:spcPts val="0"/>
                </a:spcAft>
                <a:buClrTx/>
                <a:buSzTx/>
                <a:buFontTx/>
                <a:buNone/>
                <a:defRPr/>
              </a:pPr>
              <a:r>
                <a:rPr kumimoji="1" lang="zh-CN" altLang="en-US"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流标号：</a:t>
              </a:r>
              <a:r>
                <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30000"/>
                </a:lnSpc>
                <a:spcBef>
                  <a:spcPts val="0"/>
                </a:spcBef>
                <a:spcAft>
                  <a:spcPts val="0"/>
                </a:spcAft>
                <a:buClrTx/>
                <a:buSzTx/>
                <a:buFontTx/>
                <a:buNone/>
                <a:defRPr/>
              </a:pPr>
              <a:r>
                <a:rPr kumimoji="1" lang="zh-CN" altLang="en-US"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源地址：</a:t>
              </a:r>
              <a:r>
                <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30000"/>
                </a:lnSpc>
                <a:spcBef>
                  <a:spcPts val="0"/>
                </a:spcBef>
                <a:spcAft>
                  <a:spcPts val="0"/>
                </a:spcAft>
                <a:buClrTx/>
                <a:buSzTx/>
                <a:buFontTx/>
                <a:buNone/>
                <a:defRPr/>
              </a:pPr>
              <a:r>
                <a:rPr kumimoji="1" lang="zh-CN" altLang="en-US"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目的地址：</a:t>
              </a:r>
              <a:r>
                <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F</a:t>
              </a:r>
              <a:endPar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30000"/>
                </a:lnSpc>
                <a:spcBef>
                  <a:spcPts val="0"/>
                </a:spcBef>
                <a:spcAft>
                  <a:spcPts val="0"/>
                </a:spcAft>
                <a:buClrTx/>
                <a:buSzTx/>
                <a:buFontTx/>
                <a:buNone/>
                <a:defRPr/>
              </a:pPr>
              <a:r>
                <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Text Box 98"/>
            <p:cNvSpPr txBox="1">
              <a:spLocks noChangeArrowheads="1"/>
            </p:cNvSpPr>
            <p:nvPr/>
          </p:nvSpPr>
          <p:spPr bwMode="auto">
            <a:xfrm>
              <a:off x="598004" y="4035419"/>
              <a:ext cx="119936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5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 </a:t>
              </a:r>
              <a:r>
                <a:rPr kumimoji="1" lang="zh-CN" altLang="en-US" sz="15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数据报</a:t>
              </a:r>
              <a:endParaRPr kumimoji="1" lang="zh-CN" altLang="en-US" sz="15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Line 99"/>
            <p:cNvSpPr>
              <a:spLocks noChangeShapeType="1"/>
            </p:cNvSpPr>
            <p:nvPr/>
          </p:nvSpPr>
          <p:spPr bwMode="auto">
            <a:xfrm>
              <a:off x="550863" y="3555596"/>
              <a:ext cx="1255564"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Line 100"/>
            <p:cNvSpPr>
              <a:spLocks noChangeShapeType="1"/>
            </p:cNvSpPr>
            <p:nvPr/>
          </p:nvSpPr>
          <p:spPr bwMode="auto">
            <a:xfrm>
              <a:off x="1806428" y="2298380"/>
              <a:ext cx="879258" cy="603158"/>
            </a:xfrm>
            <a:prstGeom prst="line">
              <a:avLst/>
            </a:prstGeom>
            <a:noFill/>
            <a:ln w="9525">
              <a:solidFill>
                <a:sysClr val="windowText" lastClr="000000"/>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Line 101"/>
            <p:cNvSpPr>
              <a:spLocks noChangeShapeType="1"/>
            </p:cNvSpPr>
            <p:nvPr/>
          </p:nvSpPr>
          <p:spPr bwMode="auto">
            <a:xfrm>
              <a:off x="1806427" y="3993521"/>
              <a:ext cx="879259" cy="592432"/>
            </a:xfrm>
            <a:prstGeom prst="line">
              <a:avLst/>
            </a:prstGeom>
            <a:noFill/>
            <a:ln w="9525">
              <a:solidFill>
                <a:sysClr val="windowText" lastClr="000000"/>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Text Box 104"/>
            <p:cNvSpPr txBox="1">
              <a:spLocks noChangeArrowheads="1"/>
            </p:cNvSpPr>
            <p:nvPr/>
          </p:nvSpPr>
          <p:spPr bwMode="auto">
            <a:xfrm>
              <a:off x="6854417" y="4021179"/>
              <a:ext cx="119936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 </a:t>
              </a:r>
              <a:r>
                <a:rPr kumimoji="1" lang="zh-CN" altLang="en-US"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数据报</a:t>
              </a:r>
              <a:endParaRPr kumimoji="1" lang="zh-CN" altLang="en-US"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Rectangle 106"/>
            <p:cNvSpPr>
              <a:spLocks noChangeArrowheads="1"/>
            </p:cNvSpPr>
            <p:nvPr/>
          </p:nvSpPr>
          <p:spPr bwMode="auto">
            <a:xfrm>
              <a:off x="4769079" y="2284413"/>
              <a:ext cx="1320023" cy="2472009"/>
            </a:xfrm>
            <a:prstGeom prst="rect">
              <a:avLst/>
            </a:prstGeom>
            <a:solidFill>
              <a:srgbClr val="FCD484"/>
            </a:solidFill>
            <a:ln w="9525">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Text Box 107"/>
            <p:cNvSpPr txBox="1">
              <a:spLocks noChangeArrowheads="1"/>
            </p:cNvSpPr>
            <p:nvPr/>
          </p:nvSpPr>
          <p:spPr bwMode="auto">
            <a:xfrm>
              <a:off x="4794585" y="2345978"/>
              <a:ext cx="1294518" cy="5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源地址：</a:t>
              </a:r>
              <a:r>
                <a:rPr kumimoji="1" lang="en-US" altLang="zh-CN"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目的地址：</a:t>
              </a:r>
              <a:r>
                <a:rPr kumimoji="1" lang="en-US" altLang="zh-CN"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E</a:t>
              </a:r>
              <a:endParaRPr kumimoji="1" lang="en-US" altLang="zh-CN" sz="151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Rectangle 108"/>
            <p:cNvSpPr>
              <a:spLocks noChangeArrowheads="1"/>
            </p:cNvSpPr>
            <p:nvPr/>
          </p:nvSpPr>
          <p:spPr bwMode="auto">
            <a:xfrm>
              <a:off x="4944860" y="2905907"/>
              <a:ext cx="964085" cy="1693396"/>
            </a:xfrm>
            <a:prstGeom prst="rect">
              <a:avLst/>
            </a:prstGeom>
            <a:solidFill>
              <a:srgbClr val="5B9BD5">
                <a:lumMod val="40000"/>
                <a:lumOff val="60000"/>
              </a:srgbClr>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Text Box 109"/>
            <p:cNvSpPr txBox="1">
              <a:spLocks noChangeArrowheads="1"/>
            </p:cNvSpPr>
            <p:nvPr/>
          </p:nvSpPr>
          <p:spPr bwMode="auto">
            <a:xfrm>
              <a:off x="4970593" y="3407678"/>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IPv6</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数据报</a:t>
              </a:r>
              <a:endPar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Line 110"/>
            <p:cNvSpPr>
              <a:spLocks noChangeShapeType="1"/>
            </p:cNvSpPr>
            <p:nvPr/>
          </p:nvSpPr>
          <p:spPr bwMode="auto">
            <a:xfrm flipV="1">
              <a:off x="6014520" y="2325575"/>
              <a:ext cx="723141" cy="592433"/>
            </a:xfrm>
            <a:prstGeom prst="line">
              <a:avLst/>
            </a:prstGeom>
            <a:noFill/>
            <a:ln w="9525">
              <a:solidFill>
                <a:sysClr val="windowText" lastClr="000000"/>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Line 111"/>
            <p:cNvSpPr>
              <a:spLocks noChangeShapeType="1"/>
            </p:cNvSpPr>
            <p:nvPr/>
          </p:nvSpPr>
          <p:spPr bwMode="auto">
            <a:xfrm flipV="1">
              <a:off x="5999489" y="3993519"/>
              <a:ext cx="791613" cy="592433"/>
            </a:xfrm>
            <a:prstGeom prst="line">
              <a:avLst/>
            </a:prstGeom>
            <a:noFill/>
            <a:ln w="9525">
              <a:solidFill>
                <a:sysClr val="windowText" lastClr="000000"/>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AutoShape 112"/>
            <p:cNvSpPr>
              <a:spLocks noChangeArrowheads="1"/>
            </p:cNvSpPr>
            <p:nvPr/>
          </p:nvSpPr>
          <p:spPr bwMode="auto">
            <a:xfrm rot="19775468">
              <a:off x="5934791" y="3327391"/>
              <a:ext cx="887206" cy="237425"/>
            </a:xfrm>
            <a:prstGeom prst="rightArrow">
              <a:avLst>
                <a:gd name="adj1" fmla="val 50000"/>
                <a:gd name="adj2" fmla="val 99081"/>
              </a:avLst>
            </a:prstGeom>
            <a:solidFill>
              <a:srgbClr val="009FF6"/>
            </a:solidFill>
            <a:ln w="9525">
              <a:no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矩形 28"/>
            <p:cNvSpPr/>
            <p:nvPr/>
          </p:nvSpPr>
          <p:spPr>
            <a:xfrm>
              <a:off x="815153" y="3609451"/>
              <a:ext cx="595035"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a:t>
              </a:r>
              <a:endParaRPr kumimoji="0" lang="zh-CN" altLang="en-US" sz="16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sp>
          <p:nvSpPr>
            <p:cNvPr id="30" name="Rectangle 96"/>
            <p:cNvSpPr>
              <a:spLocks noChangeArrowheads="1"/>
            </p:cNvSpPr>
            <p:nvPr/>
          </p:nvSpPr>
          <p:spPr bwMode="auto">
            <a:xfrm>
              <a:off x="6791103" y="2284413"/>
              <a:ext cx="1244604" cy="1681175"/>
            </a:xfrm>
            <a:prstGeom prst="rect">
              <a:avLst/>
            </a:prstGeom>
            <a:solidFill>
              <a:srgbClr val="5B9BD5">
                <a:lumMod val="40000"/>
                <a:lumOff val="60000"/>
              </a:srgbClr>
            </a:solidFill>
            <a:ln w="9525">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Text Box 97"/>
            <p:cNvSpPr txBox="1">
              <a:spLocks noChangeArrowheads="1"/>
            </p:cNvSpPr>
            <p:nvPr/>
          </p:nvSpPr>
          <p:spPr bwMode="auto">
            <a:xfrm>
              <a:off x="6791103" y="2284413"/>
              <a:ext cx="1325997" cy="126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30000"/>
                </a:lnSpc>
                <a:spcBef>
                  <a:spcPts val="0"/>
                </a:spcBef>
                <a:spcAft>
                  <a:spcPts val="0"/>
                </a:spcAft>
                <a:buClrTx/>
                <a:buSzTx/>
                <a:buFontTx/>
                <a:buNone/>
                <a:defRPr/>
              </a:pPr>
              <a:r>
                <a:rPr kumimoji="1" lang="zh-CN" altLang="en-US"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流标号：</a:t>
              </a:r>
              <a:r>
                <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30000"/>
                </a:lnSpc>
                <a:spcBef>
                  <a:spcPts val="0"/>
                </a:spcBef>
                <a:spcAft>
                  <a:spcPts val="0"/>
                </a:spcAft>
                <a:buClrTx/>
                <a:buSzTx/>
                <a:buFontTx/>
                <a:buNone/>
                <a:defRPr/>
              </a:pPr>
              <a:r>
                <a:rPr kumimoji="1" lang="zh-CN" altLang="en-US"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源地址：</a:t>
              </a:r>
              <a:r>
                <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a:t>
              </a:r>
              <a:endPar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30000"/>
                </a:lnSpc>
                <a:spcBef>
                  <a:spcPts val="0"/>
                </a:spcBef>
                <a:spcAft>
                  <a:spcPts val="0"/>
                </a:spcAft>
                <a:buClrTx/>
                <a:buSzTx/>
                <a:buFontTx/>
                <a:buNone/>
                <a:defRPr/>
              </a:pPr>
              <a:r>
                <a:rPr kumimoji="1" lang="zh-CN" altLang="en-US"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目的地址：</a:t>
              </a:r>
              <a:r>
                <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F</a:t>
              </a:r>
              <a:endPar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30000"/>
                </a:lnSpc>
                <a:spcBef>
                  <a:spcPts val="0"/>
                </a:spcBef>
                <a:spcAft>
                  <a:spcPts val="0"/>
                </a:spcAft>
                <a:buClrTx/>
                <a:buSzTx/>
                <a:buFontTx/>
                <a:buNone/>
                <a:defRPr/>
              </a:pPr>
              <a:r>
                <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15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Line 99"/>
            <p:cNvSpPr>
              <a:spLocks noChangeShapeType="1"/>
            </p:cNvSpPr>
            <p:nvPr/>
          </p:nvSpPr>
          <p:spPr bwMode="auto">
            <a:xfrm>
              <a:off x="6791102" y="3555596"/>
              <a:ext cx="1244605"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矩形 32"/>
            <p:cNvSpPr/>
            <p:nvPr/>
          </p:nvSpPr>
          <p:spPr>
            <a:xfrm>
              <a:off x="7055392" y="3609451"/>
              <a:ext cx="595035"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a:t>
              </a:r>
              <a:endParaRPr kumimoji="0" lang="zh-CN" altLang="en-US" sz="16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邻居发现协议</a:t>
            </a:r>
            <a:r>
              <a:rPr lang="en-US" altLang="zh-CN" dirty="0"/>
              <a:t>NDP</a:t>
            </a:r>
            <a:endParaRPr lang="zh-CN" altLang="en-US" dirty="0"/>
          </a:p>
        </p:txBody>
      </p:sp>
      <p:sp>
        <p:nvSpPr>
          <p:cNvPr id="3" name="内容占位符 2"/>
          <p:cNvSpPr>
            <a:spLocks noGrp="1"/>
          </p:cNvSpPr>
          <p:nvPr>
            <p:ph idx="1"/>
          </p:nvPr>
        </p:nvSpPr>
        <p:spPr>
          <a:xfrm>
            <a:off x="1295401" y="2413094"/>
            <a:ext cx="10108913" cy="3318936"/>
          </a:xfrm>
        </p:spPr>
        <p:txBody>
          <a:body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NDP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Neighbor Discovery Protocol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，邻居发现协议） 这个协议靠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ICMPv6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协议发现，但是抓包抓不到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NDP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报文，可以抓</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icmpv6</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IPv6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的一个关键协议，它</a:t>
            </a:r>
            <a:r>
              <a:rPr kumimoji="1" lang="zh-CN" altLang="en-US"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组合了</a:t>
            </a:r>
            <a:r>
              <a:rPr kumimoji="1" lang="en-US" altLang="zh-CN"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IPv4</a:t>
            </a:r>
            <a:r>
              <a:rPr kumimoji="1" lang="zh-CN" altLang="en-US"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中的</a:t>
            </a:r>
            <a:r>
              <a:rPr kumimoji="1" lang="en-US" altLang="zh-CN"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ARP</a:t>
            </a:r>
            <a:r>
              <a:rPr kumimoji="1" lang="zh-CN" altLang="en-US"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ICMP</a:t>
            </a:r>
            <a:r>
              <a:rPr kumimoji="1" lang="zh-CN" altLang="en-US"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路由器发现和</a:t>
            </a:r>
            <a:r>
              <a:rPr kumimoji="1" lang="en-US" altLang="zh-CN"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ICMP</a:t>
            </a:r>
            <a:r>
              <a:rPr kumimoji="1" lang="zh-CN" altLang="en-US"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重定向</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等协议，并对它们作了改进。</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作为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IPv6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的基础性协议，</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NDP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还提供了</a:t>
            </a:r>
            <a:r>
              <a:rPr kumimoji="1" lang="zh-CN" altLang="en-US" sz="2400" dirty="0">
                <a:solidFill>
                  <a:schemeClr val="bg2">
                    <a:lumMod val="50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前缀发现、邻居不可达检测、重复地址监测、地址自动配置</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等功能。</a:t>
            </a:r>
            <a:r>
              <a:rPr kumimoji="1" lang="en-US" altLang="zh-CN"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NDP</a:t>
            </a:r>
            <a:r>
              <a:rPr kumimoji="1" lang="zh-CN" altLang="en-US"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利用的就是</a:t>
            </a:r>
            <a:r>
              <a:rPr kumimoji="1" lang="en-US" altLang="zh-CN"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ICMPv6</a:t>
            </a:r>
            <a:r>
              <a:rPr kumimoji="1" lang="zh-CN" altLang="en-US"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部分功能</a:t>
            </a:r>
            <a:endParaRPr kumimoji="1" lang="zh-CN" altLang="en-US"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虚电路网络</a:t>
            </a:r>
            <a:endParaRPr lang="zh-CN" altLang="en-US" dirty="0"/>
          </a:p>
        </p:txBody>
      </p:sp>
      <p:sp>
        <p:nvSpPr>
          <p:cNvPr id="3" name="内容占位符 2"/>
          <p:cNvSpPr>
            <a:spLocks noGrp="1"/>
          </p:cNvSpPr>
          <p:nvPr>
            <p:ph idx="1"/>
          </p:nvPr>
        </p:nvSpPr>
        <p:spPr/>
        <p:txBody>
          <a:bodyPr/>
          <a:lstStyle/>
          <a:p>
            <a:r>
              <a:rPr lang="zh-CN" altLang="en-US" sz="2400" dirty="0"/>
              <a:t>收发双方之间的路径如同电话线路一般</a:t>
            </a:r>
            <a:endParaRPr lang="zh-CN" altLang="en-US" sz="2400" dirty="0"/>
          </a:p>
          <a:p>
            <a:r>
              <a:rPr lang="zh-CN" altLang="en-US" sz="2400" dirty="0">
                <a:solidFill>
                  <a:srgbClr val="00B0F0"/>
                </a:solidFill>
              </a:rPr>
              <a:t>建立逻辑连接（虚电路）</a:t>
            </a:r>
            <a:r>
              <a:rPr lang="zh-CN" altLang="en-US" sz="2400" dirty="0"/>
              <a:t>：数据传输前，呼叫建立；传输结束后断开连接。</a:t>
            </a:r>
            <a:endParaRPr lang="zh-CN" altLang="en-US" sz="2400" dirty="0"/>
          </a:p>
          <a:p>
            <a:r>
              <a:rPr lang="zh-CN" altLang="en-US" sz="2400" dirty="0">
                <a:solidFill>
                  <a:srgbClr val="00B0F0"/>
                </a:solidFill>
              </a:rPr>
              <a:t>所有数据包沿着相同的路径传输</a:t>
            </a:r>
            <a:r>
              <a:rPr lang="zh-CN" altLang="en-US" sz="2400" dirty="0"/>
              <a:t>：每一个分组携带虚电路的标识 </a:t>
            </a:r>
            <a:r>
              <a:rPr lang="en-US" altLang="zh-CN" sz="2400" dirty="0"/>
              <a:t>(</a:t>
            </a:r>
            <a:r>
              <a:rPr lang="zh-CN" altLang="en-US" sz="2400" dirty="0"/>
              <a:t>而不是目的主机的地址</a:t>
            </a:r>
            <a:r>
              <a:rPr lang="en-US" altLang="zh-CN" sz="2400" dirty="0"/>
              <a:t>)</a:t>
            </a:r>
            <a:endParaRPr lang="en-US" altLang="zh-CN" sz="2400" dirty="0"/>
          </a:p>
          <a:p>
            <a:r>
              <a:rPr lang="zh-CN" altLang="en-US" sz="2400" dirty="0">
                <a:solidFill>
                  <a:srgbClr val="00B0F0"/>
                </a:solidFill>
              </a:rPr>
              <a:t>路径上的每个路由器必须为进行中的连接维持连接状态信息</a:t>
            </a:r>
            <a:endParaRPr lang="zh-CN" altLang="en-US" sz="2400" dirty="0">
              <a:solidFill>
                <a:srgbClr val="00B0F0"/>
              </a:solidFill>
            </a:endParaRPr>
          </a:p>
          <a:p>
            <a:r>
              <a:rPr lang="zh-CN" altLang="en-US" sz="2400" dirty="0"/>
              <a:t>链路</a:t>
            </a:r>
            <a:r>
              <a:rPr lang="en-US" altLang="zh-CN" sz="2400" dirty="0"/>
              <a:t>, </a:t>
            </a:r>
            <a:r>
              <a:rPr lang="zh-CN" altLang="en-US" sz="2400" dirty="0"/>
              <a:t>路由器资源 </a:t>
            </a:r>
            <a:r>
              <a:rPr lang="en-US" altLang="zh-CN" sz="2400" dirty="0"/>
              <a:t>(</a:t>
            </a:r>
            <a:r>
              <a:rPr lang="zh-CN" altLang="en-US" sz="2400" dirty="0"/>
              <a:t>带宽、缓冲区</a:t>
            </a:r>
            <a:r>
              <a:rPr lang="en-US" altLang="zh-CN" sz="2400" dirty="0"/>
              <a:t>) </a:t>
            </a:r>
            <a:r>
              <a:rPr lang="zh-CN" altLang="en-US" sz="2400" dirty="0"/>
              <a:t>可以分配给虚电路</a:t>
            </a:r>
            <a:endParaRPr lang="zh-CN" altLang="en-US" sz="2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4000" dirty="0"/>
              <a:t>IPv6</a:t>
            </a:r>
            <a:r>
              <a:rPr lang="zh-CN" altLang="en-US" sz="4000" dirty="0"/>
              <a:t>地址解析</a:t>
            </a:r>
            <a:endParaRPr lang="zh-CN" altLang="en-US" sz="4000" dirty="0"/>
          </a:p>
        </p:txBody>
      </p:sp>
      <p:sp>
        <p:nvSpPr>
          <p:cNvPr id="3" name="内容占位符 2"/>
          <p:cNvSpPr>
            <a:spLocks noGrp="1"/>
          </p:cNvSpPr>
          <p:nvPr>
            <p:ph idx="1"/>
          </p:nvPr>
        </p:nvSpPr>
        <p:spPr>
          <a:xfrm>
            <a:off x="1295401" y="2556932"/>
            <a:ext cx="3492357" cy="3318936"/>
          </a:xfrm>
        </p:spPr>
        <p:txBody>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邻居请求（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Neighbor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solicition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NS</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邻居通告（</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Neighbor Advertisement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NA</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50000"/>
              </a:lnSpc>
            </a:pPr>
            <a:endParaRPr lang="zh-CN" altLang="en-US" sz="2400"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7758" y="1406144"/>
            <a:ext cx="6898779" cy="49563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b="0" dirty="0">
                <a:solidFill>
                  <a:schemeClr val="bg1"/>
                </a:solidFill>
                <a:latin typeface="Microsoft YaHei UI" panose="020B0503020204020204" pitchFamily="34" charset="-122"/>
                <a:ea typeface="Microsoft YaHei UI" panose="020B0503020204020204" pitchFamily="34" charset="-122"/>
              </a:rPr>
              <a:t>5.4 </a:t>
            </a:r>
            <a:r>
              <a:rPr lang="zh-CN" altLang="en-US" dirty="0">
                <a:solidFill>
                  <a:schemeClr val="bg1"/>
                </a:solidFill>
              </a:rPr>
              <a:t>因特网控制报文协议</a:t>
            </a:r>
            <a:r>
              <a:rPr lang="en-US" altLang="zh-CN" dirty="0">
                <a:solidFill>
                  <a:schemeClr val="bg1"/>
                </a:solidFill>
              </a:rPr>
              <a:t>ICMP</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p:cNvPicPr>
            <a:picLocks noChangeAspect="1"/>
          </p:cNvPicPr>
          <p:nvPr/>
        </p:nvPicPr>
        <p:blipFill rotWithShape="1">
          <a:blip r:embed="rId1" cstate="screen"/>
          <a:srcRect/>
          <a:stretch>
            <a:fill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p:cNvPicPr>
            <a:picLocks noChangeAspect="1"/>
          </p:cNvPicPr>
          <p:nvPr/>
        </p:nvPicPr>
        <p:blipFill rotWithShape="1">
          <a:blip r:embed="rId1" cstate="screen"/>
          <a:srcRect/>
          <a:stretch>
            <a:fill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p:cNvPicPr>
            <a:picLocks noChangeAspect="1"/>
          </p:cNvPicPr>
          <p:nvPr/>
        </p:nvPicPr>
        <p:blipFill rotWithShape="1">
          <a:blip r:embed="rId1" cstate="screen"/>
          <a:srcRect/>
          <a:stretch>
            <a:fill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p:cNvPicPr>
            <a:picLocks noChangeAspect="1"/>
          </p:cNvPicPr>
          <p:nvPr/>
        </p:nvPicPr>
        <p:blipFill rotWithShape="1">
          <a:blip r:embed="rId1" cstate="screen"/>
          <a:srcRect/>
          <a:stretch>
            <a:fill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为什么需要</a:t>
            </a:r>
            <a:r>
              <a:rPr lang="en-US" altLang="zh-CN" dirty="0"/>
              <a:t>ICMP</a:t>
            </a:r>
            <a:r>
              <a:rPr lang="zh-CN" altLang="en-US" dirty="0"/>
              <a:t>协议</a:t>
            </a:r>
            <a:endParaRPr lang="zh-CN" altLang="en-US" dirty="0"/>
          </a:p>
        </p:txBody>
      </p:sp>
      <p:sp>
        <p:nvSpPr>
          <p:cNvPr id="10" name="Text Box 79"/>
          <p:cNvSpPr txBox="1">
            <a:spLocks noChangeArrowheads="1"/>
          </p:cNvSpPr>
          <p:nvPr/>
        </p:nvSpPr>
        <p:spPr bwMode="auto">
          <a:xfrm>
            <a:off x="1954397" y="2837428"/>
            <a:ext cx="3436895" cy="219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200000"/>
              </a:lnSpc>
              <a:buClr>
                <a:srgbClr val="009FF6"/>
              </a:buClr>
              <a:buFont typeface="Wingdings" panose="05000000000000000000" pitchFamily="2" charset="2"/>
              <a:buChar char="p"/>
            </a:pPr>
            <a:r>
              <a:rPr kumimoji="1" lang="en-US" altLang="zh-CN"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数据报逐段转发</a:t>
            </a:r>
            <a:endPar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200000"/>
              </a:lnSpc>
              <a:buClr>
                <a:srgbClr val="009FF6"/>
              </a:buClr>
              <a:buFont typeface="Wingdings" panose="05000000000000000000" pitchFamily="2" charset="2"/>
              <a:buChar char="p"/>
            </a:pPr>
            <a:r>
              <a:rPr kumimoji="1" lang="en-US" altLang="zh-CN"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数据报非可靠传输</a:t>
            </a:r>
            <a:endPar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200000"/>
              </a:lnSpc>
              <a:buClr>
                <a:srgbClr val="009FF6"/>
              </a:buClr>
              <a:buFont typeface="Wingdings" panose="05000000000000000000" pitchFamily="2" charset="2"/>
              <a:buChar char="p"/>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网络状态不可知</a:t>
            </a:r>
            <a:endPar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右箭头 5"/>
          <p:cNvSpPr>
            <a:spLocks noChangeArrowheads="1"/>
          </p:cNvSpPr>
          <p:nvPr/>
        </p:nvSpPr>
        <p:spPr bwMode="auto">
          <a:xfrm>
            <a:off x="5391292" y="3843317"/>
            <a:ext cx="567581" cy="371934"/>
          </a:xfrm>
          <a:prstGeom prst="rightArrow">
            <a:avLst>
              <a:gd name="adj1" fmla="val 50098"/>
              <a:gd name="adj2" fmla="val 86815"/>
            </a:avLst>
          </a:prstGeom>
          <a:solidFill>
            <a:srgbClr val="009FF6"/>
          </a:solidFill>
          <a:ln w="9525" algn="ctr">
            <a:no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12" name="组合 11"/>
          <p:cNvGrpSpPr/>
          <p:nvPr/>
        </p:nvGrpSpPr>
        <p:grpSpPr>
          <a:xfrm>
            <a:off x="6255587" y="3462113"/>
            <a:ext cx="1134341" cy="1134341"/>
            <a:chOff x="737414" y="3164436"/>
            <a:chExt cx="1900298" cy="1900298"/>
          </a:xfrm>
        </p:grpSpPr>
        <p:grpSp>
          <p:nvGrpSpPr>
            <p:cNvPr id="13" name="组合 12"/>
            <p:cNvGrpSpPr/>
            <p:nvPr/>
          </p:nvGrpSpPr>
          <p:grpSpPr>
            <a:xfrm>
              <a:off x="737414" y="3164436"/>
              <a:ext cx="1900298" cy="1900298"/>
              <a:chOff x="795138" y="3164436"/>
              <a:chExt cx="1900298" cy="1900298"/>
            </a:xfrm>
          </p:grpSpPr>
          <p:sp>
            <p:nvSpPr>
              <p:cNvPr id="15" name="椭圆 14"/>
              <p:cNvSpPr/>
              <p:nvPr/>
            </p:nvSpPr>
            <p:spPr>
              <a:xfrm>
                <a:off x="795138" y="3164436"/>
                <a:ext cx="1900298" cy="1900298"/>
              </a:xfrm>
              <a:prstGeom prst="ellipse">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椭圆 15"/>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Text Box 79"/>
            <p:cNvSpPr txBox="1">
              <a:spLocks noChangeArrowheads="1"/>
            </p:cNvSpPr>
            <p:nvPr/>
          </p:nvSpPr>
          <p:spPr bwMode="auto">
            <a:xfrm>
              <a:off x="897618" y="3721599"/>
              <a:ext cx="1571041" cy="785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ICMP</a:t>
              </a:r>
              <a:endPar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7" name="Text Box 79"/>
          <p:cNvSpPr txBox="1">
            <a:spLocks noChangeArrowheads="1"/>
          </p:cNvSpPr>
          <p:nvPr/>
        </p:nvSpPr>
        <p:spPr bwMode="auto">
          <a:xfrm>
            <a:off x="6184712" y="2837428"/>
            <a:ext cx="3436895" cy="219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200000"/>
              </a:lnSpc>
              <a:buClr>
                <a:srgbClr val="009FF6"/>
              </a:buClr>
              <a:buFont typeface="Wingdings" panose="05000000000000000000" pitchFamily="2" charset="2"/>
              <a:buChar char="p"/>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错误报告</a:t>
            </a:r>
            <a:endPar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200000"/>
              </a:lnSpc>
              <a:buClr>
                <a:srgbClr val="009FF6"/>
              </a:buClr>
              <a:buFont typeface="Wingdings" panose="05000000000000000000" pitchFamily="2" charset="2"/>
              <a:buChar char="p"/>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请求</a:t>
            </a:r>
            <a:r>
              <a:rPr kumimoji="1" lang="en-US" altLang="zh-CN"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应答（</a:t>
            </a:r>
            <a:r>
              <a:rPr kumimoji="1" lang="en-US" altLang="zh-CN"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ping</a:t>
            </a: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200000"/>
              </a:lnSpc>
              <a:buClr>
                <a:srgbClr val="009FF6"/>
              </a:buClr>
              <a:buFont typeface="Wingdings" panose="05000000000000000000" pitchFamily="2" charset="2"/>
              <a:buChar char="p"/>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报文控制</a:t>
            </a:r>
            <a:endPar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右箭头 5"/>
          <p:cNvSpPr>
            <a:spLocks noChangeArrowheads="1"/>
          </p:cNvSpPr>
          <p:nvPr/>
        </p:nvSpPr>
        <p:spPr bwMode="auto">
          <a:xfrm>
            <a:off x="5391292" y="3841561"/>
            <a:ext cx="567581" cy="371934"/>
          </a:xfrm>
          <a:prstGeom prst="rightArrow">
            <a:avLst>
              <a:gd name="adj1" fmla="val 50098"/>
              <a:gd name="adj2" fmla="val 86815"/>
            </a:avLst>
          </a:prstGeom>
          <a:solidFill>
            <a:srgbClr val="009FF6"/>
          </a:solidFill>
          <a:ln w="9525" algn="ctr">
            <a:no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xEl>
                                              <p:pRg st="0" end="0"/>
                                            </p:txEl>
                                          </p:spTgt>
                                        </p:tgtEl>
                                      </p:cBhvr>
                                    </p:animEffect>
                                    <p:set>
                                      <p:cBhvr>
                                        <p:cTn id="30" dur="1" fill="hold">
                                          <p:stCondLst>
                                            <p:cond delay="499"/>
                                          </p:stCondLst>
                                        </p:cTn>
                                        <p:tgtEl>
                                          <p:spTgt spid="10">
                                            <p:txEl>
                                              <p:pRg st="0" end="0"/>
                                            </p:txEl>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xEl>
                                              <p:pRg st="1" end="1"/>
                                            </p:txEl>
                                          </p:spTgt>
                                        </p:tgtEl>
                                      </p:cBhvr>
                                    </p:animEffect>
                                    <p:set>
                                      <p:cBhvr>
                                        <p:cTn id="33" dur="1" fill="hold">
                                          <p:stCondLst>
                                            <p:cond delay="499"/>
                                          </p:stCondLst>
                                        </p:cTn>
                                        <p:tgtEl>
                                          <p:spTgt spid="10">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xEl>
                                              <p:pRg st="2" end="2"/>
                                            </p:txEl>
                                          </p:spTgt>
                                        </p:tgtEl>
                                      </p:cBhvr>
                                    </p:animEffect>
                                    <p:set>
                                      <p:cBhvr>
                                        <p:cTn id="36" dur="1" fill="hold">
                                          <p:stCondLst>
                                            <p:cond delay="499"/>
                                          </p:stCondLst>
                                        </p:cTn>
                                        <p:tgtEl>
                                          <p:spTgt spid="10">
                                            <p:txEl>
                                              <p:pRg st="2" end="2"/>
                                            </p:txEl>
                                          </p:spTgt>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childTnLst>
                          </p:cTn>
                        </p:par>
                        <p:par>
                          <p:cTn id="40" fill="hold">
                            <p:stCondLst>
                              <p:cond delay="500"/>
                            </p:stCondLst>
                            <p:childTnLst>
                              <p:par>
                                <p:cTn id="41" presetID="42" presetClass="path" presetSubtype="0" accel="50000" decel="50000" fill="hold" nodeType="afterEffect">
                                  <p:stCondLst>
                                    <p:cond delay="0"/>
                                  </p:stCondLst>
                                  <p:childTnLst>
                                    <p:animMotion origin="layout" path="M 4.58333E-6 0 L -0.20651 -0.00023 " pathEditMode="relative" rAng="0" ptsTypes="AA">
                                      <p:cBhvr>
                                        <p:cTn id="42" dur="1000" fill="hold"/>
                                        <p:tgtEl>
                                          <p:spTgt spid="12"/>
                                        </p:tgtEl>
                                        <p:attrNameLst>
                                          <p:attrName>ppt_x</p:attrName>
                                          <p:attrName>ppt_y</p:attrName>
                                        </p:attrNameLst>
                                      </p:cBhvr>
                                      <p:rCtr x="-10326" y="-23"/>
                                    </p:animMotion>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wipe(left)">
                                      <p:cBhvr>
                                        <p:cTn id="50" dur="500"/>
                                        <p:tgtEl>
                                          <p:spTgt spid="17">
                                            <p:txEl>
                                              <p:pRg st="0" end="0"/>
                                            </p:txEl>
                                          </p:spTgt>
                                        </p:tgtEl>
                                      </p:cBhvr>
                                    </p:animEffect>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17">
                                            <p:txEl>
                                              <p:pRg st="1" end="1"/>
                                            </p:txEl>
                                          </p:spTgt>
                                        </p:tgtEl>
                                        <p:attrNameLst>
                                          <p:attrName>style.visibility</p:attrName>
                                        </p:attrNameLst>
                                      </p:cBhvr>
                                      <p:to>
                                        <p:strVal val="visible"/>
                                      </p:to>
                                    </p:set>
                                    <p:animEffect transition="in" filter="wipe(left)">
                                      <p:cBhvr>
                                        <p:cTn id="54" dur="500"/>
                                        <p:tgtEl>
                                          <p:spTgt spid="17">
                                            <p:txEl>
                                              <p:pRg st="1" end="1"/>
                                            </p:txEl>
                                          </p:spTgt>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17">
                                            <p:txEl>
                                              <p:pRg st="2" end="2"/>
                                            </p:txEl>
                                          </p:spTgt>
                                        </p:tgtEl>
                                        <p:attrNameLst>
                                          <p:attrName>style.visibility</p:attrName>
                                        </p:attrNameLst>
                                      </p:cBhvr>
                                      <p:to>
                                        <p:strVal val="visible"/>
                                      </p:to>
                                    </p:set>
                                    <p:animEffect transition="in" filter="wipe(left)">
                                      <p:cBhvr>
                                        <p:cTn id="58"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0" grpId="1" build="allAtOnce"/>
      <p:bldP spid="11" grpId="0" bldLvl="0" animBg="1"/>
      <p:bldP spid="11" grpId="1" bldLvl="0" animBg="1"/>
      <p:bldP spid="17" grpId="0" uiExpand="1" build="p"/>
      <p:bldP spid="18"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ICMP</a:t>
            </a:r>
            <a:r>
              <a:rPr lang="zh-CN" altLang="en-US" dirty="0"/>
              <a:t>协议报文分类</a:t>
            </a:r>
            <a:endParaRPr lang="zh-CN" altLang="en-US" dirty="0"/>
          </a:p>
        </p:txBody>
      </p:sp>
      <p:grpSp>
        <p:nvGrpSpPr>
          <p:cNvPr id="4" name="组合 3"/>
          <p:cNvGrpSpPr/>
          <p:nvPr/>
        </p:nvGrpSpPr>
        <p:grpSpPr>
          <a:xfrm>
            <a:off x="2835728" y="2811770"/>
            <a:ext cx="2039588" cy="2039589"/>
            <a:chOff x="1021786" y="2556286"/>
            <a:chExt cx="1745428" cy="1745428"/>
          </a:xfrm>
        </p:grpSpPr>
        <p:grpSp>
          <p:nvGrpSpPr>
            <p:cNvPr id="5" name="组合 4"/>
            <p:cNvGrpSpPr/>
            <p:nvPr/>
          </p:nvGrpSpPr>
          <p:grpSpPr>
            <a:xfrm>
              <a:off x="1021786" y="2556286"/>
              <a:ext cx="1745428" cy="1745428"/>
              <a:chOff x="1052239" y="2592593"/>
              <a:chExt cx="1861073" cy="1861073"/>
            </a:xfrm>
          </p:grpSpPr>
          <p:sp>
            <p:nvSpPr>
              <p:cNvPr id="7" name="椭圆 6"/>
              <p:cNvSpPr/>
              <p:nvPr/>
            </p:nvSpPr>
            <p:spPr>
              <a:xfrm>
                <a:off x="1052239" y="2592593"/>
                <a:ext cx="1861073" cy="1861073"/>
              </a:xfrm>
              <a:prstGeom prst="ellipse">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 name="椭圆 7"/>
              <p:cNvSpPr/>
              <p:nvPr/>
            </p:nvSpPr>
            <p:spPr>
              <a:xfrm>
                <a:off x="1126645" y="2666999"/>
                <a:ext cx="1712259" cy="1712259"/>
              </a:xfrm>
              <a:prstGeom prst="ellipse">
                <a:avLst/>
              </a:prstGeom>
              <a:noFill/>
              <a:ln w="12700" cap="flat" cmpd="sng" algn="ctr">
                <a:solidFill>
                  <a:sysClr val="window" lastClr="FFFFFF"/>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6" name="Text Box 79"/>
            <p:cNvSpPr txBox="1">
              <a:spLocks noChangeArrowheads="1"/>
            </p:cNvSpPr>
            <p:nvPr/>
          </p:nvSpPr>
          <p:spPr bwMode="auto">
            <a:xfrm>
              <a:off x="1089196" y="3008858"/>
              <a:ext cx="1639586" cy="1027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30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造字工房朗倩（非商用）常规体" pitchFamily="50" charset="-122"/>
                  <a:cs typeface="Times New Roman" panose="02020603050405020304" pitchFamily="18" charset="0"/>
                </a:rPr>
                <a:t>差错与控制</a:t>
              </a:r>
              <a:endParaRPr kumimoji="1" lang="zh-CN" altLang="en-US" sz="2400" b="0" i="0" u="none" strike="noStrike" kern="0" cap="none" spc="30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造字工房朗倩（非商用）常规体" pitchFamily="50"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30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造字工房朗倩（非商用）常规体" pitchFamily="50" charset="-122"/>
                  <a:cs typeface="Times New Roman" panose="02020603050405020304" pitchFamily="18" charset="0"/>
                </a:rPr>
                <a:t>报文协议</a:t>
              </a:r>
              <a:endParaRPr kumimoji="1" lang="zh-CN" altLang="en-US" sz="2400" b="0" i="0" u="none" strike="noStrike" kern="0" cap="none" spc="30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造字工房朗倩（非商用）常规体" pitchFamily="50"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0" i="0" u="none" strike="noStrike" kern="0" cap="none" spc="30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造字工房朗倩（非商用）常规体" pitchFamily="50" charset="-122"/>
                  <a:cs typeface="Times New Roman" panose="02020603050405020304" pitchFamily="18" charset="0"/>
                </a:rPr>
                <a:t>ICMP</a:t>
              </a:r>
              <a:endParaRPr kumimoji="1" lang="en-US" altLang="zh-CN" sz="2400" b="0" i="0" u="none" strike="noStrike" kern="0" cap="none" spc="30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造字工房朗倩（非商用）常规体" pitchFamily="50" charset="-122"/>
                <a:cs typeface="Times New Roman" panose="02020603050405020304" pitchFamily="18" charset="0"/>
              </a:endParaRPr>
            </a:p>
          </p:txBody>
        </p:sp>
      </p:grpSp>
      <p:grpSp>
        <p:nvGrpSpPr>
          <p:cNvPr id="9" name="组合 8"/>
          <p:cNvGrpSpPr/>
          <p:nvPr/>
        </p:nvGrpSpPr>
        <p:grpSpPr>
          <a:xfrm>
            <a:off x="5456763" y="2029992"/>
            <a:ext cx="1832735" cy="503452"/>
            <a:chOff x="4650629" y="2375498"/>
            <a:chExt cx="2482873" cy="774060"/>
          </a:xfrm>
        </p:grpSpPr>
        <p:sp>
          <p:nvSpPr>
            <p:cNvPr id="10" name="矩形: 圆角 9"/>
            <p:cNvSpPr/>
            <p:nvPr/>
          </p:nvSpPr>
          <p:spPr>
            <a:xfrm>
              <a:off x="4650629" y="2375498"/>
              <a:ext cx="2482873" cy="77406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4757102" y="2469495"/>
              <a:ext cx="2376400" cy="615171"/>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差错报告报文</a:t>
              </a:r>
              <a:endParaRPr kumimoji="0" lang="zh-CN" altLang="en-US" sz="20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endParaRPr>
            </a:p>
          </p:txBody>
        </p:sp>
      </p:grpSp>
      <p:grpSp>
        <p:nvGrpSpPr>
          <p:cNvPr id="12" name="组合 11"/>
          <p:cNvGrpSpPr/>
          <p:nvPr/>
        </p:nvGrpSpPr>
        <p:grpSpPr>
          <a:xfrm>
            <a:off x="5456763" y="3607657"/>
            <a:ext cx="1832735" cy="503452"/>
            <a:chOff x="4650629" y="2375498"/>
            <a:chExt cx="2482873" cy="774060"/>
          </a:xfrm>
        </p:grpSpPr>
        <p:sp>
          <p:nvSpPr>
            <p:cNvPr id="13" name="矩形: 圆角 12"/>
            <p:cNvSpPr/>
            <p:nvPr/>
          </p:nvSpPr>
          <p:spPr>
            <a:xfrm>
              <a:off x="4650629" y="2375498"/>
              <a:ext cx="2482873" cy="77406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4757102" y="2469495"/>
              <a:ext cx="2284633" cy="61517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控制报文</a:t>
              </a:r>
              <a:endParaRPr kumimoji="0" lang="zh-CN" altLang="en-US" sz="20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endParaRPr>
            </a:p>
          </p:txBody>
        </p:sp>
      </p:grpSp>
      <p:grpSp>
        <p:nvGrpSpPr>
          <p:cNvPr id="15" name="组合 14"/>
          <p:cNvGrpSpPr/>
          <p:nvPr/>
        </p:nvGrpSpPr>
        <p:grpSpPr>
          <a:xfrm>
            <a:off x="5456763" y="5100075"/>
            <a:ext cx="1997075" cy="503452"/>
            <a:chOff x="4650629" y="2375498"/>
            <a:chExt cx="2705510" cy="774060"/>
          </a:xfrm>
        </p:grpSpPr>
        <p:sp>
          <p:nvSpPr>
            <p:cNvPr id="16" name="矩形: 圆角 15"/>
            <p:cNvSpPr/>
            <p:nvPr/>
          </p:nvSpPr>
          <p:spPr>
            <a:xfrm>
              <a:off x="4650629" y="2375498"/>
              <a:ext cx="2482873" cy="77406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7" name="文本框 16"/>
            <p:cNvSpPr txBox="1"/>
            <p:nvPr/>
          </p:nvSpPr>
          <p:spPr>
            <a:xfrm>
              <a:off x="4650629" y="2470200"/>
              <a:ext cx="2705510" cy="613126"/>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请求</a:t>
              </a:r>
              <a:r>
                <a:rPr kumimoji="0" lang="en-US" altLang="zh-CN"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应答报文</a:t>
              </a:r>
              <a:endParaRPr kumimoji="0" lang="zh-CN" altLang="en-US" sz="20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endParaRPr>
            </a:p>
          </p:txBody>
        </p:sp>
      </p:grpSp>
      <p:grpSp>
        <p:nvGrpSpPr>
          <p:cNvPr id="18" name="组合 17"/>
          <p:cNvGrpSpPr/>
          <p:nvPr/>
        </p:nvGrpSpPr>
        <p:grpSpPr>
          <a:xfrm>
            <a:off x="7678983" y="1510871"/>
            <a:ext cx="2238802" cy="503452"/>
            <a:chOff x="4650629" y="2375498"/>
            <a:chExt cx="2482873" cy="774060"/>
          </a:xfrm>
        </p:grpSpPr>
        <p:sp>
          <p:nvSpPr>
            <p:cNvPr id="19" name="矩形: 圆角 18"/>
            <p:cNvSpPr/>
            <p:nvPr/>
          </p:nvSpPr>
          <p:spPr>
            <a:xfrm>
              <a:off x="4650629" y="2375498"/>
              <a:ext cx="2482873" cy="77406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 name="文本框 19"/>
            <p:cNvSpPr txBox="1"/>
            <p:nvPr/>
          </p:nvSpPr>
          <p:spPr>
            <a:xfrm>
              <a:off x="4650629" y="2469495"/>
              <a:ext cx="2482873" cy="61517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信息不可到达报告</a:t>
              </a:r>
              <a:endParaRPr kumimoji="0" lang="zh-CN" altLang="en-US" sz="20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endParaRPr>
            </a:p>
          </p:txBody>
        </p:sp>
      </p:grpSp>
      <p:grpSp>
        <p:nvGrpSpPr>
          <p:cNvPr id="21" name="组合 20"/>
          <p:cNvGrpSpPr/>
          <p:nvPr/>
        </p:nvGrpSpPr>
        <p:grpSpPr>
          <a:xfrm>
            <a:off x="7678983" y="2114995"/>
            <a:ext cx="2238802" cy="503452"/>
            <a:chOff x="4650629" y="2375498"/>
            <a:chExt cx="2482873" cy="774060"/>
          </a:xfrm>
        </p:grpSpPr>
        <p:sp>
          <p:nvSpPr>
            <p:cNvPr id="22" name="矩形: 圆角 21"/>
            <p:cNvSpPr/>
            <p:nvPr/>
          </p:nvSpPr>
          <p:spPr>
            <a:xfrm>
              <a:off x="4650629" y="2375498"/>
              <a:ext cx="2482873" cy="77406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 name="文本框 22"/>
            <p:cNvSpPr txBox="1"/>
            <p:nvPr/>
          </p:nvSpPr>
          <p:spPr>
            <a:xfrm>
              <a:off x="4650629" y="2469495"/>
              <a:ext cx="2482873" cy="61517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超时报告</a:t>
              </a:r>
              <a:endParaRPr kumimoji="0" lang="zh-CN" altLang="en-US" sz="20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endParaRPr>
            </a:p>
          </p:txBody>
        </p:sp>
      </p:grpSp>
      <p:grpSp>
        <p:nvGrpSpPr>
          <p:cNvPr id="24" name="组合 23"/>
          <p:cNvGrpSpPr/>
          <p:nvPr/>
        </p:nvGrpSpPr>
        <p:grpSpPr>
          <a:xfrm>
            <a:off x="7678983" y="2719119"/>
            <a:ext cx="2238802" cy="503452"/>
            <a:chOff x="4650629" y="2375498"/>
            <a:chExt cx="2482873" cy="774060"/>
          </a:xfrm>
        </p:grpSpPr>
        <p:sp>
          <p:nvSpPr>
            <p:cNvPr id="25" name="矩形: 圆角 24"/>
            <p:cNvSpPr/>
            <p:nvPr/>
          </p:nvSpPr>
          <p:spPr>
            <a:xfrm>
              <a:off x="4650629" y="2375498"/>
              <a:ext cx="2482873" cy="77406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6" name="文本框 25"/>
            <p:cNvSpPr txBox="1"/>
            <p:nvPr/>
          </p:nvSpPr>
          <p:spPr>
            <a:xfrm>
              <a:off x="4650629" y="2469495"/>
              <a:ext cx="2482873" cy="61517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参数出错报告</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27" name="组合 26"/>
          <p:cNvGrpSpPr/>
          <p:nvPr/>
        </p:nvGrpSpPr>
        <p:grpSpPr>
          <a:xfrm>
            <a:off x="7682964" y="3323243"/>
            <a:ext cx="2238802" cy="503452"/>
            <a:chOff x="4650629" y="2375498"/>
            <a:chExt cx="2482873" cy="774060"/>
          </a:xfrm>
        </p:grpSpPr>
        <p:sp>
          <p:nvSpPr>
            <p:cNvPr id="28" name="矩形: 圆角 27"/>
            <p:cNvSpPr/>
            <p:nvPr/>
          </p:nvSpPr>
          <p:spPr>
            <a:xfrm>
              <a:off x="4650629" y="2375498"/>
              <a:ext cx="2482873" cy="77406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9" name="文本框 28"/>
            <p:cNvSpPr txBox="1"/>
            <p:nvPr/>
          </p:nvSpPr>
          <p:spPr>
            <a:xfrm>
              <a:off x="4650629" y="2469495"/>
              <a:ext cx="2482873" cy="61517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源抑制报文</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30" name="组合 29"/>
          <p:cNvGrpSpPr/>
          <p:nvPr/>
        </p:nvGrpSpPr>
        <p:grpSpPr>
          <a:xfrm>
            <a:off x="7678983" y="3927367"/>
            <a:ext cx="2238802" cy="503452"/>
            <a:chOff x="4650629" y="2375498"/>
            <a:chExt cx="2482873" cy="774060"/>
          </a:xfrm>
        </p:grpSpPr>
        <p:sp>
          <p:nvSpPr>
            <p:cNvPr id="31" name="矩形: 圆角 30"/>
            <p:cNvSpPr/>
            <p:nvPr/>
          </p:nvSpPr>
          <p:spPr>
            <a:xfrm>
              <a:off x="4650629" y="2375498"/>
              <a:ext cx="2482873" cy="77406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2" name="文本框 31"/>
            <p:cNvSpPr txBox="1"/>
            <p:nvPr/>
          </p:nvSpPr>
          <p:spPr>
            <a:xfrm>
              <a:off x="4650629" y="2469495"/>
              <a:ext cx="2482873" cy="61517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重定向报文</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33" name="组合 32"/>
          <p:cNvGrpSpPr/>
          <p:nvPr/>
        </p:nvGrpSpPr>
        <p:grpSpPr>
          <a:xfrm>
            <a:off x="7678983" y="4531491"/>
            <a:ext cx="2708307" cy="503452"/>
            <a:chOff x="4650629" y="2375498"/>
            <a:chExt cx="2482873" cy="774060"/>
          </a:xfrm>
        </p:grpSpPr>
        <p:sp>
          <p:nvSpPr>
            <p:cNvPr id="34" name="矩形: 圆角 33"/>
            <p:cNvSpPr/>
            <p:nvPr/>
          </p:nvSpPr>
          <p:spPr>
            <a:xfrm>
              <a:off x="4650629" y="2375498"/>
              <a:ext cx="2482873" cy="77406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5" name="文本框 34"/>
            <p:cNvSpPr txBox="1"/>
            <p:nvPr/>
          </p:nvSpPr>
          <p:spPr>
            <a:xfrm>
              <a:off x="4650629" y="2469495"/>
              <a:ext cx="2482873" cy="61517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回应请求</a:t>
              </a:r>
              <a:r>
                <a:rPr kumimoji="0" lang="en-US" altLang="zh-CN"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应答报文</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36" name="组合 35"/>
          <p:cNvGrpSpPr/>
          <p:nvPr/>
        </p:nvGrpSpPr>
        <p:grpSpPr>
          <a:xfrm>
            <a:off x="7678983" y="5135615"/>
            <a:ext cx="2708307" cy="503452"/>
            <a:chOff x="4650629" y="2375498"/>
            <a:chExt cx="2482873" cy="774060"/>
          </a:xfrm>
        </p:grpSpPr>
        <p:sp>
          <p:nvSpPr>
            <p:cNvPr id="37" name="矩形: 圆角 36"/>
            <p:cNvSpPr/>
            <p:nvPr/>
          </p:nvSpPr>
          <p:spPr>
            <a:xfrm>
              <a:off x="4650629" y="2375498"/>
              <a:ext cx="2482873" cy="77406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8" name="文本框 37"/>
            <p:cNvSpPr txBox="1"/>
            <p:nvPr/>
          </p:nvSpPr>
          <p:spPr>
            <a:xfrm>
              <a:off x="4650629" y="2469495"/>
              <a:ext cx="2482873" cy="61517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时间戳请求</a:t>
              </a:r>
              <a:r>
                <a:rPr kumimoji="0" lang="en-US" altLang="zh-CN"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应答报文</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39" name="组合 38"/>
          <p:cNvGrpSpPr/>
          <p:nvPr/>
        </p:nvGrpSpPr>
        <p:grpSpPr>
          <a:xfrm>
            <a:off x="7678983" y="5739738"/>
            <a:ext cx="2708307" cy="503452"/>
            <a:chOff x="4650629" y="2375498"/>
            <a:chExt cx="2482873" cy="774060"/>
          </a:xfrm>
        </p:grpSpPr>
        <p:sp>
          <p:nvSpPr>
            <p:cNvPr id="40" name="矩形: 圆角 39"/>
            <p:cNvSpPr/>
            <p:nvPr/>
          </p:nvSpPr>
          <p:spPr>
            <a:xfrm>
              <a:off x="4650629" y="2375498"/>
              <a:ext cx="2482873" cy="77406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1" name="文本框 40"/>
            <p:cNvSpPr txBox="1"/>
            <p:nvPr/>
          </p:nvSpPr>
          <p:spPr>
            <a:xfrm>
              <a:off x="4650629" y="2469496"/>
              <a:ext cx="2482873" cy="615171"/>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地址模请求</a:t>
              </a:r>
              <a:r>
                <a:rPr kumimoji="0" lang="en-US" altLang="zh-CN"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应答报文</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42" name="组合 41"/>
          <p:cNvGrpSpPr/>
          <p:nvPr/>
        </p:nvGrpSpPr>
        <p:grpSpPr>
          <a:xfrm>
            <a:off x="4875316" y="2284893"/>
            <a:ext cx="592302" cy="3079548"/>
            <a:chOff x="2663426" y="2247150"/>
            <a:chExt cx="784624" cy="3079548"/>
          </a:xfrm>
        </p:grpSpPr>
        <p:cxnSp>
          <p:nvCxnSpPr>
            <p:cNvPr id="43" name="直接连接符 42"/>
            <p:cNvCxnSpPr/>
            <p:nvPr/>
          </p:nvCxnSpPr>
          <p:spPr>
            <a:xfrm>
              <a:off x="2663426" y="3814423"/>
              <a:ext cx="784624" cy="0"/>
            </a:xfrm>
            <a:prstGeom prst="line">
              <a:avLst/>
            </a:prstGeom>
            <a:noFill/>
            <a:ln w="19050" cap="flat" cmpd="sng" algn="ctr">
              <a:solidFill>
                <a:srgbClr val="009FF6"/>
              </a:solidFill>
              <a:prstDash val="solid"/>
              <a:miter lim="800000"/>
            </a:ln>
            <a:effectLst/>
          </p:spPr>
        </p:cxnSp>
        <p:cxnSp>
          <p:nvCxnSpPr>
            <p:cNvPr id="44" name="直接连接符 43"/>
            <p:cNvCxnSpPr/>
            <p:nvPr/>
          </p:nvCxnSpPr>
          <p:spPr>
            <a:xfrm>
              <a:off x="2983735" y="2253440"/>
              <a:ext cx="447491" cy="0"/>
            </a:xfrm>
            <a:prstGeom prst="line">
              <a:avLst/>
            </a:prstGeom>
            <a:noFill/>
            <a:ln w="19050" cap="flat" cmpd="sng" algn="ctr">
              <a:solidFill>
                <a:srgbClr val="009FF6"/>
              </a:solidFill>
              <a:prstDash val="solid"/>
              <a:miter lim="800000"/>
            </a:ln>
            <a:effectLst/>
          </p:spPr>
        </p:cxnSp>
        <p:cxnSp>
          <p:nvCxnSpPr>
            <p:cNvPr id="45" name="直接连接符 44"/>
            <p:cNvCxnSpPr/>
            <p:nvPr/>
          </p:nvCxnSpPr>
          <p:spPr>
            <a:xfrm>
              <a:off x="2994649" y="5319598"/>
              <a:ext cx="447491" cy="0"/>
            </a:xfrm>
            <a:prstGeom prst="line">
              <a:avLst/>
            </a:prstGeom>
            <a:noFill/>
            <a:ln w="19050" cap="flat" cmpd="sng" algn="ctr">
              <a:solidFill>
                <a:srgbClr val="009FF6"/>
              </a:solidFill>
              <a:prstDash val="solid"/>
              <a:miter lim="800000"/>
            </a:ln>
            <a:effectLst/>
          </p:spPr>
        </p:cxnSp>
        <p:cxnSp>
          <p:nvCxnSpPr>
            <p:cNvPr id="46" name="直接连接符 45"/>
            <p:cNvCxnSpPr/>
            <p:nvPr/>
          </p:nvCxnSpPr>
          <p:spPr>
            <a:xfrm>
              <a:off x="2994649" y="2247150"/>
              <a:ext cx="0" cy="3079548"/>
            </a:xfrm>
            <a:prstGeom prst="line">
              <a:avLst/>
            </a:prstGeom>
            <a:noFill/>
            <a:ln w="19050" cap="flat" cmpd="sng" algn="ctr">
              <a:solidFill>
                <a:srgbClr val="009FF6"/>
              </a:solidFill>
              <a:prstDash val="solid"/>
              <a:miter lim="800000"/>
            </a:ln>
            <a:effectLst/>
          </p:spPr>
        </p:cxnSp>
      </p:grpSp>
      <p:grpSp>
        <p:nvGrpSpPr>
          <p:cNvPr id="47" name="组合 46"/>
          <p:cNvGrpSpPr/>
          <p:nvPr/>
        </p:nvGrpSpPr>
        <p:grpSpPr>
          <a:xfrm>
            <a:off x="7289376" y="1717547"/>
            <a:ext cx="389605" cy="1262799"/>
            <a:chOff x="2663426" y="2247151"/>
            <a:chExt cx="784624" cy="3079549"/>
          </a:xfrm>
        </p:grpSpPr>
        <p:cxnSp>
          <p:nvCxnSpPr>
            <p:cNvPr id="48" name="直接连接符 47"/>
            <p:cNvCxnSpPr/>
            <p:nvPr/>
          </p:nvCxnSpPr>
          <p:spPr>
            <a:xfrm>
              <a:off x="2663426" y="3630720"/>
              <a:ext cx="784624" cy="0"/>
            </a:xfrm>
            <a:prstGeom prst="line">
              <a:avLst/>
            </a:prstGeom>
            <a:noFill/>
            <a:ln w="19050" cap="flat" cmpd="sng" algn="ctr">
              <a:solidFill>
                <a:srgbClr val="009FF6"/>
              </a:solidFill>
              <a:prstDash val="solid"/>
              <a:miter lim="800000"/>
            </a:ln>
            <a:effectLst/>
          </p:spPr>
        </p:cxnSp>
        <p:cxnSp>
          <p:nvCxnSpPr>
            <p:cNvPr id="49" name="直接连接符 48"/>
            <p:cNvCxnSpPr/>
            <p:nvPr/>
          </p:nvCxnSpPr>
          <p:spPr>
            <a:xfrm>
              <a:off x="2983735" y="2253440"/>
              <a:ext cx="447491" cy="0"/>
            </a:xfrm>
            <a:prstGeom prst="line">
              <a:avLst/>
            </a:prstGeom>
            <a:noFill/>
            <a:ln w="19050" cap="flat" cmpd="sng" algn="ctr">
              <a:solidFill>
                <a:srgbClr val="009FF6"/>
              </a:solidFill>
              <a:prstDash val="solid"/>
              <a:miter lim="800000"/>
            </a:ln>
            <a:effectLst/>
          </p:spPr>
        </p:cxnSp>
        <p:cxnSp>
          <p:nvCxnSpPr>
            <p:cNvPr id="50" name="直接连接符 49"/>
            <p:cNvCxnSpPr/>
            <p:nvPr/>
          </p:nvCxnSpPr>
          <p:spPr>
            <a:xfrm>
              <a:off x="2994649" y="5319598"/>
              <a:ext cx="447491" cy="0"/>
            </a:xfrm>
            <a:prstGeom prst="line">
              <a:avLst/>
            </a:prstGeom>
            <a:noFill/>
            <a:ln w="19050" cap="flat" cmpd="sng" algn="ctr">
              <a:solidFill>
                <a:srgbClr val="009FF6"/>
              </a:solidFill>
              <a:prstDash val="solid"/>
              <a:miter lim="800000"/>
            </a:ln>
            <a:effectLst/>
          </p:spPr>
        </p:cxnSp>
        <p:cxnSp>
          <p:nvCxnSpPr>
            <p:cNvPr id="51" name="直接连接符 50"/>
            <p:cNvCxnSpPr/>
            <p:nvPr/>
          </p:nvCxnSpPr>
          <p:spPr>
            <a:xfrm>
              <a:off x="2994649" y="2247151"/>
              <a:ext cx="0" cy="3079549"/>
            </a:xfrm>
            <a:prstGeom prst="line">
              <a:avLst/>
            </a:prstGeom>
            <a:noFill/>
            <a:ln w="19050" cap="flat" cmpd="sng" algn="ctr">
              <a:solidFill>
                <a:srgbClr val="009FF6"/>
              </a:solidFill>
              <a:prstDash val="solid"/>
              <a:miter lim="800000"/>
            </a:ln>
            <a:effectLst/>
          </p:spPr>
        </p:cxnSp>
      </p:grpSp>
      <p:grpSp>
        <p:nvGrpSpPr>
          <p:cNvPr id="52" name="组合 51"/>
          <p:cNvGrpSpPr/>
          <p:nvPr/>
        </p:nvGrpSpPr>
        <p:grpSpPr>
          <a:xfrm>
            <a:off x="7289375" y="3546845"/>
            <a:ext cx="386670" cy="638837"/>
            <a:chOff x="2663426" y="2247151"/>
            <a:chExt cx="778714" cy="3079549"/>
          </a:xfrm>
        </p:grpSpPr>
        <p:cxnSp>
          <p:nvCxnSpPr>
            <p:cNvPr id="53" name="直接连接符 52"/>
            <p:cNvCxnSpPr/>
            <p:nvPr/>
          </p:nvCxnSpPr>
          <p:spPr>
            <a:xfrm>
              <a:off x="2663426" y="3718968"/>
              <a:ext cx="320308" cy="0"/>
            </a:xfrm>
            <a:prstGeom prst="line">
              <a:avLst/>
            </a:prstGeom>
            <a:noFill/>
            <a:ln w="19050" cap="flat" cmpd="sng" algn="ctr">
              <a:solidFill>
                <a:srgbClr val="009FF6"/>
              </a:solidFill>
              <a:prstDash val="solid"/>
              <a:miter lim="800000"/>
            </a:ln>
            <a:effectLst/>
          </p:spPr>
        </p:cxnSp>
        <p:cxnSp>
          <p:nvCxnSpPr>
            <p:cNvPr id="54" name="直接连接符 53"/>
            <p:cNvCxnSpPr/>
            <p:nvPr/>
          </p:nvCxnSpPr>
          <p:spPr>
            <a:xfrm>
              <a:off x="2983735" y="2253440"/>
              <a:ext cx="447491" cy="0"/>
            </a:xfrm>
            <a:prstGeom prst="line">
              <a:avLst/>
            </a:prstGeom>
            <a:noFill/>
            <a:ln w="19050" cap="flat" cmpd="sng" algn="ctr">
              <a:solidFill>
                <a:srgbClr val="009FF6"/>
              </a:solidFill>
              <a:prstDash val="solid"/>
              <a:miter lim="800000"/>
            </a:ln>
            <a:effectLst/>
          </p:spPr>
        </p:cxnSp>
        <p:cxnSp>
          <p:nvCxnSpPr>
            <p:cNvPr id="55" name="直接连接符 54"/>
            <p:cNvCxnSpPr/>
            <p:nvPr/>
          </p:nvCxnSpPr>
          <p:spPr>
            <a:xfrm>
              <a:off x="2994649" y="5319598"/>
              <a:ext cx="447491" cy="0"/>
            </a:xfrm>
            <a:prstGeom prst="line">
              <a:avLst/>
            </a:prstGeom>
            <a:noFill/>
            <a:ln w="19050" cap="flat" cmpd="sng" algn="ctr">
              <a:solidFill>
                <a:srgbClr val="009FF6"/>
              </a:solidFill>
              <a:prstDash val="solid"/>
              <a:miter lim="800000"/>
            </a:ln>
            <a:effectLst/>
          </p:spPr>
        </p:cxnSp>
        <p:cxnSp>
          <p:nvCxnSpPr>
            <p:cNvPr id="56" name="直接连接符 55"/>
            <p:cNvCxnSpPr/>
            <p:nvPr/>
          </p:nvCxnSpPr>
          <p:spPr>
            <a:xfrm>
              <a:off x="2994649" y="2247151"/>
              <a:ext cx="0" cy="3079549"/>
            </a:xfrm>
            <a:prstGeom prst="line">
              <a:avLst/>
            </a:prstGeom>
            <a:noFill/>
            <a:ln w="19050" cap="flat" cmpd="sng" algn="ctr">
              <a:solidFill>
                <a:srgbClr val="009FF6"/>
              </a:solidFill>
              <a:prstDash val="solid"/>
              <a:miter lim="800000"/>
            </a:ln>
            <a:effectLst/>
          </p:spPr>
        </p:cxnSp>
      </p:grpSp>
      <p:grpSp>
        <p:nvGrpSpPr>
          <p:cNvPr id="57" name="组合 56"/>
          <p:cNvGrpSpPr/>
          <p:nvPr/>
        </p:nvGrpSpPr>
        <p:grpSpPr>
          <a:xfrm>
            <a:off x="7287938" y="4772888"/>
            <a:ext cx="389605" cy="1223694"/>
            <a:chOff x="2663426" y="2247151"/>
            <a:chExt cx="784624" cy="3079549"/>
          </a:xfrm>
        </p:grpSpPr>
        <p:cxnSp>
          <p:nvCxnSpPr>
            <p:cNvPr id="58" name="直接连接符 57"/>
            <p:cNvCxnSpPr/>
            <p:nvPr/>
          </p:nvCxnSpPr>
          <p:spPr>
            <a:xfrm>
              <a:off x="2663426" y="3689050"/>
              <a:ext cx="784624" cy="0"/>
            </a:xfrm>
            <a:prstGeom prst="line">
              <a:avLst/>
            </a:prstGeom>
            <a:noFill/>
            <a:ln w="19050" cap="flat" cmpd="sng" algn="ctr">
              <a:solidFill>
                <a:srgbClr val="009FF6"/>
              </a:solidFill>
              <a:prstDash val="solid"/>
              <a:miter lim="800000"/>
            </a:ln>
            <a:effectLst/>
          </p:spPr>
        </p:cxnSp>
        <p:cxnSp>
          <p:nvCxnSpPr>
            <p:cNvPr id="59" name="直接连接符 58"/>
            <p:cNvCxnSpPr/>
            <p:nvPr/>
          </p:nvCxnSpPr>
          <p:spPr>
            <a:xfrm>
              <a:off x="2983735" y="2253440"/>
              <a:ext cx="447491" cy="0"/>
            </a:xfrm>
            <a:prstGeom prst="line">
              <a:avLst/>
            </a:prstGeom>
            <a:noFill/>
            <a:ln w="19050" cap="flat" cmpd="sng" algn="ctr">
              <a:solidFill>
                <a:srgbClr val="009FF6"/>
              </a:solidFill>
              <a:prstDash val="solid"/>
              <a:miter lim="800000"/>
            </a:ln>
            <a:effectLst/>
          </p:spPr>
        </p:cxnSp>
        <p:cxnSp>
          <p:nvCxnSpPr>
            <p:cNvPr id="60" name="直接连接符 59"/>
            <p:cNvCxnSpPr/>
            <p:nvPr/>
          </p:nvCxnSpPr>
          <p:spPr>
            <a:xfrm>
              <a:off x="2994649" y="5319598"/>
              <a:ext cx="447491" cy="0"/>
            </a:xfrm>
            <a:prstGeom prst="line">
              <a:avLst/>
            </a:prstGeom>
            <a:noFill/>
            <a:ln w="19050" cap="flat" cmpd="sng" algn="ctr">
              <a:solidFill>
                <a:srgbClr val="009FF6"/>
              </a:solidFill>
              <a:prstDash val="solid"/>
              <a:miter lim="800000"/>
            </a:ln>
            <a:effectLst/>
          </p:spPr>
        </p:cxnSp>
        <p:cxnSp>
          <p:nvCxnSpPr>
            <p:cNvPr id="61" name="直接连接符 60"/>
            <p:cNvCxnSpPr/>
            <p:nvPr/>
          </p:nvCxnSpPr>
          <p:spPr>
            <a:xfrm>
              <a:off x="2994649" y="2247151"/>
              <a:ext cx="0" cy="3079549"/>
            </a:xfrm>
            <a:prstGeom prst="line">
              <a:avLst/>
            </a:prstGeom>
            <a:noFill/>
            <a:ln w="19050" cap="flat" cmpd="sng" algn="ctr">
              <a:solidFill>
                <a:srgbClr val="009FF6"/>
              </a:solidFill>
              <a:prstDash val="solid"/>
              <a:miter lim="800000"/>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left)">
                                      <p:cBhvr>
                                        <p:cTn id="14" dur="500"/>
                                        <p:tgtEl>
                                          <p:spTgt spid="4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par>
                                <p:cTn id="27" presetID="22" presetClass="entr" presetSubtype="8"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8"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par>
                                <p:cTn id="45" presetID="22" presetClass="entr" presetSubtype="8"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wipe(left)">
                                      <p:cBhvr>
                                        <p:cTn id="55" dur="500"/>
                                        <p:tgtEl>
                                          <p:spTgt spid="57"/>
                                        </p:tgtEl>
                                      </p:cBhvr>
                                    </p:animEffect>
                                  </p:childTnLst>
                                </p:cTn>
                              </p:par>
                            </p:childTnLst>
                          </p:cTn>
                        </p:par>
                        <p:par>
                          <p:cTn id="56" fill="hold">
                            <p:stCondLst>
                              <p:cond delay="5000"/>
                            </p:stCondLst>
                            <p:childTnLst>
                              <p:par>
                                <p:cTn id="57" presetID="22" presetClass="entr" presetSubtype="8"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par>
                                <p:cTn id="60" presetID="22" presetClass="entr" presetSubtype="8"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par>
                                <p:cTn id="63" presetID="22" presetClass="entr" presetSubtype="8"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left)">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ICMP</a:t>
            </a:r>
            <a:r>
              <a:rPr lang="zh-CN" altLang="en-US" dirty="0"/>
              <a:t>报文格式</a:t>
            </a:r>
            <a:endParaRPr lang="zh-CN" altLang="en-US" dirty="0"/>
          </a:p>
        </p:txBody>
      </p:sp>
      <p:sp>
        <p:nvSpPr>
          <p:cNvPr id="4" name="Rectangle 2"/>
          <p:cNvSpPr>
            <a:spLocks noChangeArrowheads="1"/>
          </p:cNvSpPr>
          <p:nvPr/>
        </p:nvSpPr>
        <p:spPr bwMode="auto">
          <a:xfrm>
            <a:off x="4327746" y="4826086"/>
            <a:ext cx="4013200" cy="369887"/>
          </a:xfrm>
          <a:prstGeom prst="rect">
            <a:avLst/>
          </a:prstGeom>
          <a:solidFill>
            <a:srgbClr val="FFC000"/>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 name="组合 4"/>
          <p:cNvGrpSpPr/>
          <p:nvPr/>
        </p:nvGrpSpPr>
        <p:grpSpPr>
          <a:xfrm>
            <a:off x="5421534" y="4822911"/>
            <a:ext cx="2919412" cy="383182"/>
            <a:chOff x="3757613" y="4432771"/>
            <a:chExt cx="2919412" cy="383182"/>
          </a:xfrm>
        </p:grpSpPr>
        <p:sp>
          <p:nvSpPr>
            <p:cNvPr id="6" name="Rectangle 4"/>
            <p:cNvSpPr>
              <a:spLocks noChangeArrowheads="1"/>
            </p:cNvSpPr>
            <p:nvPr/>
          </p:nvSpPr>
          <p:spPr bwMode="auto">
            <a:xfrm>
              <a:off x="3757613" y="4442296"/>
              <a:ext cx="2919412" cy="363537"/>
            </a:xfrm>
            <a:prstGeom prst="rect">
              <a:avLst/>
            </a:prstGeom>
            <a:solidFill>
              <a:srgbClr val="FDECC7"/>
            </a:solidFill>
            <a:ln w="19050">
              <a:solidFill>
                <a:srgbClr val="009FF6"/>
              </a:solidFill>
            </a:ln>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Text Box 11"/>
            <p:cNvSpPr txBox="1">
              <a:spLocks noChangeArrowheads="1"/>
            </p:cNvSpPr>
            <p:nvPr/>
          </p:nvSpPr>
          <p:spPr bwMode="auto">
            <a:xfrm>
              <a:off x="4444287" y="4432771"/>
              <a:ext cx="151836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数  据  部  分</a:t>
              </a:r>
              <a:endPar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 name="Freeform 5"/>
          <p:cNvSpPr/>
          <p:nvPr/>
        </p:nvSpPr>
        <p:spPr bwMode="auto">
          <a:xfrm>
            <a:off x="4349971" y="3673561"/>
            <a:ext cx="5303838" cy="441325"/>
          </a:xfrm>
          <a:custGeom>
            <a:avLst/>
            <a:gdLst>
              <a:gd name="T0" fmla="*/ 0 w 2790"/>
              <a:gd name="T1" fmla="*/ 2147483646 h 279"/>
              <a:gd name="T2" fmla="*/ 2147483646 w 2790"/>
              <a:gd name="T3" fmla="*/ 2147483646 h 279"/>
              <a:gd name="T4" fmla="*/ 2147483646 w 2790"/>
              <a:gd name="T5" fmla="*/ 2147483646 h 279"/>
              <a:gd name="T6" fmla="*/ 2147483646 w 2790"/>
              <a:gd name="T7" fmla="*/ 0 h 279"/>
              <a:gd name="T8" fmla="*/ 0 w 2790"/>
              <a:gd name="T9" fmla="*/ 2147483646 h 279"/>
              <a:gd name="T10" fmla="*/ 0 60000 65536"/>
              <a:gd name="T11" fmla="*/ 0 60000 65536"/>
              <a:gd name="T12" fmla="*/ 0 60000 65536"/>
              <a:gd name="T13" fmla="*/ 0 60000 65536"/>
              <a:gd name="T14" fmla="*/ 0 60000 65536"/>
              <a:gd name="T15" fmla="*/ 0 w 2790"/>
              <a:gd name="T16" fmla="*/ 0 h 279"/>
              <a:gd name="T17" fmla="*/ 2790 w 2790"/>
              <a:gd name="T18" fmla="*/ 279 h 279"/>
            </a:gdLst>
            <a:ahLst/>
            <a:cxnLst>
              <a:cxn ang="T10">
                <a:pos x="T0" y="T1"/>
              </a:cxn>
              <a:cxn ang="T11">
                <a:pos x="T2" y="T3"/>
              </a:cxn>
              <a:cxn ang="T12">
                <a:pos x="T4" y="T5"/>
              </a:cxn>
              <a:cxn ang="T13">
                <a:pos x="T6" y="T7"/>
              </a:cxn>
              <a:cxn ang="T14">
                <a:pos x="T8" y="T9"/>
              </a:cxn>
            </a:cxnLst>
            <a:rect l="T15" t="T16" r="T17" b="T18"/>
            <a:pathLst>
              <a:path w="2790" h="279">
                <a:moveTo>
                  <a:pt x="0" y="6"/>
                </a:moveTo>
                <a:lnTo>
                  <a:pt x="561" y="279"/>
                </a:lnTo>
                <a:lnTo>
                  <a:pt x="2100" y="276"/>
                </a:lnTo>
                <a:lnTo>
                  <a:pt x="2790" y="0"/>
                </a:lnTo>
                <a:lnTo>
                  <a:pt x="0" y="6"/>
                </a:lnTo>
                <a:close/>
              </a:path>
            </a:pathLst>
          </a:custGeom>
          <a:solidFill>
            <a:srgbClr val="FDECC7"/>
          </a:solidFill>
          <a:ln>
            <a:noFill/>
          </a:ln>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 name="组合 8"/>
          <p:cNvGrpSpPr/>
          <p:nvPr/>
        </p:nvGrpSpPr>
        <p:grpSpPr>
          <a:xfrm>
            <a:off x="4327746" y="2224172"/>
            <a:ext cx="5291138" cy="1477964"/>
            <a:chOff x="2663825" y="1834032"/>
            <a:chExt cx="5291138" cy="1477964"/>
          </a:xfrm>
        </p:grpSpPr>
        <p:sp>
          <p:nvSpPr>
            <p:cNvPr id="10" name="Rectangle 13"/>
            <p:cNvSpPr>
              <a:spLocks noChangeArrowheads="1"/>
            </p:cNvSpPr>
            <p:nvPr/>
          </p:nvSpPr>
          <p:spPr bwMode="auto">
            <a:xfrm>
              <a:off x="2663825" y="1834033"/>
              <a:ext cx="5291138" cy="1477963"/>
            </a:xfrm>
            <a:prstGeom prst="rect">
              <a:avLst/>
            </a:prstGeom>
            <a:solidFill>
              <a:srgbClr val="FDECC7"/>
            </a:solidFill>
            <a:ln w="28575">
              <a:solidFill>
                <a:srgbClr val="009FF6"/>
              </a:solidFill>
              <a:miter lim="800000"/>
            </a:ln>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 name="组合 10"/>
            <p:cNvGrpSpPr/>
            <p:nvPr/>
          </p:nvGrpSpPr>
          <p:grpSpPr>
            <a:xfrm>
              <a:off x="2663825" y="1834032"/>
              <a:ext cx="5291138" cy="711201"/>
              <a:chOff x="2663825" y="1834032"/>
              <a:chExt cx="5291138" cy="711201"/>
            </a:xfrm>
          </p:grpSpPr>
          <p:sp>
            <p:nvSpPr>
              <p:cNvPr id="12" name="Line 14"/>
              <p:cNvSpPr>
                <a:spLocks noChangeShapeType="1"/>
              </p:cNvSpPr>
              <p:nvPr/>
            </p:nvSpPr>
            <p:spPr bwMode="auto">
              <a:xfrm rot="5400000" flipV="1">
                <a:off x="5309394" y="-471811"/>
                <a:ext cx="0" cy="5291138"/>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Line 15"/>
              <p:cNvSpPr>
                <a:spLocks noChangeShapeType="1"/>
              </p:cNvSpPr>
              <p:nvPr/>
            </p:nvSpPr>
            <p:spPr bwMode="auto">
              <a:xfrm flipV="1">
                <a:off x="3984625" y="1834032"/>
                <a:ext cx="0" cy="339726"/>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Line 17"/>
              <p:cNvSpPr>
                <a:spLocks noChangeShapeType="1"/>
              </p:cNvSpPr>
              <p:nvPr/>
            </p:nvSpPr>
            <p:spPr bwMode="auto">
              <a:xfrm flipV="1">
                <a:off x="5308600" y="1834032"/>
                <a:ext cx="0" cy="339725"/>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Line 27"/>
              <p:cNvSpPr>
                <a:spLocks noChangeShapeType="1"/>
              </p:cNvSpPr>
              <p:nvPr/>
            </p:nvSpPr>
            <p:spPr bwMode="auto">
              <a:xfrm rot="16200000">
                <a:off x="5309394" y="-100336"/>
                <a:ext cx="0" cy="5291138"/>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16" name="Rectangle 11"/>
          <p:cNvSpPr>
            <a:spLocks noChangeArrowheads="1"/>
          </p:cNvSpPr>
          <p:nvPr/>
        </p:nvSpPr>
        <p:spPr bwMode="auto">
          <a:xfrm>
            <a:off x="2404115" y="5976745"/>
            <a:ext cx="2485928" cy="461666"/>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ICMP</a:t>
            </a:r>
            <a:r>
              <a:rPr kumimoji="1" lang="zh-CN" altLang="en-US" sz="24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消息</a:t>
            </a:r>
            <a:endParaRPr kumimoji="1" lang="zh-CN" altLang="en-US" sz="24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Text Box 7"/>
          <p:cNvSpPr txBox="1">
            <a:spLocks noChangeArrowheads="1"/>
          </p:cNvSpPr>
          <p:nvPr/>
        </p:nvSpPr>
        <p:spPr bwMode="auto">
          <a:xfrm>
            <a:off x="4491261" y="4822911"/>
            <a:ext cx="8032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首  部</a:t>
            </a:r>
            <a:endPar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Rectangle 8"/>
          <p:cNvSpPr>
            <a:spLocks noChangeArrowheads="1"/>
          </p:cNvSpPr>
          <p:nvPr/>
        </p:nvSpPr>
        <p:spPr bwMode="auto">
          <a:xfrm>
            <a:off x="5421534" y="4092661"/>
            <a:ext cx="2919412" cy="371475"/>
          </a:xfrm>
          <a:prstGeom prst="rect">
            <a:avLst/>
          </a:prstGeom>
          <a:solidFill>
            <a:srgbClr val="FDECC7"/>
          </a:solidFill>
          <a:ln w="19050">
            <a:solidFill>
              <a:srgbClr val="009FF6"/>
            </a:solidFill>
            <a:miter lim="800000"/>
          </a:ln>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r>
              <a:rPr kumimoji="1"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ICMP </a:t>
            </a:r>
            <a:r>
              <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报文</a:t>
            </a:r>
            <a:endPar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Text Box 9"/>
          <p:cNvSpPr txBox="1">
            <a:spLocks noChangeArrowheads="1"/>
          </p:cNvSpPr>
          <p:nvPr/>
        </p:nvSpPr>
        <p:spPr bwMode="auto">
          <a:xfrm>
            <a:off x="4243609" y="186539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Line 10"/>
          <p:cNvSpPr>
            <a:spLocks noChangeShapeType="1"/>
          </p:cNvSpPr>
          <p:nvPr/>
        </p:nvSpPr>
        <p:spPr bwMode="auto">
          <a:xfrm>
            <a:off x="5421534" y="4826086"/>
            <a:ext cx="0" cy="369887"/>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AutoShape 12"/>
          <p:cNvSpPr>
            <a:spLocks noChangeArrowheads="1"/>
          </p:cNvSpPr>
          <p:nvPr/>
        </p:nvSpPr>
        <p:spPr bwMode="auto">
          <a:xfrm>
            <a:off x="6804246" y="4464136"/>
            <a:ext cx="273050" cy="379225"/>
          </a:xfrm>
          <a:prstGeom prst="downArrow">
            <a:avLst>
              <a:gd name="adj1" fmla="val 47222"/>
              <a:gd name="adj2" fmla="val 83508"/>
            </a:avLst>
          </a:prstGeom>
          <a:solidFill>
            <a:srgbClr val="009FF6"/>
          </a:solidFill>
          <a:ln w="9525">
            <a:noFill/>
            <a:miter lim="800000"/>
          </a:ln>
        </p:spPr>
        <p:txBody>
          <a:bodyPr vert="eaVert"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Text Box 18"/>
          <p:cNvSpPr txBox="1">
            <a:spLocks noChangeArrowheads="1"/>
          </p:cNvSpPr>
          <p:nvPr/>
        </p:nvSpPr>
        <p:spPr bwMode="auto">
          <a:xfrm>
            <a:off x="7844570" y="2217823"/>
            <a:ext cx="9112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检验和</a:t>
            </a:r>
            <a:endPar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Text Box 19"/>
          <p:cNvSpPr txBox="1">
            <a:spLocks noChangeArrowheads="1"/>
          </p:cNvSpPr>
          <p:nvPr/>
        </p:nvSpPr>
        <p:spPr bwMode="auto">
          <a:xfrm>
            <a:off x="4652107" y="2217823"/>
            <a:ext cx="6683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类型</a:t>
            </a:r>
            <a:endPar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Text Box 20"/>
          <p:cNvSpPr txBox="1">
            <a:spLocks noChangeArrowheads="1"/>
          </p:cNvSpPr>
          <p:nvPr/>
        </p:nvSpPr>
        <p:spPr bwMode="auto">
          <a:xfrm>
            <a:off x="6049107" y="2217823"/>
            <a:ext cx="6699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kumimoji="1" lang="zh-CN" altLang="en-US"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代码</a:t>
            </a:r>
            <a:endParaRPr kumimoji="1" lang="zh-CN" altLang="en-US"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Text Box 21"/>
          <p:cNvSpPr txBox="1">
            <a:spLocks noChangeArrowheads="1"/>
          </p:cNvSpPr>
          <p:nvPr/>
        </p:nvSpPr>
        <p:spPr bwMode="auto">
          <a:xfrm>
            <a:off x="4795792" y="2572584"/>
            <a:ext cx="4289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（这 </a:t>
            </a:r>
            <a:r>
              <a:rPr kumimoji="1"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4 </a:t>
            </a:r>
            <a:r>
              <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个字节取决于 </a:t>
            </a:r>
            <a:r>
              <a:rPr kumimoji="1"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ICMP </a:t>
            </a:r>
            <a:r>
              <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报文的类型）</a:t>
            </a:r>
            <a:endPar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Text Box 22"/>
          <p:cNvSpPr txBox="1">
            <a:spLocks noChangeArrowheads="1"/>
          </p:cNvSpPr>
          <p:nvPr/>
        </p:nvSpPr>
        <p:spPr bwMode="auto">
          <a:xfrm>
            <a:off x="5548534" y="1865398"/>
            <a:ext cx="306494"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8</a:t>
            </a:r>
            <a:endPar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Text Box 23"/>
          <p:cNvSpPr txBox="1">
            <a:spLocks noChangeArrowheads="1"/>
          </p:cNvSpPr>
          <p:nvPr/>
        </p:nvSpPr>
        <p:spPr bwMode="auto">
          <a:xfrm>
            <a:off x="6804246" y="1865398"/>
            <a:ext cx="428322"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16</a:t>
            </a:r>
            <a:endPar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25"/>
          <p:cNvSpPr txBox="1">
            <a:spLocks noChangeArrowheads="1"/>
          </p:cNvSpPr>
          <p:nvPr/>
        </p:nvSpPr>
        <p:spPr bwMode="auto">
          <a:xfrm>
            <a:off x="9307734" y="1865398"/>
            <a:ext cx="428322"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31</a:t>
            </a:r>
            <a:endPar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9" name="组合 28"/>
          <p:cNvGrpSpPr/>
          <p:nvPr/>
        </p:nvGrpSpPr>
        <p:grpSpPr>
          <a:xfrm>
            <a:off x="4327746" y="5232486"/>
            <a:ext cx="4013200" cy="369332"/>
            <a:chOff x="2663825" y="4842346"/>
            <a:chExt cx="4013200" cy="369332"/>
          </a:xfrm>
        </p:grpSpPr>
        <p:sp>
          <p:nvSpPr>
            <p:cNvPr id="30" name="Line 6"/>
            <p:cNvSpPr>
              <a:spLocks noChangeShapeType="1"/>
            </p:cNvSpPr>
            <p:nvPr/>
          </p:nvSpPr>
          <p:spPr bwMode="auto">
            <a:xfrm>
              <a:off x="2663825" y="5026496"/>
              <a:ext cx="4013200"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Rectangle 24"/>
            <p:cNvSpPr>
              <a:spLocks noChangeArrowheads="1"/>
            </p:cNvSpPr>
            <p:nvPr/>
          </p:nvSpPr>
          <p:spPr bwMode="auto">
            <a:xfrm>
              <a:off x="4014788" y="4878858"/>
              <a:ext cx="1203325" cy="269875"/>
            </a:xfrm>
            <a:prstGeom prst="rect">
              <a:avLst/>
            </a:prstGeom>
            <a:solidFill>
              <a:srgbClr val="F9F1E4"/>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Text Box 26"/>
            <p:cNvSpPr txBox="1">
              <a:spLocks noChangeArrowheads="1"/>
            </p:cNvSpPr>
            <p:nvPr/>
          </p:nvSpPr>
          <p:spPr bwMode="auto">
            <a:xfrm>
              <a:off x="4037860" y="4842346"/>
              <a:ext cx="11384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kumimoji="1"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 </a:t>
              </a:r>
              <a:r>
                <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数据报</a:t>
              </a:r>
              <a:endPar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3" name="Text Box 28"/>
          <p:cNvSpPr txBox="1">
            <a:spLocks noChangeArrowheads="1"/>
          </p:cNvSpPr>
          <p:nvPr/>
        </p:nvSpPr>
        <p:spPr bwMode="auto">
          <a:xfrm>
            <a:off x="2404115" y="2022510"/>
            <a:ext cx="14670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lnSpc>
                <a:spcPct val="90000"/>
              </a:lnSpc>
            </a:pPr>
            <a:r>
              <a:rPr kumimoji="1"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前 </a:t>
            </a:r>
            <a:r>
              <a:rPr kumimoji="1"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4 </a:t>
            </a:r>
            <a:r>
              <a:rPr kumimoji="1"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个字节</a:t>
            </a:r>
            <a:endParaRPr kumimoji="1"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lnSpc>
                <a:spcPct val="90000"/>
              </a:lnSpc>
            </a:pPr>
            <a:r>
              <a:rPr kumimoji="1"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都是一样的</a:t>
            </a:r>
            <a:endParaRPr kumimoji="1"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Text Box 29"/>
          <p:cNvSpPr txBox="1">
            <a:spLocks noChangeArrowheads="1"/>
          </p:cNvSpPr>
          <p:nvPr/>
        </p:nvSpPr>
        <p:spPr bwMode="auto">
          <a:xfrm>
            <a:off x="5013691" y="3122698"/>
            <a:ext cx="40094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kumimoji="1"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ICMP </a:t>
            </a:r>
            <a:r>
              <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的数据部分（长度取决于类型）</a:t>
            </a:r>
            <a:endPar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Line 30"/>
          <p:cNvSpPr>
            <a:spLocks noChangeShapeType="1"/>
          </p:cNvSpPr>
          <p:nvPr/>
        </p:nvSpPr>
        <p:spPr bwMode="auto">
          <a:xfrm>
            <a:off x="3868959" y="2341648"/>
            <a:ext cx="458787"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矩形 35"/>
          <p:cNvSpPr/>
          <p:nvPr/>
        </p:nvSpPr>
        <p:spPr>
          <a:xfrm>
            <a:off x="2346192" y="5520492"/>
            <a:ext cx="3795911" cy="461665"/>
          </a:xfrm>
          <a:prstGeom prst="rect">
            <a:avLst/>
          </a:prstGeom>
        </p:spPr>
        <p:txBody>
          <a:bodyPr wrap="none">
            <a:spAutoFit/>
          </a:bodyPr>
          <a:lstStyle>
            <a:lvl1pPr marL="342900" indent="-342900">
              <a:defRPr u="sng">
                <a:solidFill>
                  <a:schemeClr val="tx1"/>
                </a:solidFill>
                <a:latin typeface="Arial" panose="020B0604020202020204" pitchFamily="34" charset="0"/>
                <a:ea typeface="宋体" panose="02010600030101010101" pitchFamily="2" charset="-122"/>
              </a:defRPr>
            </a:lvl1pPr>
            <a:lvl2pPr marL="631825" indent="-306705">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lvl="1" defTabSz="914400"/>
            <a:r>
              <a:rPr lang="en-US" altLang="zh-CN" sz="24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ICMP</a:t>
            </a:r>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报文封装在</a:t>
            </a:r>
            <a:r>
              <a:rPr lang="en-US" altLang="zh-CN" sz="24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组中</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矩形 36"/>
          <p:cNvSpPr/>
          <p:nvPr/>
        </p:nvSpPr>
        <p:spPr>
          <a:xfrm>
            <a:off x="4681294" y="5987378"/>
            <a:ext cx="4618252" cy="461665"/>
          </a:xfrm>
          <a:prstGeom prst="rect">
            <a:avLst/>
          </a:prstGeom>
        </p:spPr>
        <p:txBody>
          <a:bodyPr wrap="none">
            <a:spAutoFit/>
          </a:bodyPr>
          <a:lstStyle>
            <a:lvl1pPr marL="342900" indent="-342900">
              <a:defRPr u="sng">
                <a:solidFill>
                  <a:schemeClr val="tx1"/>
                </a:solidFill>
                <a:latin typeface="Arial" panose="020B0604020202020204" pitchFamily="34" charset="0"/>
                <a:ea typeface="宋体" panose="02010600030101010101" pitchFamily="2" charset="-122"/>
              </a:defRPr>
            </a:lvl1pPr>
            <a:lvl2pPr marL="631825" indent="-306705">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lvl="1" defTabSz="914400"/>
            <a:r>
              <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一个类型字段和一个编码字段</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3000" fill="hold" grpId="0" nodeType="clickEffect">
                                  <p:stCondLst>
                                    <p:cond delay="500"/>
                                  </p:stCondLst>
                                  <p:childTnLst>
                                    <p:anim calcmode="discrete" valueType="str">
                                      <p:cBhvr>
                                        <p:cTn id="48" dur="1000" fill="hold"/>
                                        <p:tgtEl>
                                          <p:spTgt spid="33"/>
                                        </p:tgtEl>
                                        <p:attrNameLst>
                                          <p:attrName>style.visibility</p:attrName>
                                        </p:attrNameLst>
                                      </p:cBhvr>
                                      <p:tavLst>
                                        <p:tav tm="0">
                                          <p:val>
                                            <p:strVal val="hidden"/>
                                          </p:val>
                                        </p:tav>
                                        <p:tav tm="50000">
                                          <p:val>
                                            <p:strVal val="visible"/>
                                          </p:val>
                                        </p:tav>
                                      </p:tavLst>
                                    </p:anim>
                                  </p:childTnLst>
                                </p:cTn>
                              </p:par>
                              <p:par>
                                <p:cTn id="49" presetID="35" presetClass="emph" presetSubtype="0" repeatCount="3000" fill="hold" nodeType="withEffect">
                                  <p:stCondLst>
                                    <p:cond delay="500"/>
                                  </p:stCondLst>
                                  <p:childTnLst>
                                    <p:anim calcmode="discrete" valueType="str">
                                      <p:cBhvr>
                                        <p:cTn id="50" dur="1000" fill="hold"/>
                                        <p:tgtEl>
                                          <p:spTgt spid="35"/>
                                        </p:tgtEl>
                                        <p:attrNameLst>
                                          <p:attrName>style.visibility</p:attrName>
                                        </p:attrNameLst>
                                      </p:cBhvr>
                                      <p:tavLst>
                                        <p:tav tm="0">
                                          <p:val>
                                            <p:strVal val="hidden"/>
                                          </p:val>
                                        </p:tav>
                                        <p:tav tm="50000">
                                          <p:val>
                                            <p:strVal val="visible"/>
                                          </p:val>
                                        </p:tav>
                                      </p:tavLst>
                                    </p:anim>
                                  </p:childTnLst>
                                </p:cTn>
                              </p:par>
                              <p:par>
                                <p:cTn id="51" presetID="35" presetClass="emph" presetSubtype="0" repeatCount="3000" fill="hold" grpId="0" nodeType="withEffect">
                                  <p:stCondLst>
                                    <p:cond delay="500"/>
                                  </p:stCondLst>
                                  <p:childTnLst>
                                    <p:anim calcmode="discrete" valueType="str">
                                      <p:cBhvr>
                                        <p:cTn id="52" dur="1000" fill="hold"/>
                                        <p:tgtEl>
                                          <p:spTgt spid="23"/>
                                        </p:tgtEl>
                                        <p:attrNameLst>
                                          <p:attrName>style.visibility</p:attrName>
                                        </p:attrNameLst>
                                      </p:cBhvr>
                                      <p:tavLst>
                                        <p:tav tm="0">
                                          <p:val>
                                            <p:strVal val="hidden"/>
                                          </p:val>
                                        </p:tav>
                                        <p:tav tm="50000">
                                          <p:val>
                                            <p:strVal val="visible"/>
                                          </p:val>
                                        </p:tav>
                                      </p:tavLst>
                                    </p:anim>
                                  </p:childTnLst>
                                </p:cTn>
                              </p:par>
                              <p:par>
                                <p:cTn id="53" presetID="35" presetClass="emph" presetSubtype="0" repeatCount="3000" fill="hold" grpId="0" nodeType="withEffect">
                                  <p:stCondLst>
                                    <p:cond delay="500"/>
                                  </p:stCondLst>
                                  <p:childTnLst>
                                    <p:anim calcmode="discrete" valueType="str">
                                      <p:cBhvr>
                                        <p:cTn id="54" dur="1000" fill="hold"/>
                                        <p:tgtEl>
                                          <p:spTgt spid="24"/>
                                        </p:tgtEl>
                                        <p:attrNameLst>
                                          <p:attrName>style.visibility</p:attrName>
                                        </p:attrNameLst>
                                      </p:cBhvr>
                                      <p:tavLst>
                                        <p:tav tm="0">
                                          <p:val>
                                            <p:strVal val="hidden"/>
                                          </p:val>
                                        </p:tav>
                                        <p:tav tm="50000">
                                          <p:val>
                                            <p:strVal val="visible"/>
                                          </p:val>
                                        </p:tav>
                                      </p:tavLst>
                                    </p:anim>
                                  </p:childTnLst>
                                </p:cTn>
                              </p:par>
                              <p:par>
                                <p:cTn id="55" presetID="35" presetClass="emph" presetSubtype="0" repeatCount="3000" fill="hold" grpId="0" nodeType="withEffect">
                                  <p:stCondLst>
                                    <p:cond delay="500"/>
                                  </p:stCondLst>
                                  <p:childTnLst>
                                    <p:anim calcmode="discrete" valueType="str">
                                      <p:cBhvr>
                                        <p:cTn id="56" dur="1000" fill="hold"/>
                                        <p:tgtEl>
                                          <p:spTgt spid="22"/>
                                        </p:tgtEl>
                                        <p:attrNameLst>
                                          <p:attrName>style.visibility</p:attrName>
                                        </p:attrNameLst>
                                      </p:cBhvr>
                                      <p:tavLst>
                                        <p:tav tm="0">
                                          <p:val>
                                            <p:strVal val="hidden"/>
                                          </p:val>
                                        </p:tav>
                                        <p:tav tm="50000">
                                          <p:val>
                                            <p:strVal val="visible"/>
                                          </p:val>
                                        </p:tav>
                                      </p:tavLst>
                                    </p:anim>
                                  </p:childTnLst>
                                </p:cTn>
                              </p:par>
                            </p:childTnLst>
                          </p:cTn>
                        </p:par>
                        <p:par>
                          <p:cTn id="57" fill="hold">
                            <p:stCondLst>
                              <p:cond delay="1500"/>
                            </p:stCondLst>
                            <p:childTnLst>
                              <p:par>
                                <p:cTn id="58" presetID="22" presetClass="entr" presetSubtype="1"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500"/>
                                        <p:tgtEl>
                                          <p:spTgt spid="8"/>
                                        </p:tgtEl>
                                      </p:cBhvr>
                                    </p:animEffect>
                                  </p:childTnLst>
                                </p:cTn>
                              </p:par>
                            </p:childTnLst>
                          </p:cTn>
                        </p:par>
                        <p:par>
                          <p:cTn id="61" fill="hold">
                            <p:stCondLst>
                              <p:cond delay="2000"/>
                            </p:stCondLst>
                            <p:childTnLst>
                              <p:par>
                                <p:cTn id="62" presetID="53" presetClass="entr" presetSubtype="16"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childTnLst>
                          </p:cTn>
                        </p:par>
                        <p:par>
                          <p:cTn id="67" fill="hold">
                            <p:stCondLst>
                              <p:cond delay="2500"/>
                            </p:stCondLst>
                            <p:childTnLst>
                              <p:par>
                                <p:cTn id="68" presetID="22" presetClass="entr" presetSubtype="1"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up)">
                                      <p:cBhvr>
                                        <p:cTn id="70" dur="500"/>
                                        <p:tgtEl>
                                          <p:spTgt spid="21"/>
                                        </p:tgtEl>
                                      </p:cBhvr>
                                    </p:animEffect>
                                  </p:childTnLst>
                                </p:cTn>
                              </p:par>
                            </p:childTnLst>
                          </p:cTn>
                        </p:par>
                        <p:par>
                          <p:cTn id="71" fill="hold">
                            <p:stCondLst>
                              <p:cond delay="3000"/>
                            </p:stCondLst>
                            <p:childTnLst>
                              <p:par>
                                <p:cTn id="72" presetID="53" presetClass="entr" presetSubtype="16" fill="hold" nodeType="after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p:cTn id="74" dur="500" fill="hold"/>
                                        <p:tgtEl>
                                          <p:spTgt spid="5"/>
                                        </p:tgtEl>
                                        <p:attrNameLst>
                                          <p:attrName>ppt_w</p:attrName>
                                        </p:attrNameLst>
                                      </p:cBhvr>
                                      <p:tavLst>
                                        <p:tav tm="0">
                                          <p:val>
                                            <p:fltVal val="0"/>
                                          </p:val>
                                        </p:tav>
                                        <p:tav tm="100000">
                                          <p:val>
                                            <p:strVal val="#ppt_w"/>
                                          </p:val>
                                        </p:tav>
                                      </p:tavLst>
                                    </p:anim>
                                    <p:anim calcmode="lin" valueType="num">
                                      <p:cBhvr>
                                        <p:cTn id="75" dur="500" fill="hold"/>
                                        <p:tgtEl>
                                          <p:spTgt spid="5"/>
                                        </p:tgtEl>
                                        <p:attrNameLst>
                                          <p:attrName>ppt_h</p:attrName>
                                        </p:attrNameLst>
                                      </p:cBhvr>
                                      <p:tavLst>
                                        <p:tav tm="0">
                                          <p:val>
                                            <p:fltVal val="0"/>
                                          </p:val>
                                        </p:tav>
                                        <p:tav tm="100000">
                                          <p:val>
                                            <p:strVal val="#ppt_h"/>
                                          </p:val>
                                        </p:tav>
                                      </p:tavLst>
                                    </p:anim>
                                    <p:animEffect transition="in" filter="fade">
                                      <p:cBhvr>
                                        <p:cTn id="76" dur="500"/>
                                        <p:tgtEl>
                                          <p:spTgt spid="5"/>
                                        </p:tgtEl>
                                      </p:cBhvr>
                                    </p:animEffect>
                                  </p:childTnLst>
                                </p:cTn>
                              </p:par>
                            </p:childTnLst>
                          </p:cTn>
                        </p:par>
                        <p:par>
                          <p:cTn id="77" fill="hold">
                            <p:stCondLst>
                              <p:cond delay="3500"/>
                            </p:stCondLst>
                            <p:childTnLst>
                              <p:par>
                                <p:cTn id="78" presetID="22" presetClass="entr" presetSubtype="8" fill="hold" grpId="0" nodeType="after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wipe(left)">
                                      <p:cBhvr>
                                        <p:cTn id="80" dur="500"/>
                                        <p:tgtEl>
                                          <p:spTgt spid="4"/>
                                        </p:tgtEl>
                                      </p:cBhvr>
                                    </p:animEffect>
                                  </p:childTnLst>
                                </p:cTn>
                              </p:par>
                            </p:childTnLst>
                          </p:cTn>
                        </p:par>
                        <p:par>
                          <p:cTn id="81" fill="hold">
                            <p:stCondLst>
                              <p:cond delay="4000"/>
                            </p:stCondLst>
                            <p:childTnLst>
                              <p:par>
                                <p:cTn id="82" presetID="10" presetClass="entr" presetSubtype="0"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par>
                          <p:cTn id="88" fill="hold">
                            <p:stCondLst>
                              <p:cond delay="4500"/>
                            </p:stCondLst>
                            <p:childTnLst>
                              <p:par>
                                <p:cTn id="89" presetID="16" presetClass="entr" presetSubtype="37" fill="hold"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barn(outVertical)">
                                      <p:cBhvr>
                                        <p:cTn id="91" dur="500"/>
                                        <p:tgtEl>
                                          <p:spTgt spid="29"/>
                                        </p:tgtEl>
                                      </p:cBhvr>
                                    </p:animEffect>
                                  </p:childTnLst>
                                </p:cTn>
                              </p:par>
                            </p:childTnLst>
                          </p:cTn>
                        </p:par>
                        <p:par>
                          <p:cTn id="92" fill="hold">
                            <p:stCondLst>
                              <p:cond delay="5000"/>
                            </p:stCondLst>
                            <p:childTnLst>
                              <p:par>
                                <p:cTn id="93" presetID="22" presetClass="entr" presetSubtype="8" fill="hold" grpId="0" nodeType="after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left)">
                                      <p:cBhvr>
                                        <p:cTn id="95" dur="500"/>
                                        <p:tgtEl>
                                          <p:spTgt spid="36"/>
                                        </p:tgtEl>
                                      </p:cBhvr>
                                    </p:animEffect>
                                  </p:childTnLst>
                                </p:cTn>
                              </p:par>
                            </p:childTnLst>
                          </p:cTn>
                        </p:par>
                        <p:par>
                          <p:cTn id="96" fill="hold">
                            <p:stCondLst>
                              <p:cond delay="5500"/>
                            </p:stCondLst>
                            <p:childTnLst>
                              <p:par>
                                <p:cTn id="97" presetID="53" presetClass="entr" presetSubtype="16" fill="hold" grpId="0" nodeType="after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p:cTn id="99" dur="500" fill="hold"/>
                                        <p:tgtEl>
                                          <p:spTgt spid="16"/>
                                        </p:tgtEl>
                                        <p:attrNameLst>
                                          <p:attrName>ppt_w</p:attrName>
                                        </p:attrNameLst>
                                      </p:cBhvr>
                                      <p:tavLst>
                                        <p:tav tm="0">
                                          <p:val>
                                            <p:fltVal val="0"/>
                                          </p:val>
                                        </p:tav>
                                        <p:tav tm="100000">
                                          <p:val>
                                            <p:strVal val="#ppt_w"/>
                                          </p:val>
                                        </p:tav>
                                      </p:tavLst>
                                    </p:anim>
                                    <p:anim calcmode="lin" valueType="num">
                                      <p:cBhvr>
                                        <p:cTn id="100" dur="500" fill="hold"/>
                                        <p:tgtEl>
                                          <p:spTgt spid="16"/>
                                        </p:tgtEl>
                                        <p:attrNameLst>
                                          <p:attrName>ppt_h</p:attrName>
                                        </p:attrNameLst>
                                      </p:cBhvr>
                                      <p:tavLst>
                                        <p:tav tm="0">
                                          <p:val>
                                            <p:fltVal val="0"/>
                                          </p:val>
                                        </p:tav>
                                        <p:tav tm="100000">
                                          <p:val>
                                            <p:strVal val="#ppt_h"/>
                                          </p:val>
                                        </p:tav>
                                      </p:tavLst>
                                    </p:anim>
                                    <p:animEffect transition="in" filter="fade">
                                      <p:cBhvr>
                                        <p:cTn id="101" dur="500"/>
                                        <p:tgtEl>
                                          <p:spTgt spid="16"/>
                                        </p:tgtEl>
                                      </p:cBhvr>
                                    </p:animEffect>
                                  </p:childTnLst>
                                </p:cTn>
                              </p:par>
                            </p:childTnLst>
                          </p:cTn>
                        </p:par>
                        <p:par>
                          <p:cTn id="102" fill="hold">
                            <p:stCondLst>
                              <p:cond delay="6000"/>
                            </p:stCondLst>
                            <p:childTnLst>
                              <p:par>
                                <p:cTn id="103" presetID="22" presetClass="entr" presetSubtype="8" fill="hold" grpId="0" nodeType="after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wipe(left)">
                                      <p:cBhvr>
                                        <p:cTn id="10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8" grpId="0" bldLvl="0" animBg="1"/>
      <p:bldP spid="16" grpId="0" bldLvl="0" animBg="1"/>
      <p:bldP spid="17" grpId="0"/>
      <p:bldP spid="18" grpId="0" bldLvl="0" animBg="1"/>
      <p:bldP spid="19" grpId="0"/>
      <p:bldP spid="20" grpId="0" bldLvl="0" animBg="1"/>
      <p:bldP spid="21" grpId="0" bldLvl="0" animBg="1"/>
      <p:bldP spid="22" grpId="0"/>
      <p:bldP spid="22" grpId="1"/>
      <p:bldP spid="23" grpId="0"/>
      <p:bldP spid="23" grpId="1"/>
      <p:bldP spid="24" grpId="0"/>
      <p:bldP spid="24" grpId="1"/>
      <p:bldP spid="25" grpId="0"/>
      <p:bldP spid="26" grpId="0"/>
      <p:bldP spid="27" grpId="0"/>
      <p:bldP spid="28" grpId="0"/>
      <p:bldP spid="33" grpId="0"/>
      <p:bldP spid="33" grpId="1"/>
      <p:bldP spid="34" grpId="0"/>
      <p:bldP spid="35" grpId="0" bldLvl="0" animBg="1"/>
      <p:bldP spid="36" grpId="0"/>
      <p:bldP spid="3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ICMP</a:t>
            </a:r>
            <a:r>
              <a:rPr lang="zh-CN" altLang="en-US" dirty="0"/>
              <a:t>报文</a:t>
            </a:r>
            <a:r>
              <a:rPr lang="en-US" altLang="zh-CN" dirty="0"/>
              <a:t>——</a:t>
            </a:r>
            <a:r>
              <a:rPr kumimoji="1" lang="zh-CN" altLang="en-US" sz="44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信息报文不可达</a:t>
            </a:r>
            <a:endParaRPr lang="zh-CN" altLang="en-US" dirty="0"/>
          </a:p>
        </p:txBody>
      </p:sp>
      <p:grpSp>
        <p:nvGrpSpPr>
          <p:cNvPr id="10" name="组合 9"/>
          <p:cNvGrpSpPr/>
          <p:nvPr/>
        </p:nvGrpSpPr>
        <p:grpSpPr>
          <a:xfrm>
            <a:off x="1759473" y="2654363"/>
            <a:ext cx="4680527" cy="498598"/>
            <a:chOff x="1403750" y="3593123"/>
            <a:chExt cx="4680527" cy="498598"/>
          </a:xfrm>
        </p:grpSpPr>
        <p:grpSp>
          <p:nvGrpSpPr>
            <p:cNvPr id="11" name="组合 10"/>
            <p:cNvGrpSpPr/>
            <p:nvPr/>
          </p:nvGrpSpPr>
          <p:grpSpPr>
            <a:xfrm>
              <a:off x="1403750" y="3593123"/>
              <a:ext cx="490436" cy="476221"/>
              <a:chOff x="1403750" y="3593123"/>
              <a:chExt cx="808892" cy="785446"/>
            </a:xfrm>
          </p:grpSpPr>
          <p:sp>
            <p:nvSpPr>
              <p:cNvPr id="13" name="对话气泡: 椭圆形 12"/>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2" name="Text Box 79"/>
            <p:cNvSpPr txBox="1">
              <a:spLocks noChangeArrowheads="1"/>
            </p:cNvSpPr>
            <p:nvPr/>
          </p:nvSpPr>
          <p:spPr bwMode="auto">
            <a:xfrm>
              <a:off x="1985932" y="3593123"/>
              <a:ext cx="409834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信宿机硬件出现故障或关机</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p:cNvGrpSpPr/>
          <p:nvPr/>
        </p:nvGrpSpPr>
        <p:grpSpPr>
          <a:xfrm>
            <a:off x="1759473" y="3228701"/>
            <a:ext cx="4680527" cy="498598"/>
            <a:chOff x="1403750" y="3593123"/>
            <a:chExt cx="4680527" cy="498598"/>
          </a:xfrm>
        </p:grpSpPr>
        <p:grpSp>
          <p:nvGrpSpPr>
            <p:cNvPr id="16" name="组合 15"/>
            <p:cNvGrpSpPr/>
            <p:nvPr/>
          </p:nvGrpSpPr>
          <p:grpSpPr>
            <a:xfrm>
              <a:off x="1403750" y="3593123"/>
              <a:ext cx="490436" cy="476221"/>
              <a:chOff x="1403750" y="3593123"/>
              <a:chExt cx="808892" cy="785446"/>
            </a:xfrm>
          </p:grpSpPr>
          <p:sp>
            <p:nvSpPr>
              <p:cNvPr id="18" name="对话气泡: 椭圆形 17"/>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7" name="Text Box 79"/>
            <p:cNvSpPr txBox="1">
              <a:spLocks noChangeArrowheads="1"/>
            </p:cNvSpPr>
            <p:nvPr/>
          </p:nvSpPr>
          <p:spPr bwMode="auto">
            <a:xfrm>
              <a:off x="1985932" y="3593123"/>
              <a:ext cx="409834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发送者指定的地址不存在</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 name="组合 19"/>
          <p:cNvGrpSpPr/>
          <p:nvPr/>
        </p:nvGrpSpPr>
        <p:grpSpPr>
          <a:xfrm>
            <a:off x="1759473" y="3803040"/>
            <a:ext cx="4680527" cy="498598"/>
            <a:chOff x="1403750" y="3593123"/>
            <a:chExt cx="4680527" cy="498598"/>
          </a:xfrm>
        </p:grpSpPr>
        <p:grpSp>
          <p:nvGrpSpPr>
            <p:cNvPr id="21" name="组合 20"/>
            <p:cNvGrpSpPr/>
            <p:nvPr/>
          </p:nvGrpSpPr>
          <p:grpSpPr>
            <a:xfrm>
              <a:off x="1403750" y="3593123"/>
              <a:ext cx="490436" cy="476221"/>
              <a:chOff x="1403750" y="3593123"/>
              <a:chExt cx="808892" cy="785446"/>
            </a:xfrm>
          </p:grpSpPr>
          <p:sp>
            <p:nvSpPr>
              <p:cNvPr id="23" name="对话气泡: 椭圆形 22"/>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2" name="Text Box 79"/>
            <p:cNvSpPr txBox="1">
              <a:spLocks noChangeArrowheads="1"/>
            </p:cNvSpPr>
            <p:nvPr/>
          </p:nvSpPr>
          <p:spPr bwMode="auto">
            <a:xfrm>
              <a:off x="1985932" y="3593123"/>
              <a:ext cx="409834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网关不知道去往信宿</a:t>
              </a:r>
              <a:r>
                <a:rPr kumimoji="1" lang="zh-CN" altLang="en-US" sz="24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的路径</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aphicFrame>
        <p:nvGraphicFramePr>
          <p:cNvPr id="25" name="表格 2"/>
          <p:cNvGraphicFramePr>
            <a:graphicFrameLocks noGrp="1"/>
          </p:cNvGraphicFramePr>
          <p:nvPr/>
        </p:nvGraphicFramePr>
        <p:xfrm>
          <a:off x="2363738" y="4299735"/>
          <a:ext cx="6096000" cy="1828800"/>
        </p:xfrm>
        <a:graphic>
          <a:graphicData uri="http://schemas.openxmlformats.org/drawingml/2006/table">
            <a:tbl>
              <a:tblPr firstRow="1" bandRow="1"/>
              <a:tblGrid>
                <a:gridCol w="2032000"/>
                <a:gridCol w="2032000"/>
                <a:gridCol w="2032000"/>
              </a:tblGrid>
              <a:tr h="370840">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类型（</a:t>
                      </a:r>
                      <a:r>
                        <a:rPr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码（</a:t>
                      </a:r>
                      <a:r>
                        <a:rPr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0-12</a:t>
                      </a: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校验和</a:t>
                      </a:r>
                      <a:endPar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370840">
                <a:tc gridSpan="3">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未用（全</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0</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r>
              <a:tr h="370840">
                <a:tc gridSpan="3">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出错数据报报头</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前</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64bit</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数据</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r>
              <a:tr h="370840">
                <a:tc gridSpan="3">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ICMP</a:t>
            </a:r>
            <a:r>
              <a:rPr lang="zh-CN" altLang="en-US" dirty="0"/>
              <a:t>报文</a:t>
            </a:r>
            <a:r>
              <a:rPr lang="en-US" altLang="zh-CN" dirty="0"/>
              <a:t>——</a:t>
            </a:r>
            <a:r>
              <a:rPr lang="zh-CN" altLang="en-US" dirty="0"/>
              <a:t>参数出错报文</a:t>
            </a:r>
            <a:endParaRPr lang="zh-CN" altLang="en-US" dirty="0"/>
          </a:p>
        </p:txBody>
      </p:sp>
      <p:grpSp>
        <p:nvGrpSpPr>
          <p:cNvPr id="4" name="组合 3"/>
          <p:cNvGrpSpPr/>
          <p:nvPr/>
        </p:nvGrpSpPr>
        <p:grpSpPr>
          <a:xfrm>
            <a:off x="1392915" y="2558332"/>
            <a:ext cx="6678182" cy="498598"/>
            <a:chOff x="1403750" y="3593123"/>
            <a:chExt cx="6678182" cy="498598"/>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2" y="3593123"/>
              <a:ext cx="60960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路由器或信宿机在丢弃参数出错的报文时</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aphicFrame>
        <p:nvGraphicFramePr>
          <p:cNvPr id="9" name="表格 2"/>
          <p:cNvGraphicFramePr>
            <a:graphicFrameLocks noGrp="1"/>
          </p:cNvGraphicFramePr>
          <p:nvPr/>
        </p:nvGraphicFramePr>
        <p:xfrm>
          <a:off x="2102388" y="3143213"/>
          <a:ext cx="6096000" cy="1828800"/>
        </p:xfrm>
        <a:graphic>
          <a:graphicData uri="http://schemas.openxmlformats.org/drawingml/2006/table">
            <a:tbl>
              <a:tblPr firstRow="1" bandRow="1"/>
              <a:tblGrid>
                <a:gridCol w="2032000"/>
                <a:gridCol w="2032000"/>
                <a:gridCol w="2032000"/>
              </a:tblGrid>
              <a:tr h="370840">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类型（</a:t>
                      </a:r>
                      <a:r>
                        <a:rPr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12</a:t>
                      </a: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码（</a:t>
                      </a:r>
                      <a:r>
                        <a:rPr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0</a:t>
                      </a: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或</a:t>
                      </a:r>
                      <a:r>
                        <a:rPr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校验和</a:t>
                      </a:r>
                      <a:endPar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370840">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指针</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未用（全</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0</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dirty="0"/>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hMerge="1">
                  <a:tcPr>
                    <a:lnL w="19050" cap="flat" cmpd="sng" algn="ctr">
                      <a:solidFill>
                        <a:srgbClr val="009FF6"/>
                      </a:solidFill>
                      <a:prstDash val="solid"/>
                      <a:round/>
                      <a:headEnd type="none" w="med" len="med"/>
                      <a:tailEnd type="none" w="med" len="med"/>
                    </a:lnL>
                    <a:lnT w="19050" cap="flat" cmpd="sng" algn="ctr">
                      <a:solidFill>
                        <a:srgbClr val="009FF6"/>
                      </a:solidFill>
                      <a:prstDash val="solid"/>
                      <a:round/>
                      <a:headEnd type="none" w="med" len="med"/>
                      <a:tailEnd type="none" w="med" len="med"/>
                    </a:lnT>
                  </a:tcPr>
                </a:tc>
              </a:tr>
              <a:tr h="370840">
                <a:tc gridSpan="3">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出错数据报报头</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前</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64bit</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数据</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hMerge="1">
                  <a:tcPr/>
                </a:tc>
                <a:tc hMerge="1">
                  <a:tcPr>
                    <a:lnL w="19050" cap="flat" cmpd="sng" algn="ctr">
                      <a:solidFill>
                        <a:srgbClr val="009FF6"/>
                      </a:solidFill>
                      <a:prstDash val="solid"/>
                      <a:round/>
                      <a:headEnd type="none" w="med" len="med"/>
                      <a:tailEnd type="none" w="med" len="med"/>
                    </a:lnL>
                  </a:tcPr>
                </a:tc>
              </a:tr>
              <a:tr h="370840">
                <a:tc gridSpan="3">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hMerge="1">
                  <a:tcPr/>
                </a:tc>
                <a:tc hMerge="1">
                  <a:tcPr>
                    <a:lnL w="19050" cap="flat" cmpd="sng" algn="ctr">
                      <a:solidFill>
                        <a:srgbClr val="009FF6"/>
                      </a:solidFill>
                      <a:prstDash val="solid"/>
                      <a:round/>
                      <a:headEnd type="none" w="med" len="med"/>
                      <a:tailEnd type="none" w="med" len="med"/>
                    </a:lnL>
                  </a:tcPr>
                </a:tc>
              </a:tr>
            </a:tbl>
          </a:graphicData>
        </a:graphic>
      </p:graphicFrame>
      <p:grpSp>
        <p:nvGrpSpPr>
          <p:cNvPr id="10" name="组合 9"/>
          <p:cNvGrpSpPr/>
          <p:nvPr/>
        </p:nvGrpSpPr>
        <p:grpSpPr>
          <a:xfrm>
            <a:off x="1975097" y="5058296"/>
            <a:ext cx="6847377" cy="601902"/>
            <a:chOff x="1791494" y="2592817"/>
            <a:chExt cx="5638006" cy="1117521"/>
          </a:xfrm>
        </p:grpSpPr>
        <p:sp>
          <p:nvSpPr>
            <p:cNvPr id="11" name="矩形: 圆角 10"/>
            <p:cNvSpPr/>
            <p:nvPr/>
          </p:nvSpPr>
          <p:spPr>
            <a:xfrm>
              <a:off x="1791494" y="2592817"/>
              <a:ext cx="5638006" cy="1117521"/>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2" name="文本框 11"/>
            <p:cNvSpPr txBox="1"/>
            <p:nvPr/>
          </p:nvSpPr>
          <p:spPr>
            <a:xfrm>
              <a:off x="1951183" y="2742396"/>
              <a:ext cx="5411642" cy="89242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0</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 </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数据报某个参数错，指针域指向出错的字节</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矩形: 圆角 12"/>
            <p:cNvSpPr/>
            <p:nvPr/>
          </p:nvSpPr>
          <p:spPr>
            <a:xfrm>
              <a:off x="1857375" y="2669790"/>
              <a:ext cx="5505449" cy="965042"/>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4" name="组合 13"/>
          <p:cNvGrpSpPr/>
          <p:nvPr/>
        </p:nvGrpSpPr>
        <p:grpSpPr>
          <a:xfrm>
            <a:off x="1974614" y="5740762"/>
            <a:ext cx="6847377" cy="601902"/>
            <a:chOff x="1791494" y="2592817"/>
            <a:chExt cx="5638006" cy="1117521"/>
          </a:xfrm>
        </p:grpSpPr>
        <p:sp>
          <p:nvSpPr>
            <p:cNvPr id="15" name="矩形: 圆角 14"/>
            <p:cNvSpPr/>
            <p:nvPr/>
          </p:nvSpPr>
          <p:spPr>
            <a:xfrm>
              <a:off x="1791494" y="2592817"/>
              <a:ext cx="5638006" cy="1117521"/>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 name="文本框 15"/>
            <p:cNvSpPr txBox="1"/>
            <p:nvPr/>
          </p:nvSpPr>
          <p:spPr>
            <a:xfrm>
              <a:off x="1951183" y="2742396"/>
              <a:ext cx="5411642" cy="8571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  </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数据报缺少某个选项，无指针域</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矩形: 圆角 16"/>
            <p:cNvSpPr/>
            <p:nvPr/>
          </p:nvSpPr>
          <p:spPr>
            <a:xfrm>
              <a:off x="1857375" y="2669790"/>
              <a:ext cx="5505449" cy="965042"/>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000"/>
                                        <p:tgtEl>
                                          <p:spTgt spid="9"/>
                                        </p:tgtEl>
                                      </p:cBhvr>
                                    </p:animEffect>
                                  </p:childTnLst>
                                </p:cTn>
                              </p:par>
                            </p:childTnLst>
                          </p:cTn>
                        </p:par>
                        <p:par>
                          <p:cTn id="12" fill="hold">
                            <p:stCondLst>
                              <p:cond delay="1500"/>
                            </p:stCondLst>
                            <p:childTnLst>
                              <p:par>
                                <p:cTn id="13" presetID="1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ppt_x</p:attrName>
                                        </p:attrNameLst>
                                      </p:cBhvr>
                                      <p:tavLst>
                                        <p:tav tm="0">
                                          <p:val>
                                            <p:strVal val="#ppt_x-#ppt_w*1.125000"/>
                                          </p:val>
                                        </p:tav>
                                        <p:tav tm="100000">
                                          <p:val>
                                            <p:strVal val="#ppt_x"/>
                                          </p:val>
                                        </p:tav>
                                      </p:tavLst>
                                    </p:anim>
                                    <p:animEffect transition="in" filter="wipe(right)">
                                      <p:cBhvr>
                                        <p:cTn id="16" dur="500"/>
                                        <p:tgtEl>
                                          <p:spTgt spid="10"/>
                                        </p:tgtEl>
                                      </p:cBhvr>
                                    </p:animEffect>
                                  </p:childTnLst>
                                </p:cTn>
                              </p:par>
                            </p:childTnLst>
                          </p:cTn>
                        </p:par>
                        <p:par>
                          <p:cTn id="17" fill="hold">
                            <p:stCondLst>
                              <p:cond delay="2000"/>
                            </p:stCondLst>
                            <p:childTnLst>
                              <p:par>
                                <p:cTn id="18" presetID="1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p:tgtEl>
                                          <p:spTgt spid="14"/>
                                        </p:tgtEl>
                                        <p:attrNameLst>
                                          <p:attrName>ppt_x</p:attrName>
                                        </p:attrNameLst>
                                      </p:cBhvr>
                                      <p:tavLst>
                                        <p:tav tm="0">
                                          <p:val>
                                            <p:strVal val="#ppt_x-#ppt_w*1.125000"/>
                                          </p:val>
                                        </p:tav>
                                        <p:tav tm="100000">
                                          <p:val>
                                            <p:strVal val="#ppt_x"/>
                                          </p:val>
                                        </p:tav>
                                      </p:tavLst>
                                    </p:anim>
                                    <p:animEffect transition="in" filter="wipe(right)">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ICMP</a:t>
            </a:r>
            <a:r>
              <a:rPr lang="zh-CN" altLang="en-US" dirty="0"/>
              <a:t>报文</a:t>
            </a:r>
            <a:r>
              <a:rPr lang="en-US" altLang="zh-CN" dirty="0"/>
              <a:t>——</a:t>
            </a:r>
            <a:r>
              <a:rPr lang="zh-CN" altLang="en-US" dirty="0"/>
              <a:t>重定向报文</a:t>
            </a:r>
            <a:endParaRPr lang="zh-CN" altLang="en-US" dirty="0"/>
          </a:p>
        </p:txBody>
      </p:sp>
      <p:grpSp>
        <p:nvGrpSpPr>
          <p:cNvPr id="10" name="组合 9"/>
          <p:cNvGrpSpPr/>
          <p:nvPr/>
        </p:nvGrpSpPr>
        <p:grpSpPr>
          <a:xfrm>
            <a:off x="1404229" y="2608936"/>
            <a:ext cx="10565378" cy="476221"/>
            <a:chOff x="1403750" y="3593123"/>
            <a:chExt cx="10565378" cy="476221"/>
          </a:xfrm>
        </p:grpSpPr>
        <p:grpSp>
          <p:nvGrpSpPr>
            <p:cNvPr id="11" name="组合 10"/>
            <p:cNvGrpSpPr/>
            <p:nvPr/>
          </p:nvGrpSpPr>
          <p:grpSpPr>
            <a:xfrm>
              <a:off x="1403750" y="3593123"/>
              <a:ext cx="490436" cy="476221"/>
              <a:chOff x="1403750" y="3593123"/>
              <a:chExt cx="808892" cy="785446"/>
            </a:xfrm>
          </p:grpSpPr>
          <p:sp>
            <p:nvSpPr>
              <p:cNvPr id="13" name="对话气泡: 椭圆形 12"/>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2" name="Text Box 79"/>
            <p:cNvSpPr txBox="1">
              <a:spLocks noChangeArrowheads="1"/>
            </p:cNvSpPr>
            <p:nvPr/>
          </p:nvSpPr>
          <p:spPr bwMode="auto">
            <a:xfrm>
              <a:off x="1985931" y="3593123"/>
              <a:ext cx="998319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路由转发过程中发现源主机可以将报文直接发送给下游路由节点。</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aphicFrame>
        <p:nvGraphicFramePr>
          <p:cNvPr id="17" name="表格 2"/>
          <p:cNvGraphicFramePr>
            <a:graphicFrameLocks noGrp="1"/>
          </p:cNvGraphicFramePr>
          <p:nvPr>
            <p:custDataLst>
              <p:tags r:id="rId1"/>
            </p:custDataLst>
          </p:nvPr>
        </p:nvGraphicFramePr>
        <p:xfrm>
          <a:off x="2289734" y="3779000"/>
          <a:ext cx="6096000" cy="1828800"/>
        </p:xfrm>
        <a:graphic>
          <a:graphicData uri="http://schemas.openxmlformats.org/drawingml/2006/table">
            <a:tbl>
              <a:tblPr firstRow="1" bandRow="1"/>
              <a:tblGrid>
                <a:gridCol w="2032000"/>
                <a:gridCol w="2032000"/>
                <a:gridCol w="2032000"/>
              </a:tblGrid>
              <a:tr h="370840">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类型（</a:t>
                      </a:r>
                      <a:r>
                        <a:rPr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码（</a:t>
                      </a:r>
                      <a:r>
                        <a:rPr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0-3</a:t>
                      </a: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校验和</a:t>
                      </a:r>
                      <a:endParaRPr lang="zh-CN" altLang="en-US" sz="24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370840">
                <a:tc gridSpan="3">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网关</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hMerge="1">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hMerge="1">
                  <a:tcPr>
                    <a:lnL w="19050" cap="flat" cmpd="sng" algn="ctr">
                      <a:solidFill>
                        <a:srgbClr val="009FF6"/>
                      </a:solidFill>
                      <a:prstDash val="solid"/>
                      <a:round/>
                      <a:headEnd type="none" w="med" len="med"/>
                      <a:tailEnd type="none" w="med" len="med"/>
                    </a:lnL>
                    <a:lnT w="19050" cap="flat" cmpd="sng" algn="ctr">
                      <a:solidFill>
                        <a:srgbClr val="009FF6"/>
                      </a:solidFill>
                      <a:prstDash val="solid"/>
                      <a:round/>
                      <a:headEnd type="none" w="med" len="med"/>
                      <a:tailEnd type="none" w="med" len="med"/>
                    </a:lnT>
                  </a:tcPr>
                </a:tc>
              </a:tr>
              <a:tr h="370840">
                <a:tc gridSpan="3">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数据报报头</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前</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64bit</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数据</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hMerge="1">
                  <a:tcPr/>
                </a:tc>
                <a:tc hMerge="1">
                  <a:tcPr>
                    <a:lnL w="19050" cap="flat" cmpd="sng" algn="ctr">
                      <a:solidFill>
                        <a:srgbClr val="009FF6"/>
                      </a:solidFill>
                      <a:prstDash val="solid"/>
                      <a:round/>
                      <a:headEnd type="none" w="med" len="med"/>
                      <a:tailEnd type="none" w="med" len="med"/>
                    </a:lnL>
                  </a:tcPr>
                </a:tc>
              </a:tr>
              <a:tr h="370840">
                <a:tc gridSpan="3">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hMerge="1">
                  <a:tcPr/>
                </a:tc>
                <a:tc hMerge="1">
                  <a:tcPr>
                    <a:lnL w="19050" cap="flat" cmpd="sng" algn="ctr">
                      <a:solidFill>
                        <a:srgbClr val="009FF6"/>
                      </a:solidFill>
                      <a:prstDash val="solid"/>
                      <a:round/>
                      <a:headEnd type="none" w="med" len="med"/>
                      <a:tailEnd type="none" w="med" len="med"/>
                    </a:lnL>
                  </a:tcPr>
                </a:tc>
              </a:tr>
            </a:tbl>
          </a:graphicData>
        </a:graphic>
      </p:graphicFrame>
      <p:sp>
        <p:nvSpPr>
          <p:cNvPr id="18" name="Text Box 79"/>
          <p:cNvSpPr txBox="1">
            <a:spLocks noChangeArrowheads="1"/>
          </p:cNvSpPr>
          <p:nvPr/>
        </p:nvSpPr>
        <p:spPr bwMode="auto">
          <a:xfrm>
            <a:off x="2124923" y="3359200"/>
            <a:ext cx="673728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en-US" altLang="zh-CN"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0                        8                        16                       31</a:t>
            </a:r>
            <a:endPar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ICMP</a:t>
            </a:r>
            <a:r>
              <a:rPr lang="zh-CN" altLang="en-US" dirty="0"/>
              <a:t>报文</a:t>
            </a:r>
            <a:r>
              <a:rPr lang="en-US" altLang="zh-CN" dirty="0"/>
              <a:t>——</a:t>
            </a:r>
            <a:r>
              <a:rPr lang="zh-CN" altLang="en-US" dirty="0"/>
              <a:t>重定向报文</a:t>
            </a:r>
            <a:endParaRPr lang="zh-CN" altLang="en-US" dirty="0"/>
          </a:p>
        </p:txBody>
      </p:sp>
      <p:sp>
        <p:nvSpPr>
          <p:cNvPr id="4" name="Rectangle 11"/>
          <p:cNvSpPr>
            <a:spLocks noChangeArrowheads="1"/>
          </p:cNvSpPr>
          <p:nvPr/>
        </p:nvSpPr>
        <p:spPr bwMode="auto">
          <a:xfrm>
            <a:off x="1992810" y="3572830"/>
            <a:ext cx="1715139" cy="461666"/>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码值</a:t>
            </a:r>
            <a:endParaRPr kumimoji="1" lang="zh-CN" altLang="en-US" sz="24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矩形 4"/>
          <p:cNvSpPr/>
          <p:nvPr/>
        </p:nvSpPr>
        <p:spPr>
          <a:xfrm>
            <a:off x="3372498" y="3505868"/>
            <a:ext cx="5447004" cy="1491883"/>
          </a:xfrm>
          <a:prstGeom prst="rect">
            <a:avLst/>
          </a:prstGeom>
        </p:spPr>
        <p:txBody>
          <a:bodyPr wrap="none">
            <a:spAutoFit/>
          </a:bodyPr>
          <a:lstStyle>
            <a:lvl1pPr marL="342900" indent="-342900">
              <a:defRPr u="sng">
                <a:solidFill>
                  <a:schemeClr val="tx1"/>
                </a:solidFill>
                <a:latin typeface="Arial" panose="020B0604020202020204" pitchFamily="34" charset="0"/>
                <a:ea typeface="宋体" panose="02010600030101010101" pitchFamily="2" charset="-122"/>
              </a:defRPr>
            </a:lvl1pPr>
            <a:lvl2pPr marL="631825" indent="-306705">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lvl="1" defTabSz="914400">
              <a:lnSpc>
                <a:spcPct val="130000"/>
              </a:lnSpc>
            </a:pPr>
            <a:r>
              <a:rPr lang="en-US" altLang="zh-CN"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1 -- </a:t>
            </a:r>
            <a:r>
              <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对主机重定向报文</a:t>
            </a:r>
            <a:endPar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defTabSz="914400">
              <a:lnSpc>
                <a:spcPct val="130000"/>
              </a:lnSpc>
            </a:pPr>
            <a:r>
              <a:rPr lang="en-US" altLang="zh-CN"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2 -- </a:t>
            </a:r>
            <a:r>
              <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对服务类型和网络的重定向报文</a:t>
            </a:r>
            <a:endPar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defTabSz="914400">
              <a:lnSpc>
                <a:spcPct val="130000"/>
              </a:lnSpc>
            </a:pPr>
            <a:r>
              <a:rPr lang="en-US" altLang="zh-CN"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3 -- </a:t>
            </a:r>
            <a:r>
              <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对服务类型和主机的重定向报文</a:t>
            </a:r>
            <a:endPar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 name="组合 5"/>
          <p:cNvGrpSpPr/>
          <p:nvPr/>
        </p:nvGrpSpPr>
        <p:grpSpPr>
          <a:xfrm>
            <a:off x="2047754" y="5234153"/>
            <a:ext cx="6587795" cy="601902"/>
            <a:chOff x="1791494" y="2592817"/>
            <a:chExt cx="5638006" cy="1117521"/>
          </a:xfrm>
        </p:grpSpPr>
        <p:sp>
          <p:nvSpPr>
            <p:cNvPr id="7" name="矩形: 圆角 6"/>
            <p:cNvSpPr/>
            <p:nvPr/>
          </p:nvSpPr>
          <p:spPr>
            <a:xfrm>
              <a:off x="1791494" y="2592817"/>
              <a:ext cx="5638006" cy="1117521"/>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 name="文本框 7"/>
            <p:cNvSpPr txBox="1"/>
            <p:nvPr/>
          </p:nvSpPr>
          <p:spPr>
            <a:xfrm>
              <a:off x="1951183" y="2742396"/>
              <a:ext cx="5411642" cy="8571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ICMP</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差错报告与控制报文是单向传输的报文</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矩形: 圆角 8"/>
            <p:cNvSpPr/>
            <p:nvPr/>
          </p:nvSpPr>
          <p:spPr>
            <a:xfrm>
              <a:off x="1857375" y="2669790"/>
              <a:ext cx="5505449" cy="965042"/>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0" name="组合 9"/>
          <p:cNvGrpSpPr/>
          <p:nvPr/>
        </p:nvGrpSpPr>
        <p:grpSpPr>
          <a:xfrm>
            <a:off x="1404229" y="2608936"/>
            <a:ext cx="10565378" cy="476221"/>
            <a:chOff x="1403750" y="3593123"/>
            <a:chExt cx="10565378" cy="476221"/>
          </a:xfrm>
        </p:grpSpPr>
        <p:grpSp>
          <p:nvGrpSpPr>
            <p:cNvPr id="11" name="组合 10"/>
            <p:cNvGrpSpPr/>
            <p:nvPr/>
          </p:nvGrpSpPr>
          <p:grpSpPr>
            <a:xfrm>
              <a:off x="1403750" y="3593123"/>
              <a:ext cx="490436" cy="476221"/>
              <a:chOff x="1403750" y="3593123"/>
              <a:chExt cx="808892" cy="785446"/>
            </a:xfrm>
          </p:grpSpPr>
          <p:sp>
            <p:nvSpPr>
              <p:cNvPr id="13" name="对话气泡: 椭圆形 12"/>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2" name="Text Box 79"/>
            <p:cNvSpPr txBox="1">
              <a:spLocks noChangeArrowheads="1"/>
            </p:cNvSpPr>
            <p:nvPr/>
          </p:nvSpPr>
          <p:spPr bwMode="auto">
            <a:xfrm>
              <a:off x="1985931" y="3593123"/>
              <a:ext cx="998319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路由转发过程中发现源主机可以将报文直接发送给下游路由节点。</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left)">
                                      <p:cBhvr>
                                        <p:cTn id="13" dur="500"/>
                                        <p:tgtEl>
                                          <p:spTgt spid="5">
                                            <p:txEl>
                                              <p:pRg st="0" end="0"/>
                                            </p:txEl>
                                          </p:spTgt>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wipe(left)">
                                      <p:cBhvr>
                                        <p:cTn id="21" dur="500"/>
                                        <p:tgtEl>
                                          <p:spTgt spid="5">
                                            <p:txEl>
                                              <p:pRg st="2" end="2"/>
                                            </p:txEl>
                                          </p:spTgt>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ppt_x</p:attrName>
                                        </p:attrNameLst>
                                      </p:cBhvr>
                                      <p:tavLst>
                                        <p:tav tm="0">
                                          <p:val>
                                            <p:strVal val="#ppt_x-#ppt_w*1.125000"/>
                                          </p:val>
                                        </p:tav>
                                        <p:tav tm="100000">
                                          <p:val>
                                            <p:strVal val="#ppt_x"/>
                                          </p:val>
                                        </p:tav>
                                      </p:tavLst>
                                    </p:anim>
                                    <p:animEffect transition="in" filter="wipe(righ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ICMP</a:t>
            </a:r>
            <a:r>
              <a:rPr lang="zh-CN" altLang="en-US" dirty="0"/>
              <a:t>报文</a:t>
            </a:r>
            <a:endParaRPr lang="zh-CN" altLang="en-US" dirty="0"/>
          </a:p>
        </p:txBody>
      </p:sp>
      <p:grpSp>
        <p:nvGrpSpPr>
          <p:cNvPr id="4" name="组合 3"/>
          <p:cNvGrpSpPr/>
          <p:nvPr/>
        </p:nvGrpSpPr>
        <p:grpSpPr>
          <a:xfrm>
            <a:off x="6096000" y="1330353"/>
            <a:ext cx="5608637" cy="4893648"/>
            <a:chOff x="1474036" y="1402291"/>
            <a:chExt cx="5608637" cy="4893648"/>
          </a:xfrm>
        </p:grpSpPr>
        <p:sp>
          <p:nvSpPr>
            <p:cNvPr id="5" name="Text Box 4"/>
            <p:cNvSpPr txBox="1">
              <a:spLocks noChangeArrowheads="1"/>
            </p:cNvSpPr>
            <p:nvPr/>
          </p:nvSpPr>
          <p:spPr bwMode="auto">
            <a:xfrm>
              <a:off x="1474036" y="1402292"/>
              <a:ext cx="169341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类型</a:t>
              </a:r>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代码</a:t>
              </a:r>
              <a:endParaRPr lang="zh-CN" altLang="en-US" sz="24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0        0</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3        1 </a:t>
              </a:r>
              <a:endPar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3        2 </a:t>
              </a:r>
              <a:endPar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3        3 </a:t>
              </a:r>
              <a:endPar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3        6</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3        7</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4        0 </a:t>
              </a:r>
              <a:endPar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8        0 </a:t>
              </a:r>
              <a:endPar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9        0</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10       0</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11       0</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12       0</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Text Box 4"/>
            <p:cNvSpPr txBox="1">
              <a:spLocks noChangeArrowheads="1"/>
            </p:cNvSpPr>
            <p:nvPr/>
          </p:nvSpPr>
          <p:spPr bwMode="auto">
            <a:xfrm>
              <a:off x="3167451" y="1402291"/>
              <a:ext cx="391522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描述</a:t>
              </a:r>
              <a:endParaRPr lang="zh-CN" altLang="en-US" sz="24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回声回答（对</a:t>
              </a:r>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Ping</a:t>
              </a:r>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的回答）</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目的主机不可达</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目的协议不可达</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目的端口不可达</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目的网络未知</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目的主机未知</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源抑制 </a:t>
              </a:r>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拥塞控制，未用</a:t>
              </a:r>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回声请求 </a:t>
              </a:r>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(ping)</a:t>
              </a:r>
              <a:endPar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路由器通告</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路由器发现</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TTL </a:t>
              </a:r>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过期</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 </a:t>
              </a:r>
              <a:r>
                <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首部错误</a:t>
              </a:r>
              <a:endParaRPr lang="zh-CN" altLang="en-US"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虚电路网络</a:t>
            </a:r>
            <a:endParaRPr lang="zh-CN" altLang="en-US" dirty="0"/>
          </a:p>
        </p:txBody>
      </p:sp>
      <p:sp>
        <p:nvSpPr>
          <p:cNvPr id="4" name="Rectangle 162"/>
          <p:cNvSpPr>
            <a:spLocks noChangeArrowheads="1"/>
          </p:cNvSpPr>
          <p:nvPr/>
        </p:nvSpPr>
        <p:spPr bwMode="auto">
          <a:xfrm>
            <a:off x="2137534" y="3231007"/>
            <a:ext cx="1274434" cy="1676400"/>
          </a:xfrm>
          <a:prstGeom prst="rect">
            <a:avLst/>
          </a:prstGeom>
          <a:solidFill>
            <a:schemeClr val="accent4"/>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aphicFrame>
        <p:nvGraphicFramePr>
          <p:cNvPr id="5" name="表格 5"/>
          <p:cNvGraphicFramePr>
            <a:graphicFrameLocks noGrp="1"/>
          </p:cNvGraphicFramePr>
          <p:nvPr/>
        </p:nvGraphicFramePr>
        <p:xfrm>
          <a:off x="2137534" y="3262254"/>
          <a:ext cx="1243247" cy="1676400"/>
        </p:xfrm>
        <a:graphic>
          <a:graphicData uri="http://schemas.openxmlformats.org/drawingml/2006/table">
            <a:tbl>
              <a:tblPr firstRow="1" bandRow="1">
                <a:tableStyleId>{5C22544A-7EE6-4342-B048-85BDC9FD1C3A}</a:tableStyleId>
              </a:tblPr>
              <a:tblGrid>
                <a:gridCol w="1243247"/>
              </a:tblGrid>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endPar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6" name="组合 5"/>
          <p:cNvGrpSpPr/>
          <p:nvPr/>
        </p:nvGrpSpPr>
        <p:grpSpPr>
          <a:xfrm>
            <a:off x="4651381" y="3648784"/>
            <a:ext cx="2817893" cy="1798048"/>
            <a:chOff x="10256649" y="1794811"/>
            <a:chExt cx="2817893" cy="1798048"/>
          </a:xfrm>
        </p:grpSpPr>
        <p:sp>
          <p:nvSpPr>
            <p:cNvPr id="7" name="Freeform 4"/>
            <p:cNvSpPr/>
            <p:nvPr/>
          </p:nvSpPr>
          <p:spPr bwMode="auto">
            <a:xfrm>
              <a:off x="10256649" y="1794811"/>
              <a:ext cx="2817893" cy="1798048"/>
            </a:xfrm>
            <a:prstGeom prst="ellipse">
              <a:avLst/>
            </a:prstGeom>
            <a:solidFill>
              <a:schemeClr val="accent4">
                <a:lumMod val="20000"/>
                <a:lumOff val="80000"/>
              </a:schemeClr>
            </a:solidFill>
            <a:ln>
              <a:noFill/>
            </a:ln>
          </p:spPr>
          <p:txBody>
            <a:bodyPr wrap="none" anchor="ctr"/>
            <a:lstStyle/>
            <a:p>
              <a:endParaRPr lang="zh-CN" altLang="en-US"/>
            </a:p>
          </p:txBody>
        </p:sp>
        <p:sp>
          <p:nvSpPr>
            <p:cNvPr id="8" name="Freeform 8"/>
            <p:cNvSpPr/>
            <p:nvPr/>
          </p:nvSpPr>
          <p:spPr bwMode="auto">
            <a:xfrm>
              <a:off x="10871412" y="2278304"/>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93"/>
            <p:cNvSpPr/>
            <p:nvPr/>
          </p:nvSpPr>
          <p:spPr bwMode="auto">
            <a:xfrm>
              <a:off x="11788988" y="2224438"/>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94"/>
            <p:cNvSpPr/>
            <p:nvPr/>
          </p:nvSpPr>
          <p:spPr bwMode="auto">
            <a:xfrm>
              <a:off x="10847600" y="2664066"/>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95"/>
            <p:cNvSpPr/>
            <p:nvPr/>
          </p:nvSpPr>
          <p:spPr bwMode="auto">
            <a:xfrm>
              <a:off x="11795337" y="2640254"/>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96"/>
            <p:cNvSpPr/>
            <p:nvPr/>
          </p:nvSpPr>
          <p:spPr bwMode="auto">
            <a:xfrm>
              <a:off x="12345756" y="2632613"/>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97"/>
            <p:cNvSpPr/>
            <p:nvPr/>
          </p:nvSpPr>
          <p:spPr bwMode="auto">
            <a:xfrm>
              <a:off x="11227012" y="3227629"/>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Freeform 98"/>
            <p:cNvSpPr/>
            <p:nvPr/>
          </p:nvSpPr>
          <p:spPr bwMode="auto">
            <a:xfrm>
              <a:off x="10690437" y="2687879"/>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1312553" y="1971742"/>
              <a:ext cx="663824" cy="369333"/>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795472" y="3021034"/>
              <a:ext cx="685757" cy="381536"/>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241030" y="2650936"/>
              <a:ext cx="685758" cy="381537"/>
            </a:xfrm>
            <a:prstGeom prst="rect">
              <a:avLst/>
            </a:prstGeom>
          </p:spPr>
        </p:pic>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0775247" y="3024287"/>
              <a:ext cx="685757" cy="381536"/>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2292722" y="2407889"/>
              <a:ext cx="695947" cy="387205"/>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0405059" y="2415288"/>
              <a:ext cx="696357" cy="387434"/>
            </a:xfrm>
            <a:prstGeom prst="rect">
              <a:avLst/>
            </a:prstGeom>
          </p:spPr>
        </p:pic>
      </p:grpSp>
      <p:sp>
        <p:nvSpPr>
          <p:cNvPr id="21" name="Line 5"/>
          <p:cNvSpPr>
            <a:spLocks noChangeShapeType="1"/>
          </p:cNvSpPr>
          <p:nvPr/>
        </p:nvSpPr>
        <p:spPr bwMode="auto">
          <a:xfrm rot="5400000" flipV="1">
            <a:off x="4145508" y="3703756"/>
            <a:ext cx="10301" cy="153975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97"/>
          <p:cNvSpPr>
            <a:spLocks noChangeShapeType="1"/>
          </p:cNvSpPr>
          <p:nvPr/>
        </p:nvSpPr>
        <p:spPr bwMode="auto">
          <a:xfrm rot="16200000" flipH="1" flipV="1">
            <a:off x="7821658" y="3974739"/>
            <a:ext cx="0" cy="118588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Text Box 98"/>
          <p:cNvSpPr txBox="1">
            <a:spLocks noChangeArrowheads="1"/>
          </p:cNvSpPr>
          <p:nvPr/>
        </p:nvSpPr>
        <p:spPr bwMode="auto">
          <a:xfrm>
            <a:off x="3628149" y="3887218"/>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 </a:t>
            </a:r>
            <a:r>
              <a:rPr lang="zh-CN" altLang="en-US"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启动呼叫</a:t>
            </a:r>
            <a:endParaRPr lang="zh-CN" altLang="en-US" sz="2400"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Freeform 99"/>
          <p:cNvSpPr/>
          <p:nvPr/>
        </p:nvSpPr>
        <p:spPr bwMode="auto">
          <a:xfrm>
            <a:off x="3460033" y="4087538"/>
            <a:ext cx="4877659" cy="741778"/>
          </a:xfrm>
          <a:custGeom>
            <a:avLst/>
            <a:gdLst>
              <a:gd name="T0" fmla="*/ 0 w 3342"/>
              <a:gd name="T1" fmla="*/ 0 h 543"/>
              <a:gd name="T2" fmla="*/ 2147483646 w 3342"/>
              <a:gd name="T3" fmla="*/ 2147483646 h 543"/>
              <a:gd name="T4" fmla="*/ 2147483646 w 3342"/>
              <a:gd name="T5" fmla="*/ 2147483646 h 543"/>
              <a:gd name="T6" fmla="*/ 2147483646 w 3342"/>
              <a:gd name="T7" fmla="*/ 2147483646 h 543"/>
              <a:gd name="T8" fmla="*/ 2147483646 w 3342"/>
              <a:gd name="T9" fmla="*/ 2147483646 h 543"/>
              <a:gd name="T10" fmla="*/ 2147483646 w 3342"/>
              <a:gd name="T11" fmla="*/ 2147483646 h 543"/>
              <a:gd name="T12" fmla="*/ 2147483646 w 3342"/>
              <a:gd name="T13" fmla="*/ 2147483646 h 543"/>
              <a:gd name="T14" fmla="*/ 2147483646 w 334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 name="T24" fmla="*/ 0 w 3342"/>
              <a:gd name="T25" fmla="*/ 0 h 543"/>
              <a:gd name="T26" fmla="*/ 3342 w 334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2" h="543">
                <a:moveTo>
                  <a:pt x="0" y="0"/>
                </a:moveTo>
                <a:lnTo>
                  <a:pt x="3" y="234"/>
                </a:lnTo>
                <a:lnTo>
                  <a:pt x="939" y="234"/>
                </a:lnTo>
                <a:lnTo>
                  <a:pt x="1617" y="543"/>
                </a:lnTo>
                <a:lnTo>
                  <a:pt x="1818" y="543"/>
                </a:lnTo>
                <a:lnTo>
                  <a:pt x="2364" y="300"/>
                </a:lnTo>
                <a:lnTo>
                  <a:pt x="3342" y="306"/>
                </a:lnTo>
                <a:lnTo>
                  <a:pt x="3336" y="12"/>
                </a:ln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Text Box 100"/>
          <p:cNvSpPr txBox="1">
            <a:spLocks noChangeArrowheads="1"/>
          </p:cNvSpPr>
          <p:nvPr/>
        </p:nvSpPr>
        <p:spPr bwMode="auto">
          <a:xfrm>
            <a:off x="7004159" y="3893461"/>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 </a:t>
            </a:r>
            <a:r>
              <a:rPr lang="zh-CN" altLang="en-US"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入呼叫</a:t>
            </a:r>
            <a:endParaRPr lang="zh-CN" altLang="en-US" sz="2400"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Text Box 101"/>
          <p:cNvSpPr txBox="1">
            <a:spLocks noChangeArrowheads="1"/>
          </p:cNvSpPr>
          <p:nvPr/>
        </p:nvSpPr>
        <p:spPr bwMode="auto">
          <a:xfrm>
            <a:off x="6773327" y="3575675"/>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3. </a:t>
            </a:r>
            <a:r>
              <a:rPr lang="zh-CN" altLang="en-US"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接受呼叫</a:t>
            </a:r>
            <a:endParaRPr lang="zh-CN" altLang="en-US" sz="2400"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Freeform 102"/>
          <p:cNvSpPr/>
          <p:nvPr/>
        </p:nvSpPr>
        <p:spPr bwMode="auto">
          <a:xfrm>
            <a:off x="3564808" y="3780018"/>
            <a:ext cx="4649977" cy="967180"/>
          </a:xfrm>
          <a:custGeom>
            <a:avLst/>
            <a:gdLst>
              <a:gd name="T0" fmla="*/ 0 w 3186"/>
              <a:gd name="T1" fmla="*/ 2147483646 h 708"/>
              <a:gd name="T2" fmla="*/ 0 w 3186"/>
              <a:gd name="T3" fmla="*/ 2147483646 h 708"/>
              <a:gd name="T4" fmla="*/ 2147483646 w 3186"/>
              <a:gd name="T5" fmla="*/ 2147483646 h 708"/>
              <a:gd name="T6" fmla="*/ 2147483646 w 3186"/>
              <a:gd name="T7" fmla="*/ 2147483646 h 708"/>
              <a:gd name="T8" fmla="*/ 2147483646 w 3186"/>
              <a:gd name="T9" fmla="*/ 2147483646 h 708"/>
              <a:gd name="T10" fmla="*/ 2147483646 w 3186"/>
              <a:gd name="T11" fmla="*/ 2147483646 h 708"/>
              <a:gd name="T12" fmla="*/ 2147483646 w 3186"/>
              <a:gd name="T13" fmla="*/ 2147483646 h 708"/>
              <a:gd name="T14" fmla="*/ 2147483646 w 3186"/>
              <a:gd name="T15" fmla="*/ 0 h 708"/>
              <a:gd name="T16" fmla="*/ 0 60000 65536"/>
              <a:gd name="T17" fmla="*/ 0 60000 65536"/>
              <a:gd name="T18" fmla="*/ 0 60000 65536"/>
              <a:gd name="T19" fmla="*/ 0 60000 65536"/>
              <a:gd name="T20" fmla="*/ 0 60000 65536"/>
              <a:gd name="T21" fmla="*/ 0 60000 65536"/>
              <a:gd name="T22" fmla="*/ 0 60000 65536"/>
              <a:gd name="T23" fmla="*/ 0 60000 65536"/>
              <a:gd name="T24" fmla="*/ 0 w 3186"/>
              <a:gd name="T25" fmla="*/ 0 h 708"/>
              <a:gd name="T26" fmla="*/ 3186 w 3186"/>
              <a:gd name="T27" fmla="*/ 708 h 7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6" h="708">
                <a:moveTo>
                  <a:pt x="0" y="12"/>
                </a:moveTo>
                <a:lnTo>
                  <a:pt x="0" y="381"/>
                </a:lnTo>
                <a:lnTo>
                  <a:pt x="882" y="384"/>
                </a:lnTo>
                <a:lnTo>
                  <a:pt x="1551" y="708"/>
                </a:lnTo>
                <a:lnTo>
                  <a:pt x="1742" y="708"/>
                </a:lnTo>
                <a:lnTo>
                  <a:pt x="2273" y="476"/>
                </a:lnTo>
                <a:lnTo>
                  <a:pt x="3186" y="470"/>
                </a:lnTo>
                <a:lnTo>
                  <a:pt x="3180" y="0"/>
                </a:lnTo>
              </a:path>
            </a:pathLst>
          </a:custGeom>
          <a:noFill/>
          <a:ln w="28575">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 name="Text Box 103"/>
          <p:cNvSpPr txBox="1">
            <a:spLocks noChangeArrowheads="1"/>
          </p:cNvSpPr>
          <p:nvPr/>
        </p:nvSpPr>
        <p:spPr bwMode="auto">
          <a:xfrm>
            <a:off x="3628149" y="3563117"/>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4. </a:t>
            </a:r>
            <a:r>
              <a:rPr lang="zh-CN" altLang="en-US"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呼叫连接</a:t>
            </a:r>
            <a:endParaRPr lang="zh-CN" altLang="en-US" sz="2400"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Text Box 104"/>
          <p:cNvSpPr txBox="1">
            <a:spLocks noChangeArrowheads="1"/>
          </p:cNvSpPr>
          <p:nvPr/>
        </p:nvSpPr>
        <p:spPr bwMode="auto">
          <a:xfrm>
            <a:off x="3628149" y="3239016"/>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5. </a:t>
            </a:r>
            <a:r>
              <a:rPr lang="zh-CN" altLang="en-US" u="none"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数据流开始</a:t>
            </a:r>
            <a:endParaRPr lang="zh-CN" altLang="en-US" sz="2400" u="none"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Text Box 105"/>
          <p:cNvSpPr txBox="1">
            <a:spLocks noChangeArrowheads="1"/>
          </p:cNvSpPr>
          <p:nvPr/>
        </p:nvSpPr>
        <p:spPr bwMode="auto">
          <a:xfrm>
            <a:off x="6773327" y="3257889"/>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6. </a:t>
            </a:r>
            <a:r>
              <a:rPr lang="zh-CN" altLang="en-US" u="none"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接收数据</a:t>
            </a:r>
            <a:endParaRPr lang="zh-CN" altLang="en-US" sz="2400" u="none"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Freeform 106"/>
          <p:cNvSpPr/>
          <p:nvPr/>
        </p:nvSpPr>
        <p:spPr bwMode="auto">
          <a:xfrm>
            <a:off x="3631483" y="3491036"/>
            <a:ext cx="4501107" cy="1155698"/>
          </a:xfrm>
          <a:custGeom>
            <a:avLst/>
            <a:gdLst>
              <a:gd name="T0" fmla="*/ 0 w 3084"/>
              <a:gd name="T1" fmla="*/ 2147483646 h 846"/>
              <a:gd name="T2" fmla="*/ 0 w 3084"/>
              <a:gd name="T3" fmla="*/ 2147483646 h 846"/>
              <a:gd name="T4" fmla="*/ 2147483646 w 3084"/>
              <a:gd name="T5" fmla="*/ 2147483646 h 846"/>
              <a:gd name="T6" fmla="*/ 2147483646 w 3084"/>
              <a:gd name="T7" fmla="*/ 2147483646 h 846"/>
              <a:gd name="T8" fmla="*/ 2147483646 w 3084"/>
              <a:gd name="T9" fmla="*/ 2147483646 h 846"/>
              <a:gd name="T10" fmla="*/ 2147483646 w 3084"/>
              <a:gd name="T11" fmla="*/ 2147483646 h 846"/>
              <a:gd name="T12" fmla="*/ 2147483646 w 3084"/>
              <a:gd name="T13" fmla="*/ 2147483646 h 846"/>
              <a:gd name="T14" fmla="*/ 2147483646 w 3084"/>
              <a:gd name="T15" fmla="*/ 0 h 846"/>
              <a:gd name="T16" fmla="*/ 0 60000 65536"/>
              <a:gd name="T17" fmla="*/ 0 60000 65536"/>
              <a:gd name="T18" fmla="*/ 0 60000 65536"/>
              <a:gd name="T19" fmla="*/ 0 60000 65536"/>
              <a:gd name="T20" fmla="*/ 0 60000 65536"/>
              <a:gd name="T21" fmla="*/ 0 60000 65536"/>
              <a:gd name="T22" fmla="*/ 0 60000 65536"/>
              <a:gd name="T23" fmla="*/ 0 60000 65536"/>
              <a:gd name="T24" fmla="*/ 0 w 3084"/>
              <a:gd name="T25" fmla="*/ 0 h 846"/>
              <a:gd name="T26" fmla="*/ 3084 w 3084"/>
              <a:gd name="T27" fmla="*/ 846 h 8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4" h="846">
                <a:moveTo>
                  <a:pt x="0" y="18"/>
                </a:moveTo>
                <a:lnTo>
                  <a:pt x="0" y="531"/>
                </a:lnTo>
                <a:lnTo>
                  <a:pt x="846" y="534"/>
                </a:lnTo>
                <a:lnTo>
                  <a:pt x="1485" y="846"/>
                </a:lnTo>
                <a:lnTo>
                  <a:pt x="1698" y="843"/>
                </a:lnTo>
                <a:lnTo>
                  <a:pt x="2238" y="633"/>
                </a:lnTo>
                <a:lnTo>
                  <a:pt x="3084" y="633"/>
                </a:lnTo>
                <a:lnTo>
                  <a:pt x="3081" y="0"/>
                </a:lnTo>
              </a:path>
            </a:pathLst>
          </a:custGeom>
          <a:noFill/>
          <a:ln w="57150">
            <a:solidFill>
              <a:schemeClr val="accent2"/>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 name="矩形 31"/>
          <p:cNvSpPr/>
          <p:nvPr/>
        </p:nvSpPr>
        <p:spPr>
          <a:xfrm>
            <a:off x="5195388" y="5570922"/>
            <a:ext cx="1723549" cy="461665"/>
          </a:xfrm>
          <a:prstGeom prst="rect">
            <a:avLst/>
          </a:prstGeom>
        </p:spPr>
        <p:txBody>
          <a:bodyPr wrap="none">
            <a:spAutoFit/>
          </a:bodyPr>
          <a:lstStyle/>
          <a:p>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虚电路网络</a:t>
            </a:r>
            <a:endPar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220788" y="2445518"/>
            <a:ext cx="865823" cy="865823"/>
          </a:xfrm>
          <a:prstGeom prst="rect">
            <a:avLst/>
          </a:prstGeom>
        </p:spPr>
      </p:pic>
      <p:grpSp>
        <p:nvGrpSpPr>
          <p:cNvPr id="34" name="组合 33"/>
          <p:cNvGrpSpPr/>
          <p:nvPr/>
        </p:nvGrpSpPr>
        <p:grpSpPr>
          <a:xfrm>
            <a:off x="4776726" y="4248884"/>
            <a:ext cx="2605700" cy="638274"/>
            <a:chOff x="7301216" y="5542592"/>
            <a:chExt cx="2605700" cy="638274"/>
          </a:xfrm>
        </p:grpSpPr>
        <p:pic>
          <p:nvPicPr>
            <p:cNvPr id="35" name="图片 34"/>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8144656" y="5781976"/>
              <a:ext cx="716949" cy="398890"/>
            </a:xfrm>
            <a:prstGeom prst="rect">
              <a:avLst/>
            </a:prstGeom>
          </p:spPr>
        </p:pic>
        <p:pic>
          <p:nvPicPr>
            <p:cNvPr id="36" name="图片 35"/>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9189232" y="5553722"/>
              <a:ext cx="717684" cy="399299"/>
            </a:xfrm>
            <a:prstGeom prst="rect">
              <a:avLst/>
            </a:prstGeom>
          </p:spPr>
        </p:pic>
        <p:pic>
          <p:nvPicPr>
            <p:cNvPr id="37" name="图片 36"/>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7301216" y="5542592"/>
              <a:ext cx="746302" cy="415222"/>
            </a:xfrm>
            <a:prstGeom prst="rect">
              <a:avLst/>
            </a:prstGeom>
          </p:spPr>
        </p:pic>
      </p:grpSp>
      <p:sp>
        <p:nvSpPr>
          <p:cNvPr id="38" name="Rectangle 162"/>
          <p:cNvSpPr>
            <a:spLocks noChangeArrowheads="1"/>
          </p:cNvSpPr>
          <p:nvPr/>
        </p:nvSpPr>
        <p:spPr bwMode="auto">
          <a:xfrm>
            <a:off x="8391505" y="3229238"/>
            <a:ext cx="1274434" cy="1676400"/>
          </a:xfrm>
          <a:prstGeom prst="rect">
            <a:avLst/>
          </a:prstGeom>
          <a:solidFill>
            <a:schemeClr val="accent4"/>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aphicFrame>
        <p:nvGraphicFramePr>
          <p:cNvPr id="39" name="表格 5"/>
          <p:cNvGraphicFramePr>
            <a:graphicFrameLocks noGrp="1"/>
          </p:cNvGraphicFramePr>
          <p:nvPr/>
        </p:nvGraphicFramePr>
        <p:xfrm>
          <a:off x="8391505" y="3260485"/>
          <a:ext cx="1243247" cy="1676400"/>
        </p:xfrm>
        <a:graphic>
          <a:graphicData uri="http://schemas.openxmlformats.org/drawingml/2006/table">
            <a:tbl>
              <a:tblPr firstRow="1" bandRow="1">
                <a:tableStyleId>{5C22544A-7EE6-4342-B048-85BDC9FD1C3A}</a:tableStyleId>
              </a:tblPr>
              <a:tblGrid>
                <a:gridCol w="1243247"/>
              </a:tblGrid>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endPar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40" name="图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611675" y="2459123"/>
            <a:ext cx="865823" cy="8658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up)">
                                      <p:cBhvr>
                                        <p:cTn id="22" dur="500"/>
                                        <p:tgtEl>
                                          <p:spTgt spid="38"/>
                                        </p:tgtEl>
                                      </p:cBhvr>
                                    </p:animEffect>
                                  </p:childTnLst>
                                </p:cTn>
                              </p:par>
                              <p:par>
                                <p:cTn id="23" presetID="22" presetClass="entr" presetSubtype="1"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up)">
                                      <p:cBhvr>
                                        <p:cTn id="25" dur="500"/>
                                        <p:tgtEl>
                                          <p:spTgt spid="39"/>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500"/>
                                        <p:tgtEl>
                                          <p:spTgt spid="22"/>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dissolve">
                                      <p:cBhvr>
                                        <p:cTn id="44" dur="500"/>
                                        <p:tgtEl>
                                          <p:spTgt spid="23"/>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par>
                          <p:cTn id="53" fill="hold">
                            <p:stCondLst>
                              <p:cond delay="1500"/>
                            </p:stCondLst>
                            <p:childTnLst>
                              <p:par>
                                <p:cTn id="54" presetID="9"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right)">
                                      <p:cBhvr>
                                        <p:cTn id="65" dur="500"/>
                                        <p:tgtEl>
                                          <p:spTgt spid="27"/>
                                        </p:tgtEl>
                                      </p:cBhvr>
                                    </p:animEffect>
                                  </p:childTnLst>
                                </p:cTn>
                              </p:par>
                            </p:childTnLst>
                          </p:cTn>
                        </p:par>
                        <p:par>
                          <p:cTn id="66" fill="hold">
                            <p:stCondLst>
                              <p:cond delay="1000"/>
                            </p:stCondLst>
                            <p:childTnLst>
                              <p:par>
                                <p:cTn id="67" presetID="9" presetClass="entr" presetSubtype="0"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dissolve">
                                      <p:cBhvr>
                                        <p:cTn id="74" dur="500"/>
                                        <p:tgtEl>
                                          <p:spTgt spid="29"/>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left)">
                                      <p:cBhvr>
                                        <p:cTn id="78" dur="500"/>
                                        <p:tgtEl>
                                          <p:spTgt spid="31"/>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dissolve">
                                      <p:cBhvr>
                                        <p:cTn id="8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1" grpId="0" bldLvl="0" animBg="1"/>
      <p:bldP spid="22" grpId="0" bldLvl="0" animBg="1"/>
      <p:bldP spid="23" grpId="0" autoUpdateAnimBg="0"/>
      <p:bldP spid="25" grpId="0" autoUpdateAnimBg="0"/>
      <p:bldP spid="26" grpId="0" autoUpdateAnimBg="0"/>
      <p:bldP spid="28" grpId="0" autoUpdateAnimBg="0"/>
      <p:bldP spid="29" grpId="0" autoUpdateAnimBg="0"/>
      <p:bldP spid="30" grpId="0" autoUpdateAnimBg="0"/>
      <p:bldP spid="32" grpId="0"/>
      <p:bldP spid="38" grpId="0" bldLvl="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ICMP</a:t>
            </a:r>
            <a:r>
              <a:rPr lang="zh-CN" altLang="en-US" dirty="0"/>
              <a:t>协议应用</a:t>
            </a:r>
            <a:endParaRPr lang="zh-CN" altLang="en-US" dirty="0"/>
          </a:p>
        </p:txBody>
      </p:sp>
      <p:pic>
        <p:nvPicPr>
          <p:cNvPr id="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9976" y="3001855"/>
            <a:ext cx="7952047" cy="376675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p:cNvSpPr>
            <a:spLocks noChangeArrowheads="1"/>
          </p:cNvSpPr>
          <p:nvPr/>
        </p:nvSpPr>
        <p:spPr bwMode="auto">
          <a:xfrm>
            <a:off x="1338897" y="1887209"/>
            <a:ext cx="1180046" cy="461666"/>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Ping</a:t>
            </a:r>
            <a:endParaRPr kumimoji="1" lang="zh-CN" altLang="en-US" sz="24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矩形 5"/>
          <p:cNvSpPr/>
          <p:nvPr/>
        </p:nvSpPr>
        <p:spPr>
          <a:xfrm>
            <a:off x="1083561" y="2348875"/>
            <a:ext cx="7965322" cy="531620"/>
          </a:xfrm>
          <a:prstGeom prst="rect">
            <a:avLst/>
          </a:prstGeom>
        </p:spPr>
        <p:txBody>
          <a:bodyPr wrap="none">
            <a:spAutoFit/>
          </a:bodyPr>
          <a:lstStyle>
            <a:lvl1pPr marL="342900" indent="-342900">
              <a:defRPr u="sng">
                <a:solidFill>
                  <a:schemeClr val="tx1"/>
                </a:solidFill>
                <a:latin typeface="Arial" panose="020B0604020202020204" pitchFamily="34" charset="0"/>
                <a:ea typeface="宋体" panose="02010600030101010101" pitchFamily="2" charset="-122"/>
              </a:defRPr>
            </a:lvl1pPr>
            <a:lvl2pPr marL="631825" indent="-306705">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lvl="1" defTabSz="914400">
              <a:lnSpc>
                <a:spcPct val="130000"/>
              </a:lnSpc>
            </a:pPr>
            <a:r>
              <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使用</a:t>
            </a:r>
            <a:r>
              <a:rPr lang="en-US" altLang="zh-CN"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ICMP</a:t>
            </a:r>
            <a:r>
              <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回送和应答消息来确定一台主机是否可达。</a:t>
            </a:r>
            <a:endPar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ICMP</a:t>
            </a:r>
            <a:r>
              <a:rPr lang="zh-CN" altLang="en-US" dirty="0"/>
              <a:t>协议应用</a:t>
            </a:r>
            <a:endParaRPr lang="zh-CN" altLang="en-US" dirty="0"/>
          </a:p>
        </p:txBody>
      </p:sp>
      <p:sp>
        <p:nvSpPr>
          <p:cNvPr id="4" name="Rectangle 11"/>
          <p:cNvSpPr>
            <a:spLocks noChangeArrowheads="1"/>
          </p:cNvSpPr>
          <p:nvPr/>
        </p:nvSpPr>
        <p:spPr bwMode="auto">
          <a:xfrm>
            <a:off x="1372375" y="1880998"/>
            <a:ext cx="1180046" cy="461666"/>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Tracert</a:t>
            </a:r>
            <a:endParaRPr kumimoji="1" lang="zh-CN" altLang="en-US" sz="24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矩形 4"/>
          <p:cNvSpPr/>
          <p:nvPr/>
        </p:nvSpPr>
        <p:spPr>
          <a:xfrm>
            <a:off x="1117039" y="2342664"/>
            <a:ext cx="5565626" cy="531620"/>
          </a:xfrm>
          <a:prstGeom prst="rect">
            <a:avLst/>
          </a:prstGeom>
        </p:spPr>
        <p:txBody>
          <a:bodyPr wrap="none">
            <a:spAutoFit/>
          </a:bodyPr>
          <a:lstStyle>
            <a:lvl1pPr marL="342900" indent="-342900">
              <a:defRPr u="sng">
                <a:solidFill>
                  <a:schemeClr val="tx1"/>
                </a:solidFill>
                <a:latin typeface="Arial" panose="020B0604020202020204" pitchFamily="34" charset="0"/>
                <a:ea typeface="宋体" panose="02010600030101010101" pitchFamily="2" charset="-122"/>
              </a:defRPr>
            </a:lvl1pPr>
            <a:lvl2pPr marL="631825" indent="-306705">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lvl="1" defTabSz="914400">
              <a:lnSpc>
                <a:spcPct val="130000"/>
              </a:lnSpc>
            </a:pPr>
            <a:r>
              <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确定到目的主机路径的确切路由器。</a:t>
            </a:r>
            <a:endParaRPr lang="zh-CN" altLang="en-US" sz="2400" b="1"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6"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6722" y="2971421"/>
            <a:ext cx="7355398" cy="388657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ICMP</a:t>
            </a:r>
            <a:r>
              <a:rPr lang="zh-CN" altLang="en-US" dirty="0"/>
              <a:t>协议应用</a:t>
            </a:r>
            <a:endParaRPr lang="zh-CN" altLang="en-US" dirty="0"/>
          </a:p>
        </p:txBody>
      </p:sp>
      <p:sp>
        <p:nvSpPr>
          <p:cNvPr id="4" name="Rectangle 11"/>
          <p:cNvSpPr>
            <a:spLocks noChangeArrowheads="1"/>
          </p:cNvSpPr>
          <p:nvPr/>
        </p:nvSpPr>
        <p:spPr bwMode="auto">
          <a:xfrm>
            <a:off x="1372375" y="1880998"/>
            <a:ext cx="1180046" cy="461666"/>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Tracert</a:t>
            </a:r>
            <a:endParaRPr kumimoji="1" lang="zh-CN" altLang="en-US" sz="24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矩形 6"/>
          <p:cNvSpPr/>
          <p:nvPr/>
        </p:nvSpPr>
        <p:spPr>
          <a:xfrm>
            <a:off x="973201" y="2379942"/>
            <a:ext cx="10277858" cy="853375"/>
          </a:xfrm>
          <a:prstGeom prst="rect">
            <a:avLst/>
          </a:prstGeom>
        </p:spPr>
        <p:txBody>
          <a:bodyPr wrap="square">
            <a:spAutoFit/>
          </a:bodyPr>
          <a:lstStyle>
            <a:lvl1pPr marL="342900" indent="-342900">
              <a:defRPr u="sng">
                <a:solidFill>
                  <a:schemeClr val="tx1"/>
                </a:solidFill>
                <a:latin typeface="Arial" panose="020B0604020202020204" pitchFamily="34" charset="0"/>
                <a:ea typeface="宋体" panose="02010600030101010101" pitchFamily="2" charset="-122"/>
              </a:defRPr>
            </a:lvl1pPr>
            <a:lvl2pPr marL="631825" indent="-306705">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lvl="1" defTabSz="914400">
              <a:lnSpc>
                <a:spcPct val="130000"/>
              </a:lnSpc>
            </a:pPr>
            <a:r>
              <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通过向目的端发送不同</a:t>
            </a:r>
            <a:r>
              <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TTL</a:t>
            </a:r>
            <a:r>
              <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报文，使源端到目的端的网络路径上各跳节点向源端发送</a:t>
            </a:r>
            <a:r>
              <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ICMP</a:t>
            </a:r>
            <a:r>
              <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报文，从而实现对路径上每一跳的检测。</a:t>
            </a:r>
            <a:endPar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58655" y="3241530"/>
            <a:ext cx="8610019" cy="35953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b="0" dirty="0">
                <a:solidFill>
                  <a:schemeClr val="bg1"/>
                </a:solidFill>
                <a:latin typeface="Microsoft YaHei UI" panose="020B0503020204020204" pitchFamily="34" charset="-122"/>
                <a:ea typeface="Microsoft YaHei UI" panose="020B0503020204020204" pitchFamily="34" charset="-122"/>
              </a:rPr>
              <a:t>5.5</a:t>
            </a:r>
            <a:r>
              <a:rPr lang="zh-CN" altLang="en-US" b="0" dirty="0">
                <a:solidFill>
                  <a:schemeClr val="bg1"/>
                </a:solidFill>
                <a:latin typeface="Microsoft YaHei UI" panose="020B0503020204020204" pitchFamily="34" charset="-122"/>
                <a:ea typeface="Microsoft YaHei UI" panose="020B0503020204020204" pitchFamily="34" charset="-122"/>
              </a:rPr>
              <a:t>网络互联中的选路</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p:cNvPicPr>
            <a:picLocks noChangeAspect="1"/>
          </p:cNvPicPr>
          <p:nvPr/>
        </p:nvPicPr>
        <p:blipFill rotWithShape="1">
          <a:blip r:embed="rId1" cstate="screen"/>
          <a:srcRect/>
          <a:stretch>
            <a:fill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p:cNvPicPr>
            <a:picLocks noChangeAspect="1"/>
          </p:cNvPicPr>
          <p:nvPr/>
        </p:nvPicPr>
        <p:blipFill rotWithShape="1">
          <a:blip r:embed="rId1" cstate="screen"/>
          <a:srcRect/>
          <a:stretch>
            <a:fill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p:cNvPicPr>
            <a:picLocks noChangeAspect="1"/>
          </p:cNvPicPr>
          <p:nvPr/>
        </p:nvPicPr>
        <p:blipFill rotWithShape="1">
          <a:blip r:embed="rId1" cstate="screen"/>
          <a:srcRect/>
          <a:stretch>
            <a:fill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p:cNvPicPr>
            <a:picLocks noChangeAspect="1"/>
          </p:cNvPicPr>
          <p:nvPr/>
        </p:nvPicPr>
        <p:blipFill rotWithShape="1">
          <a:blip r:embed="rId1" cstate="screen"/>
          <a:srcRect/>
          <a:stretch>
            <a:fill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选路算法的概念和目的</a:t>
            </a:r>
            <a:endParaRPr lang="zh-CN" altLang="en-US" dirty="0"/>
          </a:p>
        </p:txBody>
      </p:sp>
      <p:grpSp>
        <p:nvGrpSpPr>
          <p:cNvPr id="4" name="组合 3"/>
          <p:cNvGrpSpPr/>
          <p:nvPr/>
        </p:nvGrpSpPr>
        <p:grpSpPr>
          <a:xfrm>
            <a:off x="1392819" y="3944251"/>
            <a:ext cx="4966439" cy="513284"/>
            <a:chOff x="722008" y="1303131"/>
            <a:chExt cx="4742099" cy="490100"/>
          </a:xfrm>
        </p:grpSpPr>
        <p:grpSp>
          <p:nvGrpSpPr>
            <p:cNvPr id="5" name="组合 4"/>
            <p:cNvGrpSpPr/>
            <p:nvPr/>
          </p:nvGrpSpPr>
          <p:grpSpPr>
            <a:xfrm>
              <a:off x="722008" y="1303131"/>
              <a:ext cx="546594" cy="475865"/>
              <a:chOff x="708742" y="1296102"/>
              <a:chExt cx="454744" cy="283828"/>
            </a:xfrm>
          </p:grpSpPr>
          <p:sp>
            <p:nvSpPr>
              <p:cNvPr id="8" name="平行四边形 7"/>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平行四边形 8"/>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sp>
          <p:nvSpPr>
            <p:cNvPr id="7" name="Text Box 79"/>
            <p:cNvSpPr txBox="1">
              <a:spLocks noChangeArrowheads="1"/>
            </p:cNvSpPr>
            <p:nvPr/>
          </p:nvSpPr>
          <p:spPr bwMode="auto">
            <a:xfrm>
              <a:off x="1346479" y="1323031"/>
              <a:ext cx="391686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选路算法的目的</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sp>
        <p:nvSpPr>
          <p:cNvPr id="10" name="文本框 9"/>
          <p:cNvSpPr txBox="1"/>
          <p:nvPr/>
        </p:nvSpPr>
        <p:spPr>
          <a:xfrm>
            <a:off x="1421975" y="2470269"/>
            <a:ext cx="8373460" cy="1289712"/>
          </a:xfrm>
          <a:prstGeom prst="rect">
            <a:avLst/>
          </a:prstGeom>
          <a:noFill/>
        </p:spPr>
        <p:txBody>
          <a:bodyPr wrap="square">
            <a:spAutoFit/>
          </a:bodyPr>
          <a:lstStyle/>
          <a:p>
            <a:pPr marL="342900" indent="-342900" defTabSz="914400">
              <a:lnSpc>
                <a:spcPct val="150000"/>
              </a:lnSpc>
              <a:buClr>
                <a:srgbClr val="009FF6"/>
              </a:buClr>
              <a:buFont typeface="Wingdings" panose="05000000000000000000" pitchFamily="2" charset="2"/>
              <a:buChar char="p"/>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默认路由器：一台主机“直接”连接到的路由器</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源路由器：源主机的默认路由器</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目的路由器：目标主机的默认路由器</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文本框 10"/>
          <p:cNvSpPr txBox="1"/>
          <p:nvPr/>
        </p:nvSpPr>
        <p:spPr>
          <a:xfrm>
            <a:off x="1421975" y="4598637"/>
            <a:ext cx="9601196" cy="1705210"/>
          </a:xfrm>
          <a:prstGeom prst="rect">
            <a:avLst/>
          </a:prstGeom>
          <a:noFill/>
        </p:spPr>
        <p:txBody>
          <a:bodyPr wrap="square">
            <a:spAutoFit/>
          </a:bodyPr>
          <a:lstStyle/>
          <a:p>
            <a:pPr defTabSz="914400">
              <a:lnSpc>
                <a:spcPct val="150000"/>
              </a:lnSpc>
              <a:buClr>
                <a:srgbClr val="009FF6"/>
              </a:buClr>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给定一组路由器以及连接路由器的链路，从中找到一条从源路由器到目标路由器“</a:t>
            </a:r>
            <a:r>
              <a:rPr kumimoji="1" lang="zh-CN" altLang="en-US"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好的</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”路径</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“好的”通常指具有最低费用的路径</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例外：</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B</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之间的路径费用很低，但是由于处于两个组织之间，而这两个组织作出的路由策略，不允许通行。</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500"/>
                                        <p:tgtEl>
                                          <p:spTgt spid="11">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Effect transition="in" filter="fade">
                                      <p:cBhvr>
                                        <p:cTn id="31"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选路算法的抽象图模型</a:t>
            </a:r>
            <a:endParaRPr lang="zh-CN" altLang="en-US" dirty="0"/>
          </a:p>
        </p:txBody>
      </p:sp>
      <p:grpSp>
        <p:nvGrpSpPr>
          <p:cNvPr id="4" name="Group 4"/>
          <p:cNvGrpSpPr/>
          <p:nvPr/>
        </p:nvGrpSpPr>
        <p:grpSpPr bwMode="auto">
          <a:xfrm>
            <a:off x="7609995" y="1944368"/>
            <a:ext cx="3848100" cy="2759075"/>
            <a:chOff x="3162" y="1071"/>
            <a:chExt cx="2250" cy="1409"/>
          </a:xfrm>
        </p:grpSpPr>
        <p:sp>
          <p:nvSpPr>
            <p:cNvPr id="5" name="Freeform 5"/>
            <p:cNvSpPr>
              <a:spLocks noChangeArrowheads="1"/>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Freeform 6"/>
            <p:cNvSpPr>
              <a:spLocks noChangeArrowheads="1"/>
            </p:cNvSpPr>
            <p:nvPr/>
          </p:nvSpPr>
          <p:spPr bwMode="auto">
            <a:xfrm>
              <a:off x="3498" y="162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Oval 7"/>
            <p:cNvSpPr>
              <a:spLocks noChangeArrowheads="1"/>
            </p:cNvSpPr>
            <p:nvPr/>
          </p:nvSpPr>
          <p:spPr bwMode="auto">
            <a:xfrm>
              <a:off x="3238" y="1862"/>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8" name="Line 8"/>
            <p:cNvSpPr>
              <a:spLocks noChangeShapeType="1"/>
            </p:cNvSpPr>
            <p:nvPr/>
          </p:nvSpPr>
          <p:spPr bwMode="auto">
            <a:xfrm>
              <a:off x="3238"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3551"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10"/>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11" name="Oval 11"/>
            <p:cNvSpPr>
              <a:spLocks noChangeArrowheads="1"/>
            </p:cNvSpPr>
            <p:nvPr/>
          </p:nvSpPr>
          <p:spPr bwMode="auto">
            <a:xfrm>
              <a:off x="3235" y="1796"/>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12" name="Oval 12"/>
            <p:cNvSpPr>
              <a:spLocks noChangeArrowheads="1"/>
            </p:cNvSpPr>
            <p:nvPr/>
          </p:nvSpPr>
          <p:spPr bwMode="auto">
            <a:xfrm>
              <a:off x="3712" y="224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13" name="Line 13"/>
            <p:cNvSpPr>
              <a:spLocks noChangeShapeType="1"/>
            </p:cNvSpPr>
            <p:nvPr/>
          </p:nvSpPr>
          <p:spPr bwMode="auto">
            <a:xfrm>
              <a:off x="3712"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a:off x="4025"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Rectangle 15"/>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16" name="Oval 16"/>
            <p:cNvSpPr>
              <a:spLocks noChangeArrowheads="1"/>
            </p:cNvSpPr>
            <p:nvPr/>
          </p:nvSpPr>
          <p:spPr bwMode="auto">
            <a:xfrm>
              <a:off x="3709" y="218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17" name="Oval 17"/>
            <p:cNvSpPr>
              <a:spLocks noChangeArrowheads="1"/>
            </p:cNvSpPr>
            <p:nvPr/>
          </p:nvSpPr>
          <p:spPr bwMode="auto">
            <a:xfrm>
              <a:off x="3708" y="155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18" name="Line 18"/>
            <p:cNvSpPr>
              <a:spLocks noChangeShapeType="1"/>
            </p:cNvSpPr>
            <p:nvPr/>
          </p:nvSpPr>
          <p:spPr bwMode="auto">
            <a:xfrm>
              <a:off x="3708"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4021"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Rectangle 20"/>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21" name="Oval 21"/>
            <p:cNvSpPr>
              <a:spLocks noChangeArrowheads="1"/>
            </p:cNvSpPr>
            <p:nvPr/>
          </p:nvSpPr>
          <p:spPr bwMode="auto">
            <a:xfrm>
              <a:off x="3705" y="149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22" name="Oval 22"/>
            <p:cNvSpPr>
              <a:spLocks noChangeArrowheads="1"/>
            </p:cNvSpPr>
            <p:nvPr/>
          </p:nvSpPr>
          <p:spPr bwMode="auto">
            <a:xfrm>
              <a:off x="4391" y="1555"/>
              <a:ext cx="312"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23" name="Line 23"/>
            <p:cNvSpPr>
              <a:spLocks noChangeShapeType="1"/>
            </p:cNvSpPr>
            <p:nvPr/>
          </p:nvSpPr>
          <p:spPr bwMode="auto">
            <a:xfrm>
              <a:off x="4391"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4"/>
            <p:cNvSpPr>
              <a:spLocks noChangeShapeType="1"/>
            </p:cNvSpPr>
            <p:nvPr/>
          </p:nvSpPr>
          <p:spPr bwMode="auto">
            <a:xfrm>
              <a:off x="4703"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Rectangle 25"/>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26" name="Oval 26"/>
            <p:cNvSpPr>
              <a:spLocks noChangeArrowheads="1"/>
            </p:cNvSpPr>
            <p:nvPr/>
          </p:nvSpPr>
          <p:spPr bwMode="auto">
            <a:xfrm>
              <a:off x="4394" y="1492"/>
              <a:ext cx="312"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27" name="Oval 27"/>
            <p:cNvSpPr>
              <a:spLocks noChangeArrowheads="1"/>
            </p:cNvSpPr>
            <p:nvPr/>
          </p:nvSpPr>
          <p:spPr bwMode="auto">
            <a:xfrm>
              <a:off x="4401" y="2246"/>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28" name="Line 28"/>
            <p:cNvSpPr>
              <a:spLocks noChangeShapeType="1"/>
            </p:cNvSpPr>
            <p:nvPr/>
          </p:nvSpPr>
          <p:spPr bwMode="auto">
            <a:xfrm>
              <a:off x="4401"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a:off x="4714"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Rectangle 30"/>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31" name="Oval 31"/>
            <p:cNvSpPr>
              <a:spLocks noChangeArrowheads="1"/>
            </p:cNvSpPr>
            <p:nvPr/>
          </p:nvSpPr>
          <p:spPr bwMode="auto">
            <a:xfrm>
              <a:off x="4398" y="2180"/>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32" name="Oval 32"/>
            <p:cNvSpPr>
              <a:spLocks noChangeArrowheads="1"/>
            </p:cNvSpPr>
            <p:nvPr/>
          </p:nvSpPr>
          <p:spPr bwMode="auto">
            <a:xfrm>
              <a:off x="4966" y="1905"/>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33" name="Line 33"/>
            <p:cNvSpPr>
              <a:spLocks noChangeShapeType="1"/>
            </p:cNvSpPr>
            <p:nvPr/>
          </p:nvSpPr>
          <p:spPr bwMode="auto">
            <a:xfrm>
              <a:off x="4966"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34"/>
            <p:cNvSpPr>
              <a:spLocks noChangeShapeType="1"/>
            </p:cNvSpPr>
            <p:nvPr/>
          </p:nvSpPr>
          <p:spPr bwMode="auto">
            <a:xfrm>
              <a:off x="5279"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Rectangle 35"/>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36" name="Oval 36"/>
            <p:cNvSpPr>
              <a:spLocks noChangeArrowheads="1"/>
            </p:cNvSpPr>
            <p:nvPr/>
          </p:nvSpPr>
          <p:spPr bwMode="auto">
            <a:xfrm>
              <a:off x="4963" y="1839"/>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37" name="Freeform 37"/>
            <p:cNvSpPr>
              <a:spLocks noChangeArrowheads="1"/>
            </p:cNvSpPr>
            <p:nvPr/>
          </p:nvSpPr>
          <p:spPr bwMode="auto">
            <a:xfrm>
              <a:off x="4557" y="164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38"/>
            <p:cNvSpPr>
              <a:spLocks noChangeArrowheads="1"/>
            </p:cNvSpPr>
            <p:nvPr/>
          </p:nvSpPr>
          <p:spPr bwMode="auto">
            <a:xfrm>
              <a:off x="3864" y="165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39"/>
            <p:cNvSpPr>
              <a:spLocks noChangeArrowheads="1"/>
            </p:cNvSpPr>
            <p:nvPr/>
          </p:nvSpPr>
          <p:spPr bwMode="auto">
            <a:xfrm>
              <a:off x="4029" y="1638"/>
              <a:ext cx="504" cy="600"/>
            </a:xfrm>
            <a:custGeom>
              <a:avLst/>
              <a:gdLst>
                <a:gd name="T0" fmla="*/ 0 w 378"/>
                <a:gd name="T1" fmla="*/ 7134 h 174"/>
                <a:gd name="T2" fmla="*/ 896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40"/>
            <p:cNvSpPr>
              <a:spLocks noChangeArrowheads="1"/>
            </p:cNvSpPr>
            <p:nvPr/>
          </p:nvSpPr>
          <p:spPr bwMode="auto">
            <a:xfrm>
              <a:off x="4716" y="198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41"/>
            <p:cNvSpPr>
              <a:spLocks noChangeArrowheads="1"/>
            </p:cNvSpPr>
            <p:nvPr/>
          </p:nvSpPr>
          <p:spPr bwMode="auto">
            <a:xfrm>
              <a:off x="4035" y="226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42"/>
            <p:cNvSpPr>
              <a:spLocks noChangeArrowheads="1"/>
            </p:cNvSpPr>
            <p:nvPr/>
          </p:nvSpPr>
          <p:spPr bwMode="auto">
            <a:xfrm>
              <a:off x="3444" y="194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43"/>
            <p:cNvSpPr>
              <a:spLocks noChangeArrowheads="1"/>
            </p:cNvSpPr>
            <p:nvPr/>
          </p:nvSpPr>
          <p:spPr bwMode="auto">
            <a:xfrm>
              <a:off x="4029" y="157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44"/>
            <p:cNvSpPr>
              <a:spLocks noChangeArrowheads="1"/>
            </p:cNvSpPr>
            <p:nvPr/>
          </p:nvSpPr>
          <p:spPr bwMode="auto">
            <a:xfrm>
              <a:off x="4704" y="157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45"/>
            <p:cNvSpPr>
              <a:spLocks noChangeArrowheads="1"/>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6" name="Group 46"/>
            <p:cNvGrpSpPr/>
            <p:nvPr/>
          </p:nvGrpSpPr>
          <p:grpSpPr bwMode="auto">
            <a:xfrm>
              <a:off x="3295" y="1748"/>
              <a:ext cx="192" cy="204"/>
              <a:chOff x="2960" y="2429"/>
              <a:chExt cx="195" cy="204"/>
            </a:xfrm>
          </p:grpSpPr>
          <p:sp>
            <p:nvSpPr>
              <p:cNvPr id="72" name="Rectangle 47"/>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73" name="Text Box 48"/>
              <p:cNvSpPr txBox="1">
                <a:spLocks noChangeArrowheads="1"/>
              </p:cNvSpPr>
              <p:nvPr/>
            </p:nvSpPr>
            <p:spPr bwMode="auto">
              <a:xfrm>
                <a:off x="2960" y="2429"/>
                <a:ext cx="19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dirty="0">
                    <a:solidFill>
                      <a:srgbClr val="FFFF00"/>
                    </a:solidFill>
                    <a:ea typeface="楷体" panose="02010609060101010101" pitchFamily="49" charset="-122"/>
                  </a:rPr>
                  <a:t>u</a:t>
                </a:r>
                <a:endParaRPr lang="en-US" altLang="zh-CN" sz="2400" dirty="0">
                  <a:solidFill>
                    <a:srgbClr val="FFFF00"/>
                  </a:solidFill>
                  <a:ea typeface="楷体" panose="02010609060101010101" pitchFamily="49" charset="-122"/>
                </a:endParaRPr>
              </a:p>
            </p:txBody>
          </p:sp>
        </p:grpSp>
        <p:grpSp>
          <p:nvGrpSpPr>
            <p:cNvPr id="47" name="Group 49"/>
            <p:cNvGrpSpPr/>
            <p:nvPr/>
          </p:nvGrpSpPr>
          <p:grpSpPr bwMode="auto">
            <a:xfrm>
              <a:off x="4468" y="2132"/>
              <a:ext cx="183" cy="203"/>
              <a:chOff x="2965" y="2429"/>
              <a:chExt cx="186" cy="203"/>
            </a:xfrm>
          </p:grpSpPr>
          <p:sp>
            <p:nvSpPr>
              <p:cNvPr id="70" name="Rectangle 50"/>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71" name="Text Box 51"/>
              <p:cNvSpPr txBox="1">
                <a:spLocks noChangeArrowheads="1"/>
              </p:cNvSpPr>
              <p:nvPr/>
            </p:nvSpPr>
            <p:spPr bwMode="auto">
              <a:xfrm>
                <a:off x="2965" y="2429"/>
                <a:ext cx="18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dirty="0">
                    <a:solidFill>
                      <a:srgbClr val="FFFF00"/>
                    </a:solidFill>
                    <a:ea typeface="楷体" panose="02010609060101010101" pitchFamily="49" charset="-122"/>
                  </a:rPr>
                  <a:t>y</a:t>
                </a:r>
                <a:endParaRPr lang="en-US" altLang="zh-CN" sz="2400" dirty="0">
                  <a:solidFill>
                    <a:srgbClr val="FFFF00"/>
                  </a:solidFill>
                  <a:ea typeface="楷体" panose="02010609060101010101" pitchFamily="49" charset="-122"/>
                </a:endParaRPr>
              </a:p>
            </p:txBody>
          </p:sp>
        </p:grpSp>
        <p:grpSp>
          <p:nvGrpSpPr>
            <p:cNvPr id="48" name="Group 52"/>
            <p:cNvGrpSpPr/>
            <p:nvPr/>
          </p:nvGrpSpPr>
          <p:grpSpPr bwMode="auto">
            <a:xfrm>
              <a:off x="3778" y="2099"/>
              <a:ext cx="198" cy="236"/>
              <a:chOff x="2958" y="2399"/>
              <a:chExt cx="199" cy="236"/>
            </a:xfrm>
          </p:grpSpPr>
          <p:sp>
            <p:nvSpPr>
              <p:cNvPr id="68" name="Rectangle 53"/>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69" name="Text Box 54"/>
              <p:cNvSpPr txBox="1">
                <a:spLocks noChangeArrowheads="1"/>
              </p:cNvSpPr>
              <p:nvPr/>
            </p:nvSpPr>
            <p:spPr bwMode="auto">
              <a:xfrm>
                <a:off x="2958" y="2399"/>
                <a:ext cx="19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400" dirty="0">
                    <a:solidFill>
                      <a:srgbClr val="FFFF00"/>
                    </a:solidFill>
                    <a:ea typeface="楷体" panose="02010609060101010101" pitchFamily="49" charset="-122"/>
                  </a:rPr>
                  <a:t>x</a:t>
                </a:r>
                <a:endParaRPr lang="en-US" altLang="zh-CN" sz="2400" dirty="0">
                  <a:solidFill>
                    <a:srgbClr val="FFFF00"/>
                  </a:solidFill>
                  <a:ea typeface="楷体" panose="02010609060101010101" pitchFamily="49" charset="-122"/>
                </a:endParaRPr>
              </a:p>
            </p:txBody>
          </p:sp>
        </p:grpSp>
        <p:grpSp>
          <p:nvGrpSpPr>
            <p:cNvPr id="49" name="Group 55"/>
            <p:cNvGrpSpPr/>
            <p:nvPr/>
          </p:nvGrpSpPr>
          <p:grpSpPr bwMode="auto">
            <a:xfrm>
              <a:off x="4433" y="1442"/>
              <a:ext cx="216" cy="204"/>
              <a:chOff x="2948" y="2429"/>
              <a:chExt cx="220" cy="204"/>
            </a:xfrm>
          </p:grpSpPr>
          <p:sp>
            <p:nvSpPr>
              <p:cNvPr id="66" name="Rectangle 5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67" name="Text Box 57"/>
              <p:cNvSpPr txBox="1">
                <a:spLocks noChangeArrowheads="1"/>
              </p:cNvSpPr>
              <p:nvPr/>
            </p:nvSpPr>
            <p:spPr bwMode="auto">
              <a:xfrm>
                <a:off x="2948" y="2429"/>
                <a:ext cx="22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dirty="0">
                    <a:solidFill>
                      <a:srgbClr val="FFFF00"/>
                    </a:solidFill>
                    <a:ea typeface="楷体" panose="02010609060101010101" pitchFamily="49" charset="-122"/>
                  </a:rPr>
                  <a:t>w</a:t>
                </a:r>
                <a:endParaRPr lang="en-US" altLang="zh-CN" sz="2400" dirty="0">
                  <a:solidFill>
                    <a:srgbClr val="FFFF00"/>
                  </a:solidFill>
                  <a:ea typeface="楷体" panose="02010609060101010101" pitchFamily="49" charset="-122"/>
                </a:endParaRPr>
              </a:p>
            </p:txBody>
          </p:sp>
        </p:grpSp>
        <p:grpSp>
          <p:nvGrpSpPr>
            <p:cNvPr id="50" name="Group 58"/>
            <p:cNvGrpSpPr/>
            <p:nvPr/>
          </p:nvGrpSpPr>
          <p:grpSpPr bwMode="auto">
            <a:xfrm>
              <a:off x="3778" y="1442"/>
              <a:ext cx="183" cy="204"/>
              <a:chOff x="2964" y="2429"/>
              <a:chExt cx="186" cy="204"/>
            </a:xfrm>
          </p:grpSpPr>
          <p:sp>
            <p:nvSpPr>
              <p:cNvPr id="64"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65" name="Text Box 60"/>
              <p:cNvSpPr txBox="1">
                <a:spLocks noChangeArrowheads="1"/>
              </p:cNvSpPr>
              <p:nvPr/>
            </p:nvSpPr>
            <p:spPr bwMode="auto">
              <a:xfrm>
                <a:off x="2964" y="2429"/>
                <a:ext cx="18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dirty="0">
                    <a:solidFill>
                      <a:srgbClr val="FFFF00"/>
                    </a:solidFill>
                    <a:ea typeface="楷体" panose="02010609060101010101" pitchFamily="49" charset="-122"/>
                  </a:rPr>
                  <a:t>v</a:t>
                </a:r>
                <a:endParaRPr lang="en-US" altLang="zh-CN" sz="2400" dirty="0">
                  <a:solidFill>
                    <a:srgbClr val="FFFF00"/>
                  </a:solidFill>
                  <a:ea typeface="楷体" panose="02010609060101010101" pitchFamily="49" charset="-122"/>
                </a:endParaRPr>
              </a:p>
            </p:txBody>
          </p:sp>
        </p:grpSp>
        <p:grpSp>
          <p:nvGrpSpPr>
            <p:cNvPr id="51" name="Group 61"/>
            <p:cNvGrpSpPr/>
            <p:nvPr/>
          </p:nvGrpSpPr>
          <p:grpSpPr bwMode="auto">
            <a:xfrm>
              <a:off x="5029" y="1760"/>
              <a:ext cx="204" cy="234"/>
              <a:chOff x="2953" y="2399"/>
              <a:chExt cx="206" cy="234"/>
            </a:xfrm>
          </p:grpSpPr>
          <p:sp>
            <p:nvSpPr>
              <p:cNvPr id="62" name="Rectangle 62"/>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63" name="Text Box 63"/>
              <p:cNvSpPr txBox="1">
                <a:spLocks noChangeArrowheads="1"/>
              </p:cNvSpPr>
              <p:nvPr/>
            </p:nvSpPr>
            <p:spPr bwMode="auto">
              <a:xfrm>
                <a:off x="2953" y="2399"/>
                <a:ext cx="20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400" dirty="0">
                    <a:solidFill>
                      <a:srgbClr val="FFFF00"/>
                    </a:solidFill>
                    <a:ea typeface="楷体" panose="02010609060101010101" pitchFamily="49" charset="-122"/>
                  </a:rPr>
                  <a:t>z</a:t>
                </a:r>
                <a:endParaRPr lang="en-US" altLang="zh-CN" sz="2400" dirty="0">
                  <a:solidFill>
                    <a:srgbClr val="FFFF00"/>
                  </a:solidFill>
                  <a:ea typeface="楷体" panose="02010609060101010101" pitchFamily="49" charset="-122"/>
                </a:endParaRPr>
              </a:p>
            </p:txBody>
          </p:sp>
        </p:grpSp>
        <p:sp>
          <p:nvSpPr>
            <p:cNvPr id="52" name="Text Box 64"/>
            <p:cNvSpPr txBox="1">
              <a:spLocks noChangeArrowheads="1"/>
            </p:cNvSpPr>
            <p:nvPr/>
          </p:nvSpPr>
          <p:spPr bwMode="auto">
            <a:xfrm>
              <a:off x="3499" y="1571"/>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53" name="Text Box 65"/>
            <p:cNvSpPr txBox="1">
              <a:spLocks noChangeArrowheads="1"/>
            </p:cNvSpPr>
            <p:nvPr/>
          </p:nvSpPr>
          <p:spPr bwMode="auto">
            <a:xfrm>
              <a:off x="3847" y="1790"/>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54" name="Text Box 66"/>
            <p:cNvSpPr txBox="1">
              <a:spLocks noChangeArrowheads="1"/>
            </p:cNvSpPr>
            <p:nvPr/>
          </p:nvSpPr>
          <p:spPr bwMode="auto">
            <a:xfrm>
              <a:off x="3411" y="2003"/>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55" name="Text Box 67"/>
            <p:cNvSpPr txBox="1">
              <a:spLocks noChangeArrowheads="1"/>
            </p:cNvSpPr>
            <p:nvPr/>
          </p:nvSpPr>
          <p:spPr bwMode="auto">
            <a:xfrm>
              <a:off x="4232" y="1883"/>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56" name="Text Box 68"/>
            <p:cNvSpPr txBox="1">
              <a:spLocks noChangeArrowheads="1"/>
            </p:cNvSpPr>
            <p:nvPr/>
          </p:nvSpPr>
          <p:spPr bwMode="auto">
            <a:xfrm>
              <a:off x="4168" y="2237"/>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57" name="Text Box 69"/>
            <p:cNvSpPr txBox="1">
              <a:spLocks noChangeArrowheads="1"/>
            </p:cNvSpPr>
            <p:nvPr/>
          </p:nvSpPr>
          <p:spPr bwMode="auto">
            <a:xfrm>
              <a:off x="4528" y="1808"/>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58" name="Text Box 70"/>
            <p:cNvSpPr txBox="1">
              <a:spLocks noChangeArrowheads="1"/>
            </p:cNvSpPr>
            <p:nvPr/>
          </p:nvSpPr>
          <p:spPr bwMode="auto">
            <a:xfrm>
              <a:off x="4888" y="2072"/>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59" name="Text Box 71"/>
            <p:cNvSpPr txBox="1">
              <a:spLocks noChangeArrowheads="1"/>
            </p:cNvSpPr>
            <p:nvPr/>
          </p:nvSpPr>
          <p:spPr bwMode="auto">
            <a:xfrm>
              <a:off x="4861" y="1535"/>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sp>
          <p:nvSpPr>
            <p:cNvPr id="60" name="Text Box 72"/>
            <p:cNvSpPr txBox="1">
              <a:spLocks noChangeArrowheads="1"/>
            </p:cNvSpPr>
            <p:nvPr/>
          </p:nvSpPr>
          <p:spPr bwMode="auto">
            <a:xfrm>
              <a:off x="4127" y="1385"/>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61" name="Text Box 73"/>
            <p:cNvSpPr txBox="1">
              <a:spLocks noChangeArrowheads="1"/>
            </p:cNvSpPr>
            <p:nvPr/>
          </p:nvSpPr>
          <p:spPr bwMode="auto">
            <a:xfrm>
              <a:off x="3775" y="1118"/>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grpSp>
      <p:grpSp>
        <p:nvGrpSpPr>
          <p:cNvPr id="74" name="组合 73"/>
          <p:cNvGrpSpPr/>
          <p:nvPr/>
        </p:nvGrpSpPr>
        <p:grpSpPr>
          <a:xfrm>
            <a:off x="2683391" y="5461922"/>
            <a:ext cx="7089452" cy="1255937"/>
            <a:chOff x="1791494" y="2533650"/>
            <a:chExt cx="5486489" cy="1200150"/>
          </a:xfrm>
        </p:grpSpPr>
        <p:sp>
          <p:nvSpPr>
            <p:cNvPr id="75" name="矩形: 圆角 74"/>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6" name="文本框 75"/>
            <p:cNvSpPr txBox="1"/>
            <p:nvPr/>
          </p:nvSpPr>
          <p:spPr>
            <a:xfrm>
              <a:off x="1946663" y="2675354"/>
              <a:ext cx="5281461" cy="970548"/>
            </a:xfrm>
            <a:prstGeom prst="rect">
              <a:avLst/>
            </a:prstGeom>
            <a:noFill/>
          </p:spPr>
          <p:txBody>
            <a:bodyPr wrap="square" rtlCol="0">
              <a:spAutoFit/>
            </a:bodyPr>
            <a:lstStyle/>
            <a:p>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注意</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抽象图模型在其他网络环境中也是很有用的</a:t>
              </a:r>
              <a:endPar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比如</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P2P, </a:t>
              </a: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这里</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是节点的集合而</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E</a:t>
              </a: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是</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连接的集合</a:t>
              </a:r>
              <a:endPar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矩形: 圆角 76"/>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78" name="组合 77"/>
          <p:cNvGrpSpPr/>
          <p:nvPr/>
        </p:nvGrpSpPr>
        <p:grpSpPr>
          <a:xfrm>
            <a:off x="1411668" y="2614557"/>
            <a:ext cx="3851911" cy="478144"/>
            <a:chOff x="1403750" y="3593123"/>
            <a:chExt cx="3851911" cy="478144"/>
          </a:xfrm>
        </p:grpSpPr>
        <p:grpSp>
          <p:nvGrpSpPr>
            <p:cNvPr id="79" name="组合 78"/>
            <p:cNvGrpSpPr/>
            <p:nvPr/>
          </p:nvGrpSpPr>
          <p:grpSpPr>
            <a:xfrm>
              <a:off x="1403750" y="3593123"/>
              <a:ext cx="490436" cy="476221"/>
              <a:chOff x="1403750" y="3593123"/>
              <a:chExt cx="808892" cy="785446"/>
            </a:xfrm>
          </p:grpSpPr>
          <p:sp>
            <p:nvSpPr>
              <p:cNvPr id="81" name="对话气泡: 椭圆形 8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80" name="Text Box 79"/>
            <p:cNvSpPr txBox="1">
              <a:spLocks noChangeArrowheads="1"/>
            </p:cNvSpPr>
            <p:nvPr/>
          </p:nvSpPr>
          <p:spPr bwMode="auto">
            <a:xfrm>
              <a:off x="1985931" y="3593123"/>
              <a:ext cx="3269730"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2400" dirty="0">
                  <a:latin typeface="思源黑体 CN Normal" panose="020B0400000000000000" pitchFamily="34" charset="-122"/>
                  <a:ea typeface="思源黑体 CN Normal" panose="020B0400000000000000" pitchFamily="34" charset="-122"/>
                </a:rPr>
                <a:t>图</a:t>
              </a:r>
              <a:r>
                <a:rPr lang="en-US" altLang="zh-CN" sz="2400" dirty="0">
                  <a:latin typeface="思源黑体 CN Normal" panose="020B0400000000000000" pitchFamily="34" charset="-122"/>
                  <a:ea typeface="思源黑体 CN Normal" panose="020B0400000000000000" pitchFamily="34" charset="-122"/>
                </a:rPr>
                <a:t>: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G = (N,E)</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3" name="组合 82"/>
          <p:cNvGrpSpPr/>
          <p:nvPr/>
        </p:nvGrpSpPr>
        <p:grpSpPr>
          <a:xfrm>
            <a:off x="1418659" y="4635397"/>
            <a:ext cx="9477939" cy="476221"/>
            <a:chOff x="1403750" y="3593123"/>
            <a:chExt cx="9477939" cy="476221"/>
          </a:xfrm>
        </p:grpSpPr>
        <p:grpSp>
          <p:nvGrpSpPr>
            <p:cNvPr id="84" name="组合 83"/>
            <p:cNvGrpSpPr/>
            <p:nvPr/>
          </p:nvGrpSpPr>
          <p:grpSpPr>
            <a:xfrm>
              <a:off x="1403750" y="3593123"/>
              <a:ext cx="490436" cy="476221"/>
              <a:chOff x="1403750" y="3593123"/>
              <a:chExt cx="808892" cy="785446"/>
            </a:xfrm>
          </p:grpSpPr>
          <p:sp>
            <p:nvSpPr>
              <p:cNvPr id="86" name="对话气泡: 椭圆形 8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85" name="Text Box 79"/>
            <p:cNvSpPr txBox="1">
              <a:spLocks noChangeArrowheads="1"/>
            </p:cNvSpPr>
            <p:nvPr/>
          </p:nvSpPr>
          <p:spPr bwMode="auto">
            <a:xfrm>
              <a:off x="1985930" y="3593123"/>
              <a:ext cx="889575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E =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链路集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u,v</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u,x</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v,x</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v,w</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x,w</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x,y</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w,y</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w,z</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y,z</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8" name="组合 87"/>
          <p:cNvGrpSpPr/>
          <p:nvPr/>
        </p:nvGrpSpPr>
        <p:grpSpPr>
          <a:xfrm>
            <a:off x="1415583" y="3572894"/>
            <a:ext cx="6264391" cy="476221"/>
            <a:chOff x="1403750" y="3593123"/>
            <a:chExt cx="6264391" cy="476221"/>
          </a:xfrm>
        </p:grpSpPr>
        <p:grpSp>
          <p:nvGrpSpPr>
            <p:cNvPr id="89" name="组合 88"/>
            <p:cNvGrpSpPr/>
            <p:nvPr/>
          </p:nvGrpSpPr>
          <p:grpSpPr>
            <a:xfrm>
              <a:off x="1403750" y="3593123"/>
              <a:ext cx="490436" cy="476221"/>
              <a:chOff x="1403750" y="3593123"/>
              <a:chExt cx="808892" cy="785446"/>
            </a:xfrm>
          </p:grpSpPr>
          <p:sp>
            <p:nvSpPr>
              <p:cNvPr id="91" name="对话气泡: 椭圆形 9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90" name="Text Box 79"/>
            <p:cNvSpPr txBox="1">
              <a:spLocks noChangeArrowheads="1"/>
            </p:cNvSpPr>
            <p:nvPr/>
          </p:nvSpPr>
          <p:spPr bwMode="auto">
            <a:xfrm>
              <a:off x="1985930" y="3593123"/>
              <a:ext cx="568221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pl-PL"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 = </a:t>
              </a:r>
              <a:r>
                <a:rPr kumimoji="1" lang="zh-CN" altLang="pl-PL" sz="2400" dirty="0">
                  <a:latin typeface="Times New Roman" panose="02020603050405020304" pitchFamily="18" charset="0"/>
                  <a:ea typeface="思源黑体 CN Normal" panose="020B0400000000000000" pitchFamily="34" charset="-122"/>
                  <a:cs typeface="Times New Roman" panose="02020603050405020304" pitchFamily="18" charset="0"/>
                </a:rPr>
                <a:t>路由器集 </a:t>
              </a:r>
              <a:r>
                <a:rPr kumimoji="1" lang="pl-PL"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u, v, w, x, y, z }</a:t>
              </a:r>
              <a:endParaRPr kumimoji="1" lang="pl-PL"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500"/>
                                        <p:tgtEl>
                                          <p:spTgt spid="8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wipe(left)">
                                      <p:cBhvr>
                                        <p:cTn id="15" dur="5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wipe(down)">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选路算法的抽象图模型</a:t>
            </a:r>
            <a:endParaRPr lang="zh-CN" altLang="en-US" dirty="0"/>
          </a:p>
        </p:txBody>
      </p:sp>
      <p:grpSp>
        <p:nvGrpSpPr>
          <p:cNvPr id="4" name="Group 4"/>
          <p:cNvGrpSpPr/>
          <p:nvPr/>
        </p:nvGrpSpPr>
        <p:grpSpPr bwMode="auto">
          <a:xfrm>
            <a:off x="1049397" y="1944368"/>
            <a:ext cx="3848100" cy="2759075"/>
            <a:chOff x="3162" y="1071"/>
            <a:chExt cx="2250" cy="1409"/>
          </a:xfrm>
        </p:grpSpPr>
        <p:sp>
          <p:nvSpPr>
            <p:cNvPr id="5" name="Freeform 5"/>
            <p:cNvSpPr>
              <a:spLocks noChangeArrowheads="1"/>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Freeform 6"/>
            <p:cNvSpPr>
              <a:spLocks noChangeArrowheads="1"/>
            </p:cNvSpPr>
            <p:nvPr/>
          </p:nvSpPr>
          <p:spPr bwMode="auto">
            <a:xfrm>
              <a:off x="3498" y="162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Oval 7"/>
            <p:cNvSpPr>
              <a:spLocks noChangeArrowheads="1"/>
            </p:cNvSpPr>
            <p:nvPr/>
          </p:nvSpPr>
          <p:spPr bwMode="auto">
            <a:xfrm>
              <a:off x="3238" y="1862"/>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8" name="Line 8"/>
            <p:cNvSpPr>
              <a:spLocks noChangeShapeType="1"/>
            </p:cNvSpPr>
            <p:nvPr/>
          </p:nvSpPr>
          <p:spPr bwMode="auto">
            <a:xfrm>
              <a:off x="3238"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3551"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10"/>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11" name="Oval 11"/>
            <p:cNvSpPr>
              <a:spLocks noChangeArrowheads="1"/>
            </p:cNvSpPr>
            <p:nvPr/>
          </p:nvSpPr>
          <p:spPr bwMode="auto">
            <a:xfrm>
              <a:off x="3235" y="1796"/>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12" name="Oval 12"/>
            <p:cNvSpPr>
              <a:spLocks noChangeArrowheads="1"/>
            </p:cNvSpPr>
            <p:nvPr/>
          </p:nvSpPr>
          <p:spPr bwMode="auto">
            <a:xfrm>
              <a:off x="3712" y="224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13" name="Line 13"/>
            <p:cNvSpPr>
              <a:spLocks noChangeShapeType="1"/>
            </p:cNvSpPr>
            <p:nvPr/>
          </p:nvSpPr>
          <p:spPr bwMode="auto">
            <a:xfrm>
              <a:off x="3712"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Line 14"/>
            <p:cNvSpPr>
              <a:spLocks noChangeShapeType="1"/>
            </p:cNvSpPr>
            <p:nvPr/>
          </p:nvSpPr>
          <p:spPr bwMode="auto">
            <a:xfrm>
              <a:off x="4025"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Rectangle 15"/>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16" name="Oval 16"/>
            <p:cNvSpPr>
              <a:spLocks noChangeArrowheads="1"/>
            </p:cNvSpPr>
            <p:nvPr/>
          </p:nvSpPr>
          <p:spPr bwMode="auto">
            <a:xfrm>
              <a:off x="3709" y="218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17" name="Oval 17"/>
            <p:cNvSpPr>
              <a:spLocks noChangeArrowheads="1"/>
            </p:cNvSpPr>
            <p:nvPr/>
          </p:nvSpPr>
          <p:spPr bwMode="auto">
            <a:xfrm>
              <a:off x="3708" y="155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18" name="Line 18"/>
            <p:cNvSpPr>
              <a:spLocks noChangeShapeType="1"/>
            </p:cNvSpPr>
            <p:nvPr/>
          </p:nvSpPr>
          <p:spPr bwMode="auto">
            <a:xfrm>
              <a:off x="3708"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4021"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Rectangle 20"/>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21" name="Oval 21"/>
            <p:cNvSpPr>
              <a:spLocks noChangeArrowheads="1"/>
            </p:cNvSpPr>
            <p:nvPr/>
          </p:nvSpPr>
          <p:spPr bwMode="auto">
            <a:xfrm>
              <a:off x="3705" y="149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22" name="Oval 22"/>
            <p:cNvSpPr>
              <a:spLocks noChangeArrowheads="1"/>
            </p:cNvSpPr>
            <p:nvPr/>
          </p:nvSpPr>
          <p:spPr bwMode="auto">
            <a:xfrm>
              <a:off x="4391" y="1555"/>
              <a:ext cx="312"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23" name="Line 23"/>
            <p:cNvSpPr>
              <a:spLocks noChangeShapeType="1"/>
            </p:cNvSpPr>
            <p:nvPr/>
          </p:nvSpPr>
          <p:spPr bwMode="auto">
            <a:xfrm>
              <a:off x="4391"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4"/>
            <p:cNvSpPr>
              <a:spLocks noChangeShapeType="1"/>
            </p:cNvSpPr>
            <p:nvPr/>
          </p:nvSpPr>
          <p:spPr bwMode="auto">
            <a:xfrm>
              <a:off x="4703"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Rectangle 25"/>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26" name="Oval 26"/>
            <p:cNvSpPr>
              <a:spLocks noChangeArrowheads="1"/>
            </p:cNvSpPr>
            <p:nvPr/>
          </p:nvSpPr>
          <p:spPr bwMode="auto">
            <a:xfrm>
              <a:off x="4394" y="1492"/>
              <a:ext cx="312"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27" name="Oval 27"/>
            <p:cNvSpPr>
              <a:spLocks noChangeArrowheads="1"/>
            </p:cNvSpPr>
            <p:nvPr/>
          </p:nvSpPr>
          <p:spPr bwMode="auto">
            <a:xfrm>
              <a:off x="4401" y="2246"/>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28" name="Line 28"/>
            <p:cNvSpPr>
              <a:spLocks noChangeShapeType="1"/>
            </p:cNvSpPr>
            <p:nvPr/>
          </p:nvSpPr>
          <p:spPr bwMode="auto">
            <a:xfrm>
              <a:off x="4401"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9"/>
            <p:cNvSpPr>
              <a:spLocks noChangeShapeType="1"/>
            </p:cNvSpPr>
            <p:nvPr/>
          </p:nvSpPr>
          <p:spPr bwMode="auto">
            <a:xfrm>
              <a:off x="4714"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Rectangle 30"/>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31" name="Oval 31"/>
            <p:cNvSpPr>
              <a:spLocks noChangeArrowheads="1"/>
            </p:cNvSpPr>
            <p:nvPr/>
          </p:nvSpPr>
          <p:spPr bwMode="auto">
            <a:xfrm>
              <a:off x="4398" y="2180"/>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32" name="Oval 32"/>
            <p:cNvSpPr>
              <a:spLocks noChangeArrowheads="1"/>
            </p:cNvSpPr>
            <p:nvPr/>
          </p:nvSpPr>
          <p:spPr bwMode="auto">
            <a:xfrm>
              <a:off x="4966" y="1905"/>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33" name="Line 33"/>
            <p:cNvSpPr>
              <a:spLocks noChangeShapeType="1"/>
            </p:cNvSpPr>
            <p:nvPr/>
          </p:nvSpPr>
          <p:spPr bwMode="auto">
            <a:xfrm>
              <a:off x="4966"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34"/>
            <p:cNvSpPr>
              <a:spLocks noChangeShapeType="1"/>
            </p:cNvSpPr>
            <p:nvPr/>
          </p:nvSpPr>
          <p:spPr bwMode="auto">
            <a:xfrm>
              <a:off x="5279"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Rectangle 35"/>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楷体" panose="02010609060101010101" pitchFamily="49" charset="-122"/>
              </a:endParaRPr>
            </a:p>
          </p:txBody>
        </p:sp>
        <p:sp>
          <p:nvSpPr>
            <p:cNvPr id="36" name="Oval 36"/>
            <p:cNvSpPr>
              <a:spLocks noChangeArrowheads="1"/>
            </p:cNvSpPr>
            <p:nvPr/>
          </p:nvSpPr>
          <p:spPr bwMode="auto">
            <a:xfrm>
              <a:off x="4963" y="1839"/>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37" name="Freeform 37"/>
            <p:cNvSpPr>
              <a:spLocks noChangeArrowheads="1"/>
            </p:cNvSpPr>
            <p:nvPr/>
          </p:nvSpPr>
          <p:spPr bwMode="auto">
            <a:xfrm>
              <a:off x="4557" y="164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38"/>
            <p:cNvSpPr>
              <a:spLocks noChangeArrowheads="1"/>
            </p:cNvSpPr>
            <p:nvPr/>
          </p:nvSpPr>
          <p:spPr bwMode="auto">
            <a:xfrm>
              <a:off x="3864" y="165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39"/>
            <p:cNvSpPr>
              <a:spLocks noChangeArrowheads="1"/>
            </p:cNvSpPr>
            <p:nvPr/>
          </p:nvSpPr>
          <p:spPr bwMode="auto">
            <a:xfrm>
              <a:off x="4029" y="1638"/>
              <a:ext cx="504" cy="600"/>
            </a:xfrm>
            <a:custGeom>
              <a:avLst/>
              <a:gdLst>
                <a:gd name="T0" fmla="*/ 0 w 378"/>
                <a:gd name="T1" fmla="*/ 7134 h 174"/>
                <a:gd name="T2" fmla="*/ 896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40"/>
            <p:cNvSpPr>
              <a:spLocks noChangeArrowheads="1"/>
            </p:cNvSpPr>
            <p:nvPr/>
          </p:nvSpPr>
          <p:spPr bwMode="auto">
            <a:xfrm>
              <a:off x="4716" y="198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41"/>
            <p:cNvSpPr>
              <a:spLocks noChangeArrowheads="1"/>
            </p:cNvSpPr>
            <p:nvPr/>
          </p:nvSpPr>
          <p:spPr bwMode="auto">
            <a:xfrm>
              <a:off x="4035" y="226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42"/>
            <p:cNvSpPr>
              <a:spLocks noChangeArrowheads="1"/>
            </p:cNvSpPr>
            <p:nvPr/>
          </p:nvSpPr>
          <p:spPr bwMode="auto">
            <a:xfrm>
              <a:off x="3444" y="194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43"/>
            <p:cNvSpPr>
              <a:spLocks noChangeArrowheads="1"/>
            </p:cNvSpPr>
            <p:nvPr/>
          </p:nvSpPr>
          <p:spPr bwMode="auto">
            <a:xfrm>
              <a:off x="4029" y="157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44"/>
            <p:cNvSpPr>
              <a:spLocks noChangeArrowheads="1"/>
            </p:cNvSpPr>
            <p:nvPr/>
          </p:nvSpPr>
          <p:spPr bwMode="auto">
            <a:xfrm>
              <a:off x="4704" y="157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45"/>
            <p:cNvSpPr>
              <a:spLocks noChangeArrowheads="1"/>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6" name="Group 46"/>
            <p:cNvGrpSpPr/>
            <p:nvPr/>
          </p:nvGrpSpPr>
          <p:grpSpPr bwMode="auto">
            <a:xfrm>
              <a:off x="3295" y="1748"/>
              <a:ext cx="192" cy="204"/>
              <a:chOff x="2960" y="2429"/>
              <a:chExt cx="195" cy="204"/>
            </a:xfrm>
          </p:grpSpPr>
          <p:sp>
            <p:nvSpPr>
              <p:cNvPr id="72" name="Rectangle 47"/>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73" name="Text Box 48"/>
              <p:cNvSpPr txBox="1">
                <a:spLocks noChangeArrowheads="1"/>
              </p:cNvSpPr>
              <p:nvPr/>
            </p:nvSpPr>
            <p:spPr bwMode="auto">
              <a:xfrm>
                <a:off x="2960" y="2429"/>
                <a:ext cx="19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dirty="0">
                    <a:solidFill>
                      <a:srgbClr val="FFFF00"/>
                    </a:solidFill>
                    <a:ea typeface="楷体" panose="02010609060101010101" pitchFamily="49" charset="-122"/>
                  </a:rPr>
                  <a:t>u</a:t>
                </a:r>
                <a:endParaRPr lang="en-US" altLang="zh-CN" sz="2400" dirty="0">
                  <a:solidFill>
                    <a:srgbClr val="FFFF00"/>
                  </a:solidFill>
                  <a:ea typeface="楷体" panose="02010609060101010101" pitchFamily="49" charset="-122"/>
                </a:endParaRPr>
              </a:p>
            </p:txBody>
          </p:sp>
        </p:grpSp>
        <p:grpSp>
          <p:nvGrpSpPr>
            <p:cNvPr id="47" name="Group 49"/>
            <p:cNvGrpSpPr/>
            <p:nvPr/>
          </p:nvGrpSpPr>
          <p:grpSpPr bwMode="auto">
            <a:xfrm>
              <a:off x="4468" y="2132"/>
              <a:ext cx="183" cy="203"/>
              <a:chOff x="2965" y="2429"/>
              <a:chExt cx="186" cy="203"/>
            </a:xfrm>
          </p:grpSpPr>
          <p:sp>
            <p:nvSpPr>
              <p:cNvPr id="70" name="Rectangle 50"/>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71" name="Text Box 51"/>
              <p:cNvSpPr txBox="1">
                <a:spLocks noChangeArrowheads="1"/>
              </p:cNvSpPr>
              <p:nvPr/>
            </p:nvSpPr>
            <p:spPr bwMode="auto">
              <a:xfrm>
                <a:off x="2965" y="2429"/>
                <a:ext cx="18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dirty="0">
                    <a:solidFill>
                      <a:srgbClr val="FFFF00"/>
                    </a:solidFill>
                    <a:ea typeface="楷体" panose="02010609060101010101" pitchFamily="49" charset="-122"/>
                  </a:rPr>
                  <a:t>y</a:t>
                </a:r>
                <a:endParaRPr lang="en-US" altLang="zh-CN" sz="2400" dirty="0">
                  <a:solidFill>
                    <a:srgbClr val="FFFF00"/>
                  </a:solidFill>
                  <a:ea typeface="楷体" panose="02010609060101010101" pitchFamily="49" charset="-122"/>
                </a:endParaRPr>
              </a:p>
            </p:txBody>
          </p:sp>
        </p:grpSp>
        <p:grpSp>
          <p:nvGrpSpPr>
            <p:cNvPr id="48" name="Group 52"/>
            <p:cNvGrpSpPr/>
            <p:nvPr/>
          </p:nvGrpSpPr>
          <p:grpSpPr bwMode="auto">
            <a:xfrm>
              <a:off x="3778" y="2099"/>
              <a:ext cx="198" cy="236"/>
              <a:chOff x="2958" y="2399"/>
              <a:chExt cx="199" cy="236"/>
            </a:xfrm>
          </p:grpSpPr>
          <p:sp>
            <p:nvSpPr>
              <p:cNvPr id="68" name="Rectangle 53"/>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69" name="Text Box 54"/>
              <p:cNvSpPr txBox="1">
                <a:spLocks noChangeArrowheads="1"/>
              </p:cNvSpPr>
              <p:nvPr/>
            </p:nvSpPr>
            <p:spPr bwMode="auto">
              <a:xfrm>
                <a:off x="2958" y="2399"/>
                <a:ext cx="19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400" dirty="0">
                    <a:solidFill>
                      <a:srgbClr val="FFFF00"/>
                    </a:solidFill>
                    <a:ea typeface="楷体" panose="02010609060101010101" pitchFamily="49" charset="-122"/>
                  </a:rPr>
                  <a:t>x</a:t>
                </a:r>
                <a:endParaRPr lang="en-US" altLang="zh-CN" sz="2400" dirty="0">
                  <a:solidFill>
                    <a:srgbClr val="FFFF00"/>
                  </a:solidFill>
                  <a:ea typeface="楷体" panose="02010609060101010101" pitchFamily="49" charset="-122"/>
                </a:endParaRPr>
              </a:p>
            </p:txBody>
          </p:sp>
        </p:grpSp>
        <p:grpSp>
          <p:nvGrpSpPr>
            <p:cNvPr id="49" name="Group 55"/>
            <p:cNvGrpSpPr/>
            <p:nvPr/>
          </p:nvGrpSpPr>
          <p:grpSpPr bwMode="auto">
            <a:xfrm>
              <a:off x="4433" y="1442"/>
              <a:ext cx="216" cy="204"/>
              <a:chOff x="2948" y="2429"/>
              <a:chExt cx="220" cy="204"/>
            </a:xfrm>
          </p:grpSpPr>
          <p:sp>
            <p:nvSpPr>
              <p:cNvPr id="66" name="Rectangle 5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67" name="Text Box 57"/>
              <p:cNvSpPr txBox="1">
                <a:spLocks noChangeArrowheads="1"/>
              </p:cNvSpPr>
              <p:nvPr/>
            </p:nvSpPr>
            <p:spPr bwMode="auto">
              <a:xfrm>
                <a:off x="2948" y="2429"/>
                <a:ext cx="22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dirty="0">
                    <a:solidFill>
                      <a:srgbClr val="FFFF00"/>
                    </a:solidFill>
                    <a:ea typeface="楷体" panose="02010609060101010101" pitchFamily="49" charset="-122"/>
                  </a:rPr>
                  <a:t>w</a:t>
                </a:r>
                <a:endParaRPr lang="en-US" altLang="zh-CN" sz="2400" dirty="0">
                  <a:solidFill>
                    <a:srgbClr val="FFFF00"/>
                  </a:solidFill>
                  <a:ea typeface="楷体" panose="02010609060101010101" pitchFamily="49" charset="-122"/>
                </a:endParaRPr>
              </a:p>
            </p:txBody>
          </p:sp>
        </p:grpSp>
        <p:grpSp>
          <p:nvGrpSpPr>
            <p:cNvPr id="50" name="Group 58"/>
            <p:cNvGrpSpPr/>
            <p:nvPr/>
          </p:nvGrpSpPr>
          <p:grpSpPr bwMode="auto">
            <a:xfrm>
              <a:off x="3778" y="1442"/>
              <a:ext cx="183" cy="204"/>
              <a:chOff x="2964" y="2429"/>
              <a:chExt cx="186" cy="204"/>
            </a:xfrm>
          </p:grpSpPr>
          <p:sp>
            <p:nvSpPr>
              <p:cNvPr id="64"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65" name="Text Box 60"/>
              <p:cNvSpPr txBox="1">
                <a:spLocks noChangeArrowheads="1"/>
              </p:cNvSpPr>
              <p:nvPr/>
            </p:nvSpPr>
            <p:spPr bwMode="auto">
              <a:xfrm>
                <a:off x="2964" y="2429"/>
                <a:ext cx="18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dirty="0">
                    <a:solidFill>
                      <a:srgbClr val="FFFF00"/>
                    </a:solidFill>
                    <a:ea typeface="楷体" panose="02010609060101010101" pitchFamily="49" charset="-122"/>
                  </a:rPr>
                  <a:t>v</a:t>
                </a:r>
                <a:endParaRPr lang="en-US" altLang="zh-CN" sz="2400" dirty="0">
                  <a:solidFill>
                    <a:srgbClr val="FFFF00"/>
                  </a:solidFill>
                  <a:ea typeface="楷体" panose="02010609060101010101" pitchFamily="49" charset="-122"/>
                </a:endParaRPr>
              </a:p>
            </p:txBody>
          </p:sp>
        </p:grpSp>
        <p:grpSp>
          <p:nvGrpSpPr>
            <p:cNvPr id="51" name="Group 61"/>
            <p:cNvGrpSpPr/>
            <p:nvPr/>
          </p:nvGrpSpPr>
          <p:grpSpPr bwMode="auto">
            <a:xfrm>
              <a:off x="5029" y="1760"/>
              <a:ext cx="204" cy="234"/>
              <a:chOff x="2953" y="2399"/>
              <a:chExt cx="206" cy="234"/>
            </a:xfrm>
          </p:grpSpPr>
          <p:sp>
            <p:nvSpPr>
              <p:cNvPr id="62" name="Rectangle 62"/>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ea typeface="楷体" panose="02010609060101010101" pitchFamily="49" charset="-122"/>
                </a:endParaRPr>
              </a:p>
            </p:txBody>
          </p:sp>
          <p:sp>
            <p:nvSpPr>
              <p:cNvPr id="63" name="Text Box 63"/>
              <p:cNvSpPr txBox="1">
                <a:spLocks noChangeArrowheads="1"/>
              </p:cNvSpPr>
              <p:nvPr/>
            </p:nvSpPr>
            <p:spPr bwMode="auto">
              <a:xfrm>
                <a:off x="2953" y="2399"/>
                <a:ext cx="20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400" dirty="0">
                    <a:solidFill>
                      <a:srgbClr val="FFFF00"/>
                    </a:solidFill>
                    <a:ea typeface="楷体" panose="02010609060101010101" pitchFamily="49" charset="-122"/>
                  </a:rPr>
                  <a:t>z</a:t>
                </a:r>
                <a:endParaRPr lang="en-US" altLang="zh-CN" sz="2400" dirty="0">
                  <a:solidFill>
                    <a:srgbClr val="FFFF00"/>
                  </a:solidFill>
                  <a:ea typeface="楷体" panose="02010609060101010101" pitchFamily="49" charset="-122"/>
                </a:endParaRPr>
              </a:p>
            </p:txBody>
          </p:sp>
        </p:grpSp>
        <p:sp>
          <p:nvSpPr>
            <p:cNvPr id="52" name="Text Box 64"/>
            <p:cNvSpPr txBox="1">
              <a:spLocks noChangeArrowheads="1"/>
            </p:cNvSpPr>
            <p:nvPr/>
          </p:nvSpPr>
          <p:spPr bwMode="auto">
            <a:xfrm>
              <a:off x="3499" y="1571"/>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53" name="Text Box 65"/>
            <p:cNvSpPr txBox="1">
              <a:spLocks noChangeArrowheads="1"/>
            </p:cNvSpPr>
            <p:nvPr/>
          </p:nvSpPr>
          <p:spPr bwMode="auto">
            <a:xfrm>
              <a:off x="3847" y="1790"/>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54" name="Text Box 66"/>
            <p:cNvSpPr txBox="1">
              <a:spLocks noChangeArrowheads="1"/>
            </p:cNvSpPr>
            <p:nvPr/>
          </p:nvSpPr>
          <p:spPr bwMode="auto">
            <a:xfrm>
              <a:off x="3411" y="2003"/>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55" name="Text Box 67"/>
            <p:cNvSpPr txBox="1">
              <a:spLocks noChangeArrowheads="1"/>
            </p:cNvSpPr>
            <p:nvPr/>
          </p:nvSpPr>
          <p:spPr bwMode="auto">
            <a:xfrm>
              <a:off x="4232" y="1883"/>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56" name="Text Box 68"/>
            <p:cNvSpPr txBox="1">
              <a:spLocks noChangeArrowheads="1"/>
            </p:cNvSpPr>
            <p:nvPr/>
          </p:nvSpPr>
          <p:spPr bwMode="auto">
            <a:xfrm>
              <a:off x="4168" y="2237"/>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57" name="Text Box 69"/>
            <p:cNvSpPr txBox="1">
              <a:spLocks noChangeArrowheads="1"/>
            </p:cNvSpPr>
            <p:nvPr/>
          </p:nvSpPr>
          <p:spPr bwMode="auto">
            <a:xfrm>
              <a:off x="4528" y="1808"/>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58" name="Text Box 70"/>
            <p:cNvSpPr txBox="1">
              <a:spLocks noChangeArrowheads="1"/>
            </p:cNvSpPr>
            <p:nvPr/>
          </p:nvSpPr>
          <p:spPr bwMode="auto">
            <a:xfrm>
              <a:off x="4888" y="2072"/>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59" name="Text Box 71"/>
            <p:cNvSpPr txBox="1">
              <a:spLocks noChangeArrowheads="1"/>
            </p:cNvSpPr>
            <p:nvPr/>
          </p:nvSpPr>
          <p:spPr bwMode="auto">
            <a:xfrm>
              <a:off x="4861" y="1535"/>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sp>
          <p:nvSpPr>
            <p:cNvPr id="60" name="Text Box 72"/>
            <p:cNvSpPr txBox="1">
              <a:spLocks noChangeArrowheads="1"/>
            </p:cNvSpPr>
            <p:nvPr/>
          </p:nvSpPr>
          <p:spPr bwMode="auto">
            <a:xfrm>
              <a:off x="4127" y="1385"/>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61" name="Text Box 73"/>
            <p:cNvSpPr txBox="1">
              <a:spLocks noChangeArrowheads="1"/>
            </p:cNvSpPr>
            <p:nvPr/>
          </p:nvSpPr>
          <p:spPr bwMode="auto">
            <a:xfrm>
              <a:off x="3775" y="1118"/>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grpSp>
      <p:sp>
        <p:nvSpPr>
          <p:cNvPr id="93" name="文本框 92"/>
          <p:cNvSpPr txBox="1"/>
          <p:nvPr/>
        </p:nvSpPr>
        <p:spPr>
          <a:xfrm>
            <a:off x="5152327" y="2500932"/>
            <a:ext cx="5893008" cy="1884427"/>
          </a:xfrm>
          <a:prstGeom prst="rect">
            <a:avLst/>
          </a:prstGeom>
          <a:noFill/>
        </p:spPr>
        <p:txBody>
          <a:bodyPr wrap="square">
            <a:spAutoFit/>
          </a:bodyPr>
          <a:lstStyle/>
          <a:p>
            <a:pPr marL="342900" indent="-342900" defTabSz="914400">
              <a:lnSpc>
                <a:spcPct val="150000"/>
              </a:lnSpc>
              <a:buClr>
                <a:srgbClr val="009FF6"/>
              </a:buClr>
              <a:buFont typeface="Wingdings" panose="05000000000000000000" pitchFamily="2" charset="2"/>
              <a:buChar char="p"/>
            </a:pP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a:t>
            </a:r>
            <a:r>
              <a:rPr kumimoji="1" lang="en-US" altLang="zh-CN" sz="20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x,x</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 </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节点</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X</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X’ </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间边的费用</a:t>
            </a:r>
            <a:b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b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例如左图中 </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a:t>
            </a:r>
            <a:r>
              <a:rPr kumimoji="1" lang="en-US" altLang="zh-CN" sz="20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w,z</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 5</a:t>
            </a:r>
            <a:endPar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费用可以是经济的， 但也有可能和链路的带宽以及链路拥塞状况有关</a:t>
            </a:r>
            <a:endPar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4" name="组合 93"/>
          <p:cNvGrpSpPr/>
          <p:nvPr/>
        </p:nvGrpSpPr>
        <p:grpSpPr>
          <a:xfrm>
            <a:off x="1412413" y="4631232"/>
            <a:ext cx="9221449" cy="945001"/>
            <a:chOff x="4650628" y="2323882"/>
            <a:chExt cx="4279892" cy="1841322"/>
          </a:xfrm>
        </p:grpSpPr>
        <p:sp>
          <p:nvSpPr>
            <p:cNvPr id="95" name="矩形: 圆角 94"/>
            <p:cNvSpPr/>
            <p:nvPr/>
          </p:nvSpPr>
          <p:spPr>
            <a:xfrm>
              <a:off x="4650628" y="2323882"/>
              <a:ext cx="4174725" cy="129347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6" name="文本框 95"/>
            <p:cNvSpPr txBox="1"/>
            <p:nvPr/>
          </p:nvSpPr>
          <p:spPr>
            <a:xfrm>
              <a:off x="4755795" y="2546017"/>
              <a:ext cx="4174725" cy="16191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路径费用 </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(x1, x2, x3,…, </a:t>
              </a:r>
              <a:r>
                <a:rPr kumimoji="0" lang="en-US" altLang="zh-CN" sz="2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xp</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 c(x1,x2) + c(x2,x3) + … + c(xp-1,xp) </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7" name="组合 96"/>
          <p:cNvGrpSpPr/>
          <p:nvPr/>
        </p:nvGrpSpPr>
        <p:grpSpPr>
          <a:xfrm>
            <a:off x="1406843" y="5416326"/>
            <a:ext cx="7158906" cy="663835"/>
            <a:chOff x="4650628" y="2323882"/>
            <a:chExt cx="4279892" cy="1293474"/>
          </a:xfrm>
        </p:grpSpPr>
        <p:sp>
          <p:nvSpPr>
            <p:cNvPr id="98" name="矩形: 圆角 97"/>
            <p:cNvSpPr/>
            <p:nvPr/>
          </p:nvSpPr>
          <p:spPr>
            <a:xfrm>
              <a:off x="4650628" y="2323882"/>
              <a:ext cx="4174725" cy="129347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9" name="文本框 98"/>
            <p:cNvSpPr txBox="1"/>
            <p:nvPr/>
          </p:nvSpPr>
          <p:spPr>
            <a:xfrm>
              <a:off x="4755795" y="2546017"/>
              <a:ext cx="4174725" cy="89954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问题</a:t>
              </a:r>
              <a:r>
                <a:rPr kumimoji="0" lang="en-US" altLang="zh-CN"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0" lang="zh-CN" altLang="en-US"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节点</a:t>
              </a:r>
              <a:r>
                <a:rPr kumimoji="0" lang="en-US" altLang="zh-CN"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a:t>
              </a:r>
              <a:r>
                <a:rPr kumimoji="0" lang="zh-CN" altLang="en-US"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和节点</a:t>
              </a:r>
              <a:r>
                <a:rPr kumimoji="0" lang="en-US" altLang="zh-CN"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Z</a:t>
              </a:r>
              <a:r>
                <a:rPr kumimoji="0" lang="zh-CN" altLang="en-US"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之间的最低费用路径是什么？</a:t>
              </a:r>
              <a:endParaRPr kumimoji="0" lang="zh-CN" altLang="en-US"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0" name="组合 99"/>
          <p:cNvGrpSpPr/>
          <p:nvPr/>
        </p:nvGrpSpPr>
        <p:grpSpPr>
          <a:xfrm>
            <a:off x="1438164" y="6194165"/>
            <a:ext cx="4485892" cy="663835"/>
            <a:chOff x="4681142" y="2324476"/>
            <a:chExt cx="4370396" cy="1293474"/>
          </a:xfrm>
        </p:grpSpPr>
        <p:sp>
          <p:nvSpPr>
            <p:cNvPr id="101" name="矩形: 圆角 100"/>
            <p:cNvSpPr/>
            <p:nvPr/>
          </p:nvSpPr>
          <p:spPr>
            <a:xfrm>
              <a:off x="4681142" y="2324476"/>
              <a:ext cx="4174725" cy="129347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2" name="文本框 101"/>
            <p:cNvSpPr txBox="1"/>
            <p:nvPr/>
          </p:nvSpPr>
          <p:spPr>
            <a:xfrm>
              <a:off x="4876813" y="2481216"/>
              <a:ext cx="4174725" cy="89954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选路算法</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找出</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最低费用路径</a:t>
              </a:r>
              <a:endPar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animEffect transition="in" filter="fade">
                                      <p:cBhvr>
                                        <p:cTn id="7" dur="1000"/>
                                        <p:tgtEl>
                                          <p:spTgt spid="93">
                                            <p:txEl>
                                              <p:pRg st="0" end="0"/>
                                            </p:txEl>
                                          </p:spTgt>
                                        </p:tgtEl>
                                      </p:cBhvr>
                                    </p:animEffect>
                                    <p:anim calcmode="lin" valueType="num">
                                      <p:cBhvr>
                                        <p:cTn id="8" dur="1000" fill="hold"/>
                                        <p:tgtEl>
                                          <p:spTgt spid="9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3">
                                            <p:txEl>
                                              <p:pRg st="1" end="1"/>
                                            </p:txEl>
                                          </p:spTgt>
                                        </p:tgtEl>
                                        <p:attrNameLst>
                                          <p:attrName>style.visibility</p:attrName>
                                        </p:attrNameLst>
                                      </p:cBhvr>
                                      <p:to>
                                        <p:strVal val="visible"/>
                                      </p:to>
                                    </p:set>
                                    <p:animEffect transition="in" filter="fade">
                                      <p:cBhvr>
                                        <p:cTn id="12" dur="1000"/>
                                        <p:tgtEl>
                                          <p:spTgt spid="93">
                                            <p:txEl>
                                              <p:pRg st="1" end="1"/>
                                            </p:txEl>
                                          </p:spTgt>
                                        </p:tgtEl>
                                      </p:cBhvr>
                                    </p:animEffect>
                                    <p:anim calcmode="lin" valueType="num">
                                      <p:cBhvr>
                                        <p:cTn id="13" dur="1000" fill="hold"/>
                                        <p:tgtEl>
                                          <p:spTgt spid="9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500"/>
                                        <p:tgtEl>
                                          <p:spTgt spid="9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理想的路由算法</a:t>
            </a:r>
            <a:endParaRPr lang="zh-CN" altLang="en-US" dirty="0"/>
          </a:p>
        </p:txBody>
      </p:sp>
      <p:sp>
        <p:nvSpPr>
          <p:cNvPr id="3" name="内容占位符 2"/>
          <p:cNvSpPr>
            <a:spLocks noGrp="1"/>
          </p:cNvSpPr>
          <p:nvPr>
            <p:ph idx="1"/>
          </p:nvPr>
        </p:nvSpPr>
        <p:spPr/>
        <p:txBody>
          <a:bodyPr/>
          <a:lstStyle/>
          <a:p>
            <a:r>
              <a:rPr lang="zh-CN" altLang="en-US" dirty="0"/>
              <a:t>定义：理想的路由算法应当具备高效、稳定、灵活等特性，以应对各种网络拓扑、流量变化以及网络故障的情况。</a:t>
            </a:r>
            <a:endParaRPr lang="zh-CN" altLang="en-US" dirty="0"/>
          </a:p>
          <a:p>
            <a:r>
              <a:rPr lang="zh-CN" altLang="en-US" dirty="0"/>
              <a:t>功能：</a:t>
            </a:r>
            <a:endParaRPr lang="zh-CN" altLang="en-US" dirty="0"/>
          </a:p>
          <a:p>
            <a:pPr lvl="1"/>
            <a:r>
              <a:rPr lang="zh-CN" altLang="en-US" dirty="0"/>
              <a:t>最优路径选择</a:t>
            </a:r>
            <a:endParaRPr lang="en-US" altLang="zh-CN" dirty="0"/>
          </a:p>
          <a:p>
            <a:pPr lvl="1"/>
            <a:r>
              <a:rPr lang="zh-CN" altLang="en-US" dirty="0"/>
              <a:t>自动适应网络变化</a:t>
            </a:r>
            <a:endParaRPr lang="en-US" altLang="zh-CN" dirty="0"/>
          </a:p>
          <a:p>
            <a:pPr lvl="1"/>
            <a:r>
              <a:rPr lang="zh-CN" altLang="en-US" dirty="0"/>
              <a:t>负载均衡</a:t>
            </a:r>
            <a:endParaRPr lang="en-US" altLang="zh-CN" dirty="0"/>
          </a:p>
          <a:p>
            <a:pPr lvl="1"/>
            <a:r>
              <a:rPr lang="zh-CN" altLang="en-US" dirty="0"/>
              <a:t>最小化延迟与丢包率</a:t>
            </a:r>
            <a:endParaRPr lang="en-US" altLang="zh-CN" dirty="0"/>
          </a:p>
          <a:p>
            <a:pPr lvl="1"/>
            <a:r>
              <a:rPr lang="zh-CN" altLang="en-US" dirty="0"/>
              <a:t>容错性</a:t>
            </a:r>
            <a:endParaRPr lang="zh-CN" altLang="en-US" dirty="0"/>
          </a:p>
        </p:txBody>
      </p:sp>
      <p:sp>
        <p:nvSpPr>
          <p:cNvPr id="4" name="文本框 3"/>
          <p:cNvSpPr txBox="1"/>
          <p:nvPr/>
        </p:nvSpPr>
        <p:spPr>
          <a:xfrm>
            <a:off x="5804651" y="3325474"/>
            <a:ext cx="6093500" cy="1858970"/>
          </a:xfrm>
          <a:prstGeom prst="rect">
            <a:avLst/>
          </a:prstGeom>
          <a:noFill/>
        </p:spPr>
        <p:txBody>
          <a:bodyPr wrap="square">
            <a:spAutoFit/>
          </a:bodyPr>
          <a:lstStyle>
            <a:defPPr>
              <a:defRPr lang="zh-CN"/>
            </a:defPPr>
            <a:lvl1pPr marL="342900" indent="-342900">
              <a:lnSpc>
                <a:spcPct val="150000"/>
              </a:lnSpc>
              <a:buClr>
                <a:srgbClr val="009FF6"/>
              </a:buClr>
              <a:buFont typeface="Wingdings" panose="05000000000000000000" pitchFamily="2" charset="2"/>
              <a:buChar char="p"/>
              <a:defRPr kumimoji="1" sz="2000">
                <a:latin typeface="Times New Roman" panose="02020603050405020304" pitchFamily="18" charset="0"/>
                <a:ea typeface="思源黑体 CN Normal" panose="020B0400000000000000" pitchFamily="34" charset="-122"/>
                <a:cs typeface="Times New Roman" panose="02020603050405020304" pitchFamily="18" charset="0"/>
              </a:defRPr>
            </a:lvl1pPr>
            <a:lvl2pPr marL="800100" lvl="1" indent="-342900">
              <a:lnSpc>
                <a:spcPct val="150000"/>
              </a:lnSpc>
              <a:buClr>
                <a:srgbClr val="009FF6"/>
              </a:buClr>
              <a:buFont typeface="Wingdings" panose="05000000000000000000" pitchFamily="2" charset="2"/>
              <a:buChar char="n"/>
              <a:defRPr kumimoji="1" sz="2000">
                <a:latin typeface="Times New Roman" panose="02020603050405020304" pitchFamily="18" charset="0"/>
                <a:ea typeface="思源黑体 CN Normal" panose="020B0400000000000000" pitchFamily="34" charset="-122"/>
                <a:cs typeface="Times New Roman" panose="02020603050405020304" pitchFamily="18" charset="0"/>
              </a:defRPr>
            </a:lvl2pPr>
          </a:lstStyle>
          <a:p>
            <a:pPr marL="285750" marR="0" lvl="0" indent="-285750" fontAlgn="auto">
              <a:lnSpc>
                <a:spcPct val="100000"/>
              </a:lnSpc>
              <a:spcBef>
                <a:spcPct val="20000"/>
              </a:spcBef>
              <a:spcAft>
                <a:spcPts val="600"/>
              </a:spcAft>
              <a:buClr>
                <a:schemeClr val="accent1"/>
              </a:buClr>
              <a:buSzPct val="115000"/>
              <a:buFont typeface="Arial" panose="020B0604020202020204"/>
              <a:buChar char="•"/>
              <a:defRPr/>
            </a:pPr>
            <a:r>
              <a:rPr lang="zh-CN" altLang="en-US" sz="1800" dirty="0">
                <a:solidFill>
                  <a:schemeClr val="tx1">
                    <a:lumMod val="85000"/>
                    <a:lumOff val="15000"/>
                  </a:schemeClr>
                </a:solidFill>
                <a:latin typeface="Microsoft YaHei UI" panose="020B0503020204020204" pitchFamily="34" charset="-122"/>
                <a:ea typeface="Microsoft YaHei UI" panose="020B0503020204020204" pitchFamily="34" charset="-122"/>
                <a:cs typeface="+mn-cs"/>
              </a:rPr>
              <a:t>作用：</a:t>
            </a:r>
            <a:endParaRPr lang="zh-CN" altLang="en-US" sz="1800" dirty="0">
              <a:solidFill>
                <a:schemeClr val="tx1">
                  <a:lumMod val="85000"/>
                  <a:lumOff val="15000"/>
                </a:schemeClr>
              </a:solidFill>
              <a:latin typeface="Microsoft YaHei UI" panose="020B0503020204020204" pitchFamily="34" charset="-122"/>
              <a:ea typeface="Microsoft YaHei UI" panose="020B0503020204020204" pitchFamily="34" charset="-122"/>
              <a:cs typeface="+mn-cs"/>
            </a:endParaRPr>
          </a:p>
          <a:p>
            <a:pPr marL="742950" marR="0" lvl="1" indent="-285750" fontAlgn="auto">
              <a:lnSpc>
                <a:spcPct val="100000"/>
              </a:lnSpc>
              <a:spcBef>
                <a:spcPct val="20000"/>
              </a:spcBef>
              <a:spcAft>
                <a:spcPts val="600"/>
              </a:spcAft>
              <a:buClr>
                <a:schemeClr val="accent1"/>
              </a:buClr>
              <a:buSzPct val="115000"/>
              <a:buFont typeface="Arial" panose="020B0604020202020204"/>
              <a:buChar char="•"/>
              <a:defRPr/>
            </a:pPr>
            <a:r>
              <a:rPr lang="zh-CN" altLang="en-US" sz="1600" dirty="0">
                <a:solidFill>
                  <a:schemeClr val="tx1">
                    <a:lumMod val="85000"/>
                    <a:lumOff val="15000"/>
                  </a:schemeClr>
                </a:solidFill>
                <a:latin typeface="Microsoft YaHei UI" panose="020B0503020204020204" pitchFamily="34" charset="-122"/>
                <a:ea typeface="Microsoft YaHei UI" panose="020B0503020204020204" pitchFamily="34" charset="-122"/>
                <a:cs typeface="+mn-cs"/>
              </a:rPr>
              <a:t>提高网络性能</a:t>
            </a:r>
            <a:endParaRPr lang="en-US" altLang="zh-CN" sz="1600" dirty="0">
              <a:solidFill>
                <a:schemeClr val="tx1">
                  <a:lumMod val="85000"/>
                  <a:lumOff val="15000"/>
                </a:schemeClr>
              </a:solidFill>
              <a:latin typeface="Microsoft YaHei UI" panose="020B0503020204020204" pitchFamily="34" charset="-122"/>
              <a:ea typeface="Microsoft YaHei UI" panose="020B0503020204020204" pitchFamily="34" charset="-122"/>
              <a:cs typeface="+mn-cs"/>
            </a:endParaRPr>
          </a:p>
          <a:p>
            <a:pPr marL="742950" marR="0" lvl="1" indent="-285750" fontAlgn="auto">
              <a:lnSpc>
                <a:spcPct val="100000"/>
              </a:lnSpc>
              <a:spcBef>
                <a:spcPct val="20000"/>
              </a:spcBef>
              <a:spcAft>
                <a:spcPts val="600"/>
              </a:spcAft>
              <a:buClr>
                <a:schemeClr val="accent1"/>
              </a:buClr>
              <a:buSzPct val="115000"/>
              <a:buFont typeface="Arial" panose="020B0604020202020204"/>
              <a:buChar char="•"/>
              <a:defRPr/>
            </a:pPr>
            <a:r>
              <a:rPr lang="zh-CN" altLang="en-US" sz="1600" dirty="0">
                <a:solidFill>
                  <a:schemeClr val="tx1">
                    <a:lumMod val="85000"/>
                    <a:lumOff val="15000"/>
                  </a:schemeClr>
                </a:solidFill>
                <a:latin typeface="Microsoft YaHei UI" panose="020B0503020204020204" pitchFamily="34" charset="-122"/>
                <a:ea typeface="Microsoft YaHei UI" panose="020B0503020204020204" pitchFamily="34" charset="-122"/>
                <a:cs typeface="+mn-cs"/>
              </a:rPr>
              <a:t>提高网络可靠性</a:t>
            </a:r>
            <a:endParaRPr lang="en-US" altLang="zh-CN" sz="1600" dirty="0">
              <a:solidFill>
                <a:schemeClr val="tx1">
                  <a:lumMod val="85000"/>
                  <a:lumOff val="15000"/>
                </a:schemeClr>
              </a:solidFill>
              <a:latin typeface="Microsoft YaHei UI" panose="020B0503020204020204" pitchFamily="34" charset="-122"/>
              <a:ea typeface="Microsoft YaHei UI" panose="020B0503020204020204" pitchFamily="34" charset="-122"/>
              <a:cs typeface="+mn-cs"/>
            </a:endParaRPr>
          </a:p>
          <a:p>
            <a:pPr marL="742950" marR="0" lvl="1" indent="-285750" fontAlgn="auto">
              <a:lnSpc>
                <a:spcPct val="100000"/>
              </a:lnSpc>
              <a:spcBef>
                <a:spcPct val="20000"/>
              </a:spcBef>
              <a:spcAft>
                <a:spcPts val="600"/>
              </a:spcAft>
              <a:buClr>
                <a:schemeClr val="accent1"/>
              </a:buClr>
              <a:buSzPct val="115000"/>
              <a:buFont typeface="Arial" panose="020B0604020202020204"/>
              <a:buChar char="•"/>
              <a:defRPr/>
            </a:pPr>
            <a:r>
              <a:rPr lang="zh-CN" altLang="en-US" sz="1600" dirty="0">
                <a:solidFill>
                  <a:schemeClr val="tx1">
                    <a:lumMod val="85000"/>
                    <a:lumOff val="15000"/>
                  </a:schemeClr>
                </a:solidFill>
                <a:latin typeface="Microsoft YaHei UI" panose="020B0503020204020204" pitchFamily="34" charset="-122"/>
                <a:ea typeface="Microsoft YaHei UI" panose="020B0503020204020204" pitchFamily="34" charset="-122"/>
                <a:cs typeface="+mn-cs"/>
              </a:rPr>
              <a:t>优化网络资源</a:t>
            </a:r>
            <a:endParaRPr lang="en-US" altLang="zh-CN" sz="1600" dirty="0">
              <a:solidFill>
                <a:schemeClr val="tx1">
                  <a:lumMod val="85000"/>
                  <a:lumOff val="15000"/>
                </a:schemeClr>
              </a:solidFill>
              <a:latin typeface="Microsoft YaHei UI" panose="020B0503020204020204" pitchFamily="34" charset="-122"/>
              <a:ea typeface="Microsoft YaHei UI" panose="020B0503020204020204" pitchFamily="34" charset="-122"/>
              <a:cs typeface="+mn-cs"/>
            </a:endParaRPr>
          </a:p>
          <a:p>
            <a:pPr marL="742950" marR="0" lvl="1" indent="-285750" fontAlgn="auto">
              <a:lnSpc>
                <a:spcPct val="100000"/>
              </a:lnSpc>
              <a:spcBef>
                <a:spcPct val="20000"/>
              </a:spcBef>
              <a:spcAft>
                <a:spcPts val="600"/>
              </a:spcAft>
              <a:buClr>
                <a:schemeClr val="accent1"/>
              </a:buClr>
              <a:buSzPct val="115000"/>
              <a:buFont typeface="Arial" panose="020B0604020202020204"/>
              <a:buChar char="•"/>
              <a:defRPr/>
            </a:pPr>
            <a:r>
              <a:rPr lang="zh-CN" altLang="en-US" sz="1600" dirty="0">
                <a:solidFill>
                  <a:schemeClr val="tx1">
                    <a:lumMod val="85000"/>
                    <a:lumOff val="15000"/>
                  </a:schemeClr>
                </a:solidFill>
                <a:latin typeface="Microsoft YaHei UI" panose="020B0503020204020204" pitchFamily="34" charset="-122"/>
                <a:ea typeface="Microsoft YaHei UI" panose="020B0503020204020204" pitchFamily="34" charset="-122"/>
                <a:cs typeface="+mn-cs"/>
              </a:rPr>
              <a:t>减少维护成本</a:t>
            </a:r>
            <a:endParaRPr lang="zh-CN" altLang="en-US" sz="1600" dirty="0">
              <a:solidFill>
                <a:schemeClr val="tx1">
                  <a:lumMod val="85000"/>
                  <a:lumOff val="15000"/>
                </a:schemeClr>
              </a:solidFill>
              <a:latin typeface="Microsoft YaHei UI" panose="020B0503020204020204" pitchFamily="34" charset="-122"/>
              <a:ea typeface="Microsoft YaHei UI" panose="020B0503020204020204" pitchFamily="34" charset="-122"/>
              <a:cs typeface="+mn-cs"/>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静态路由和动态路由</a:t>
            </a:r>
            <a:endParaRPr lang="zh-CN" altLang="en-US" dirty="0"/>
          </a:p>
        </p:txBody>
      </p:sp>
      <p:graphicFrame>
        <p:nvGraphicFramePr>
          <p:cNvPr id="4" name="表格 3"/>
          <p:cNvGraphicFramePr>
            <a:graphicFrameLocks noGrp="1"/>
          </p:cNvGraphicFramePr>
          <p:nvPr/>
        </p:nvGraphicFramePr>
        <p:xfrm>
          <a:off x="616470" y="2440265"/>
          <a:ext cx="10959059" cy="3590016"/>
        </p:xfrm>
        <a:graphic>
          <a:graphicData uri="http://schemas.openxmlformats.org/drawingml/2006/table">
            <a:tbl>
              <a:tblPr/>
              <a:tblGrid>
                <a:gridCol w="1657268"/>
                <a:gridCol w="4609871"/>
                <a:gridCol w="4691920"/>
              </a:tblGrid>
              <a:tr h="458582">
                <a:tc>
                  <a:txBody>
                    <a:bodyPr/>
                    <a:lstStyle/>
                    <a:p>
                      <a:pPr algn="ctr">
                        <a:lnSpc>
                          <a:spcPct val="150000"/>
                        </a:lnSpc>
                        <a:buNone/>
                      </a:pPr>
                      <a:r>
                        <a:rPr kumimoji="1" lang="zh-CN" altLang="en-US" sz="22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类型</a:t>
                      </a:r>
                      <a:endParaRPr kumimoji="1" lang="zh-CN" altLang="en-US" sz="22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solidFill>
                  </a:tcPr>
                </a:tc>
                <a:tc>
                  <a:txBody>
                    <a:bodyPr/>
                    <a:lstStyle/>
                    <a:p>
                      <a:pPr algn="ctr">
                        <a:lnSpc>
                          <a:spcPct val="150000"/>
                        </a:lnSpc>
                        <a:buNone/>
                      </a:pPr>
                      <a:r>
                        <a:rPr kumimoji="1" lang="zh-CN" altLang="en-US" sz="22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静态路由</a:t>
                      </a:r>
                      <a:endParaRPr kumimoji="1" lang="zh-CN" altLang="en-US" sz="22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solidFill>
                  </a:tcPr>
                </a:tc>
                <a:tc>
                  <a:txBody>
                    <a:bodyPr/>
                    <a:lstStyle/>
                    <a:p>
                      <a:pPr algn="ctr">
                        <a:lnSpc>
                          <a:spcPct val="150000"/>
                        </a:lnSpc>
                        <a:buNone/>
                      </a:pPr>
                      <a:r>
                        <a:rPr kumimoji="1" lang="zh-CN" altLang="en-US" sz="22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动态路由</a:t>
                      </a:r>
                      <a:endParaRPr kumimoji="1" lang="zh-CN" altLang="en-US" sz="22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solidFill>
                  </a:tcPr>
                </a:tc>
              </a:tr>
              <a:tr h="474814">
                <a:tc>
                  <a:txBody>
                    <a:bodyPr/>
                    <a:lstStyle/>
                    <a:p>
                      <a:pPr algn="ctr">
                        <a:lnSpc>
                          <a:spcPct val="150000"/>
                        </a:lnSpc>
                        <a:buNone/>
                      </a:pPr>
                      <a:r>
                        <a:rPr kumimoji="1" lang="zh-CN" altLang="en-US" sz="2200" b="1"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定义</a:t>
                      </a:r>
                      <a:endParaRPr kumimoji="1" lang="zh-CN" altLang="en-US" sz="2200" b="1"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c>
                  <a:txBody>
                    <a:bodyPr/>
                    <a:lstStyle/>
                    <a:p>
                      <a:pPr>
                        <a:lnSpc>
                          <a:spcPct val="150000"/>
                        </a:lnSpc>
                        <a:buNone/>
                      </a:pPr>
                      <a:r>
                        <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管理员手动配置的固定路径</a:t>
                      </a:r>
                      <a:endPar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c>
                  <a:txBody>
                    <a:bodyPr/>
                    <a:lstStyle/>
                    <a:p>
                      <a:pPr>
                        <a:lnSpc>
                          <a:spcPct val="150000"/>
                        </a:lnSpc>
                        <a:buNone/>
                      </a:pPr>
                      <a:r>
                        <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路由器自动学习、维护的路径</a:t>
                      </a:r>
                      <a:endPar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r>
              <a:tr h="840056">
                <a:tc>
                  <a:txBody>
                    <a:bodyPr/>
                    <a:lstStyle/>
                    <a:p>
                      <a:pPr algn="ctr">
                        <a:lnSpc>
                          <a:spcPct val="150000"/>
                        </a:lnSpc>
                        <a:buNone/>
                      </a:pPr>
                      <a:r>
                        <a:rPr kumimoji="1" lang="zh-CN" altLang="en-US" sz="2200" b="1"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优点</a:t>
                      </a:r>
                      <a:endParaRPr kumimoji="1" lang="zh-CN" altLang="en-US" sz="2200" b="1"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c>
                  <a:txBody>
                    <a:bodyPr/>
                    <a:lstStyle/>
                    <a:p>
                      <a:pPr>
                        <a:lnSpc>
                          <a:spcPct val="150000"/>
                        </a:lnSpc>
                        <a:buNone/>
                      </a:pPr>
                      <a:r>
                        <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简单、资源占用少、安全性高</a:t>
                      </a:r>
                      <a:endPar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c>
                  <a:txBody>
                    <a:bodyPr/>
                    <a:lstStyle/>
                    <a:p>
                      <a:pPr>
                        <a:lnSpc>
                          <a:spcPct val="150000"/>
                        </a:lnSpc>
                        <a:buNone/>
                      </a:pPr>
                      <a:r>
                        <a:rPr kumimoji="1" lang="zh-CN" altLang="en-US" sz="22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自动适应网络变化，维护工作量小</a:t>
                      </a:r>
                      <a:endParaRPr kumimoji="1" lang="zh-CN" altLang="en-US" sz="22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r>
              <a:tr h="840056">
                <a:tc>
                  <a:txBody>
                    <a:bodyPr/>
                    <a:lstStyle/>
                    <a:p>
                      <a:pPr algn="ctr">
                        <a:lnSpc>
                          <a:spcPct val="150000"/>
                        </a:lnSpc>
                        <a:buNone/>
                      </a:pPr>
                      <a:r>
                        <a:rPr kumimoji="1" lang="zh-CN" altLang="en-US" sz="2200" b="1"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缺点</a:t>
                      </a:r>
                      <a:endParaRPr kumimoji="1" lang="zh-CN" altLang="en-US" sz="2200" b="1"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c>
                  <a:txBody>
                    <a:bodyPr/>
                    <a:lstStyle/>
                    <a:p>
                      <a:pPr>
                        <a:lnSpc>
                          <a:spcPct val="150000"/>
                        </a:lnSpc>
                        <a:buNone/>
                      </a:pPr>
                      <a:r>
                        <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无法自动适应网络变化，维护困难</a:t>
                      </a:r>
                      <a:endPar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c>
                  <a:txBody>
                    <a:bodyPr/>
                    <a:lstStyle/>
                    <a:p>
                      <a:pPr>
                        <a:lnSpc>
                          <a:spcPct val="150000"/>
                        </a:lnSpc>
                        <a:buNone/>
                      </a:pPr>
                      <a:r>
                        <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占用资源较多，可能出现环路或错误</a:t>
                      </a:r>
                      <a:endPar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r>
              <a:tr h="840056">
                <a:tc>
                  <a:txBody>
                    <a:bodyPr/>
                    <a:lstStyle/>
                    <a:p>
                      <a:pPr algn="ctr">
                        <a:lnSpc>
                          <a:spcPct val="150000"/>
                        </a:lnSpc>
                        <a:buNone/>
                      </a:pPr>
                      <a:r>
                        <a:rPr kumimoji="1" lang="zh-CN" altLang="en-US" sz="2200" b="1"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适用场景</a:t>
                      </a:r>
                      <a:endParaRPr kumimoji="1" lang="zh-CN" altLang="en-US" sz="2200" b="1"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c>
                  <a:txBody>
                    <a:bodyPr/>
                    <a:lstStyle/>
                    <a:p>
                      <a:pPr>
                        <a:lnSpc>
                          <a:spcPct val="150000"/>
                        </a:lnSpc>
                        <a:buNone/>
                      </a:pPr>
                      <a:r>
                        <a:rPr kumimoji="1" lang="zh-CN" altLang="en-US" sz="2200" kern="12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小型</a:t>
                      </a:r>
                      <a:r>
                        <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、结构简单、变化少的网络</a:t>
                      </a:r>
                      <a:endPar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c>
                  <a:txBody>
                    <a:bodyPr/>
                    <a:lstStyle/>
                    <a:p>
                      <a:pPr>
                        <a:lnSpc>
                          <a:spcPct val="150000"/>
                        </a:lnSpc>
                        <a:buNone/>
                      </a:pPr>
                      <a:r>
                        <a:rPr kumimoji="1" lang="zh-CN" altLang="en-US" sz="2200" kern="12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大型</a:t>
                      </a:r>
                      <a:r>
                        <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、结构复杂、变化频繁的网络</a:t>
                      </a:r>
                      <a:endParaRPr kumimoji="1" lang="zh-CN" altLang="en-US" sz="22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1">
                        <a:lumMod val="20000"/>
                        <a:lumOff val="8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层次路由</a:t>
            </a:r>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0573" y="2324494"/>
            <a:ext cx="5838825" cy="40957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319398" y="2568039"/>
            <a:ext cx="5043820" cy="3307829"/>
          </a:xfrm>
          <a:prstGeom prst="rect">
            <a:avLst/>
          </a:prstGeom>
          <a:noFill/>
        </p:spPr>
        <p:txBody>
          <a:bodyPr wrap="square">
            <a:spAutoFit/>
          </a:bodyPr>
          <a:lstStyle/>
          <a:p>
            <a:pPr marL="342900" indent="-342900" defTabSz="914400">
              <a:lnSpc>
                <a:spcPct val="120000"/>
              </a:lnSpc>
              <a:buClr>
                <a:srgbClr val="009FF6"/>
              </a:buClr>
              <a:buFont typeface="Wingdings" panose="05000000000000000000" pitchFamily="2" charset="2"/>
              <a:buChar char="p"/>
            </a:pP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互联网的自治系统（</a:t>
            </a:r>
            <a:r>
              <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20000"/>
              </a:lnSpc>
              <a:buClr>
                <a:srgbClr val="009FF6"/>
              </a:buClr>
              <a:buFont typeface="Wingdings" panose="05000000000000000000" pitchFamily="2" charset="2"/>
              <a:buChar char="n"/>
            </a:pPr>
            <a:r>
              <a:rPr lang="zh-CN" altLang="en-US" sz="2200" dirty="0">
                <a:solidFill>
                  <a:prstClr val="black"/>
                </a:solidFill>
                <a:latin typeface="等线" panose="02010600030101010101" charset="-122"/>
                <a:ea typeface="等线" panose="02010600030101010101" charset="-122"/>
              </a:rPr>
              <a:t>对外表现为使用统一路由策略的网络集合</a:t>
            </a:r>
            <a:endPar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特点</a:t>
            </a:r>
            <a:endPar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20000"/>
              </a:lnSpc>
              <a:buClr>
                <a:srgbClr val="009FF6"/>
              </a:buClr>
              <a:buFont typeface="Wingdings" panose="05000000000000000000" pitchFamily="2" charset="2"/>
              <a:buChar char="n"/>
            </a:pPr>
            <a:r>
              <a:rPr kumimoji="1" lang="zh-CN"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每个 AS 都有一个唯一的 AS 编号（ASN）</a:t>
            </a:r>
            <a:endPar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20000"/>
              </a:lnSpc>
              <a:buClr>
                <a:srgbClr val="009FF6"/>
              </a:buClr>
              <a:buFont typeface="Wingdings" panose="05000000000000000000" pitchFamily="2" charset="2"/>
              <a:buChar char="n"/>
            </a:pPr>
            <a:r>
              <a:rPr kumimoji="1" lang="zh-CN" altLang="zh-CN" sz="22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AS 内部使用内部网关协议（IGP）</a:t>
            </a:r>
            <a:endParaRPr kumimoji="1" lang="en-US" altLang="zh-CN" sz="22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20000"/>
              </a:lnSpc>
              <a:buClr>
                <a:srgbClr val="009FF6"/>
              </a:buClr>
              <a:buFont typeface="Wingdings" panose="05000000000000000000" pitchFamily="2" charset="2"/>
              <a:buChar char="n"/>
            </a:pPr>
            <a:r>
              <a:rPr kumimoji="1" lang="zh-CN" altLang="zh-CN" sz="22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AS 之间使用外部网关协议（EGP）</a:t>
            </a:r>
            <a:endParaRPr kumimoji="1" lang="zh-CN" altLang="zh-CN" sz="22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500"/>
                                        <p:tgtEl>
                                          <p:spTgt spid="5">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wipe(left)">
                                      <p:cBhvr>
                                        <p:cTn id="14" dur="500"/>
                                        <p:tgtEl>
                                          <p:spTgt spid="5">
                                            <p:txEl>
                                              <p:pRg st="1" end="1"/>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left)">
                                      <p:cBhvr>
                                        <p:cTn id="20" dur="500"/>
                                        <p:tgtEl>
                                          <p:spTgt spid="5">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left)">
                                      <p:cBhvr>
                                        <p:cTn id="23" dur="500"/>
                                        <p:tgtEl>
                                          <p:spTgt spid="5">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wipe(left)">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虚电路网络</a:t>
            </a:r>
            <a:endParaRPr lang="zh-CN" altLang="en-US" dirty="0"/>
          </a:p>
        </p:txBody>
      </p:sp>
      <p:sp>
        <p:nvSpPr>
          <p:cNvPr id="10" name="Rectangle 11"/>
          <p:cNvSpPr>
            <a:spLocks noChangeArrowheads="1"/>
          </p:cNvSpPr>
          <p:nvPr/>
        </p:nvSpPr>
        <p:spPr bwMode="auto">
          <a:xfrm>
            <a:off x="1845126" y="2522068"/>
            <a:ext cx="3638839"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R1</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的转发表</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aphicFrame>
        <p:nvGraphicFramePr>
          <p:cNvPr id="11" name="表格 5"/>
          <p:cNvGraphicFramePr>
            <a:graphicFrameLocks noGrp="1"/>
          </p:cNvGraphicFramePr>
          <p:nvPr/>
        </p:nvGraphicFramePr>
        <p:xfrm>
          <a:off x="2464394" y="3336795"/>
          <a:ext cx="7120148" cy="2286000"/>
        </p:xfrm>
        <a:graphic>
          <a:graphicData uri="http://schemas.openxmlformats.org/drawingml/2006/table">
            <a:tbl>
              <a:tblPr firstRow="1" bandRow="1"/>
              <a:tblGrid>
                <a:gridCol w="1780037"/>
                <a:gridCol w="1780037"/>
                <a:gridCol w="1780037"/>
                <a:gridCol w="1780037"/>
              </a:tblGrid>
              <a:tr h="384156">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 入接口</a:t>
                      </a:r>
                      <a:endPar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入 </a:t>
                      </a:r>
                      <a:r>
                        <a:rPr lang="en-US" altLang="zh-CN"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VC #</a:t>
                      </a:r>
                      <a:endPar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出接口</a:t>
                      </a:r>
                      <a:endPar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出 </a:t>
                      </a:r>
                      <a:r>
                        <a:rPr lang="en-US" altLang="zh-CN"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VC #</a:t>
                      </a:r>
                      <a:endPar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r>
              <a:tr h="384156">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12</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22</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384156">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63</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18</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384156">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7</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rPr>
                        <a:t>17</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r h="384156">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2400" b="0" dirty="0">
                        <a:solidFill>
                          <a:schemeClr val="tx1"/>
                        </a:solidFill>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2" name="组合 11"/>
          <p:cNvGrpSpPr/>
          <p:nvPr/>
        </p:nvGrpSpPr>
        <p:grpSpPr>
          <a:xfrm>
            <a:off x="3924545" y="5635633"/>
            <a:ext cx="4477034" cy="654653"/>
            <a:chOff x="1791494" y="2592818"/>
            <a:chExt cx="5638006" cy="1117522"/>
          </a:xfrm>
        </p:grpSpPr>
        <p:sp>
          <p:nvSpPr>
            <p:cNvPr id="13" name="矩形: 圆角 92"/>
            <p:cNvSpPr/>
            <p:nvPr/>
          </p:nvSpPr>
          <p:spPr>
            <a:xfrm>
              <a:off x="1791494" y="2592818"/>
              <a:ext cx="5638006" cy="1117522"/>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4" name="文本框 13"/>
            <p:cNvSpPr txBox="1"/>
            <p:nvPr/>
          </p:nvSpPr>
          <p:spPr>
            <a:xfrm>
              <a:off x="1951183" y="2742397"/>
              <a:ext cx="5411642" cy="788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路由器维持连接状态信息</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矩形: 圆角 94"/>
            <p:cNvSpPr/>
            <p:nvPr/>
          </p:nvSpPr>
          <p:spPr>
            <a:xfrm>
              <a:off x="1857375" y="2669790"/>
              <a:ext cx="5505449" cy="965042"/>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路由协议的分类</a:t>
            </a:r>
            <a:endParaRPr lang="zh-CN" altLang="en-US" dirty="0"/>
          </a:p>
        </p:txBody>
      </p:sp>
      <p:graphicFrame>
        <p:nvGraphicFramePr>
          <p:cNvPr id="4" name="表格 3"/>
          <p:cNvGraphicFramePr>
            <a:graphicFrameLocks noGrp="1"/>
          </p:cNvGraphicFramePr>
          <p:nvPr/>
        </p:nvGraphicFramePr>
        <p:xfrm>
          <a:off x="894413" y="2285999"/>
          <a:ext cx="10403174" cy="4093510"/>
        </p:xfrm>
        <a:graphic>
          <a:graphicData uri="http://schemas.openxmlformats.org/drawingml/2006/table">
            <a:tbl>
              <a:tblPr/>
              <a:tblGrid>
                <a:gridCol w="2098623"/>
                <a:gridCol w="4077324"/>
                <a:gridCol w="4227227"/>
              </a:tblGrid>
              <a:tr h="818702">
                <a:tc>
                  <a:txBody>
                    <a:bodyPr/>
                    <a:lstStyle/>
                    <a:p>
                      <a:pPr algn="ctr">
                        <a:lnSpc>
                          <a:spcPct val="200000"/>
                        </a:lnSpc>
                        <a:buNone/>
                      </a:pPr>
                      <a:r>
                        <a:rPr lang="zh-CN" altLang="en-US" sz="2400" b="1" dirty="0">
                          <a:solidFill>
                            <a:schemeClr val="bg1"/>
                          </a:solidFill>
                        </a:rPr>
                        <a:t>类别</a:t>
                      </a:r>
                      <a:endParaRPr lang="zh-CN" altLang="en-US" sz="2400" b="1" dirty="0">
                        <a:solidFill>
                          <a:schemeClr val="bg1"/>
                        </a:solidFill>
                      </a:endParaRPr>
                    </a:p>
                  </a:txBody>
                  <a:tcPr anchor="ctr">
                    <a:lnL>
                      <a:noFill/>
                    </a:lnL>
                    <a:lnR>
                      <a:noFill/>
                    </a:lnR>
                    <a:lnT>
                      <a:noFill/>
                    </a:lnT>
                    <a:lnB>
                      <a:noFill/>
                    </a:lnB>
                    <a:solidFill>
                      <a:schemeClr val="accent1"/>
                    </a:solidFill>
                  </a:tcPr>
                </a:tc>
                <a:tc>
                  <a:txBody>
                    <a:bodyPr/>
                    <a:lstStyle/>
                    <a:p>
                      <a:pPr algn="ctr">
                        <a:lnSpc>
                          <a:spcPct val="200000"/>
                        </a:lnSpc>
                        <a:buNone/>
                      </a:pPr>
                      <a:r>
                        <a:rPr lang="en-US" altLang="zh-CN" sz="2400" b="1" dirty="0">
                          <a:solidFill>
                            <a:schemeClr val="bg1"/>
                          </a:solidFill>
                        </a:rPr>
                        <a:t>IGP</a:t>
                      </a:r>
                      <a:r>
                        <a:rPr lang="zh-CN" altLang="en-US" sz="2400" b="1" dirty="0">
                          <a:solidFill>
                            <a:schemeClr val="bg1"/>
                          </a:solidFill>
                        </a:rPr>
                        <a:t>（内部网关协议）</a:t>
                      </a:r>
                      <a:endParaRPr lang="zh-CN" altLang="en-US" sz="2400" b="1" dirty="0">
                        <a:solidFill>
                          <a:schemeClr val="bg1"/>
                        </a:solidFill>
                      </a:endParaRPr>
                    </a:p>
                  </a:txBody>
                  <a:tcPr anchor="ctr">
                    <a:lnL>
                      <a:noFill/>
                    </a:lnL>
                    <a:lnR>
                      <a:noFill/>
                    </a:lnR>
                    <a:lnT>
                      <a:noFill/>
                    </a:lnT>
                    <a:lnB>
                      <a:noFill/>
                    </a:lnB>
                    <a:solidFill>
                      <a:schemeClr val="accent1"/>
                    </a:solidFill>
                  </a:tcPr>
                </a:tc>
                <a:tc>
                  <a:txBody>
                    <a:bodyPr/>
                    <a:lstStyle/>
                    <a:p>
                      <a:pPr algn="ctr">
                        <a:lnSpc>
                          <a:spcPct val="200000"/>
                        </a:lnSpc>
                        <a:buNone/>
                      </a:pPr>
                      <a:r>
                        <a:rPr lang="en-US" altLang="zh-CN" sz="2400" b="1" dirty="0">
                          <a:solidFill>
                            <a:schemeClr val="bg1"/>
                          </a:solidFill>
                        </a:rPr>
                        <a:t>EGP</a:t>
                      </a:r>
                      <a:r>
                        <a:rPr lang="zh-CN" altLang="en-US" sz="2400" b="1" dirty="0">
                          <a:solidFill>
                            <a:schemeClr val="bg1"/>
                          </a:solidFill>
                        </a:rPr>
                        <a:t>（外部网关协议）</a:t>
                      </a:r>
                      <a:endParaRPr lang="zh-CN" altLang="en-US" sz="2400" b="1" dirty="0">
                        <a:solidFill>
                          <a:schemeClr val="bg1"/>
                        </a:solidFill>
                      </a:endParaRPr>
                    </a:p>
                  </a:txBody>
                  <a:tcPr anchor="ctr">
                    <a:lnL>
                      <a:noFill/>
                    </a:lnL>
                    <a:lnR>
                      <a:noFill/>
                    </a:lnR>
                    <a:lnT>
                      <a:noFill/>
                    </a:lnT>
                    <a:lnB>
                      <a:noFill/>
                    </a:lnB>
                    <a:solidFill>
                      <a:schemeClr val="accent1"/>
                    </a:solidFill>
                  </a:tcPr>
                </a:tc>
              </a:tr>
              <a:tr h="818702">
                <a:tc>
                  <a:txBody>
                    <a:bodyPr/>
                    <a:lstStyle/>
                    <a:p>
                      <a:pPr algn="ctr">
                        <a:lnSpc>
                          <a:spcPct val="200000"/>
                        </a:lnSpc>
                        <a:buNone/>
                      </a:pPr>
                      <a:r>
                        <a:rPr lang="zh-CN" altLang="en-US" sz="2400" b="1" dirty="0"/>
                        <a:t>定义</a:t>
                      </a:r>
                      <a:endParaRPr lang="zh-CN" altLang="en-US" sz="2400" dirty="0"/>
                    </a:p>
                  </a:txBody>
                  <a:tcPr anchor="ctr">
                    <a:lnL>
                      <a:noFill/>
                    </a:lnL>
                    <a:lnR>
                      <a:noFill/>
                    </a:lnR>
                    <a:lnT>
                      <a:noFill/>
                    </a:lnT>
                    <a:lnB>
                      <a:noFill/>
                    </a:lnB>
                    <a:solidFill>
                      <a:schemeClr val="accent1">
                        <a:lumMod val="20000"/>
                        <a:lumOff val="80000"/>
                      </a:schemeClr>
                    </a:solidFill>
                  </a:tcPr>
                </a:tc>
                <a:tc>
                  <a:txBody>
                    <a:bodyPr/>
                    <a:lstStyle/>
                    <a:p>
                      <a:pPr>
                        <a:lnSpc>
                          <a:spcPct val="200000"/>
                        </a:lnSpc>
                        <a:buNone/>
                      </a:pPr>
                      <a:r>
                        <a:rPr lang="en-US" sz="2400" dirty="0"/>
                        <a:t>AS </a:t>
                      </a:r>
                      <a:r>
                        <a:rPr lang="zh-CN" altLang="en-US" sz="2400" dirty="0"/>
                        <a:t>内部使用的路由协议</a:t>
                      </a:r>
                      <a:endParaRPr lang="zh-CN" altLang="en-US" sz="2400" dirty="0"/>
                    </a:p>
                  </a:txBody>
                  <a:tcPr anchor="ctr">
                    <a:lnL>
                      <a:noFill/>
                    </a:lnL>
                    <a:lnR>
                      <a:noFill/>
                    </a:lnR>
                    <a:lnT>
                      <a:noFill/>
                    </a:lnT>
                    <a:lnB>
                      <a:noFill/>
                    </a:lnB>
                    <a:solidFill>
                      <a:schemeClr val="accent1">
                        <a:lumMod val="20000"/>
                        <a:lumOff val="80000"/>
                      </a:schemeClr>
                    </a:solidFill>
                  </a:tcPr>
                </a:tc>
                <a:tc>
                  <a:txBody>
                    <a:bodyPr/>
                    <a:lstStyle/>
                    <a:p>
                      <a:pPr>
                        <a:lnSpc>
                          <a:spcPct val="200000"/>
                        </a:lnSpc>
                        <a:buNone/>
                      </a:pPr>
                      <a:r>
                        <a:rPr lang="en-US" sz="2400"/>
                        <a:t>AS </a:t>
                      </a:r>
                      <a:r>
                        <a:rPr lang="zh-CN" altLang="en-US" sz="2400"/>
                        <a:t>之间使用的路由协议</a:t>
                      </a:r>
                      <a:endParaRPr lang="zh-CN" altLang="en-US" sz="2400"/>
                    </a:p>
                  </a:txBody>
                  <a:tcPr anchor="ctr">
                    <a:lnL>
                      <a:noFill/>
                    </a:lnL>
                    <a:lnR>
                      <a:noFill/>
                    </a:lnR>
                    <a:lnT>
                      <a:noFill/>
                    </a:lnT>
                    <a:lnB>
                      <a:noFill/>
                    </a:lnB>
                    <a:solidFill>
                      <a:schemeClr val="accent1">
                        <a:lumMod val="20000"/>
                        <a:lumOff val="80000"/>
                      </a:schemeClr>
                    </a:solidFill>
                  </a:tcPr>
                </a:tc>
              </a:tr>
              <a:tr h="818702">
                <a:tc>
                  <a:txBody>
                    <a:bodyPr/>
                    <a:lstStyle/>
                    <a:p>
                      <a:pPr algn="ctr">
                        <a:lnSpc>
                          <a:spcPct val="200000"/>
                        </a:lnSpc>
                        <a:buNone/>
                      </a:pPr>
                      <a:r>
                        <a:rPr lang="zh-CN" altLang="en-US" sz="2400" b="1" dirty="0"/>
                        <a:t>应用范围</a:t>
                      </a:r>
                      <a:endParaRPr lang="zh-CN" altLang="en-US" sz="2400" dirty="0"/>
                    </a:p>
                  </a:txBody>
                  <a:tcPr anchor="ctr">
                    <a:lnL>
                      <a:noFill/>
                    </a:lnL>
                    <a:lnR>
                      <a:noFill/>
                    </a:lnR>
                    <a:lnT>
                      <a:noFill/>
                    </a:lnT>
                    <a:lnB>
                      <a:noFill/>
                    </a:lnB>
                    <a:solidFill>
                      <a:schemeClr val="accent1">
                        <a:lumMod val="20000"/>
                        <a:lumOff val="80000"/>
                      </a:schemeClr>
                    </a:solidFill>
                  </a:tcPr>
                </a:tc>
                <a:tc>
                  <a:txBody>
                    <a:bodyPr/>
                    <a:lstStyle/>
                    <a:p>
                      <a:pPr>
                        <a:lnSpc>
                          <a:spcPct val="200000"/>
                        </a:lnSpc>
                        <a:buNone/>
                      </a:pPr>
                      <a:r>
                        <a:rPr lang="zh-CN" altLang="en-US" sz="2400" dirty="0"/>
                        <a:t>单一自治系统内部</a:t>
                      </a:r>
                      <a:endParaRPr lang="zh-CN" altLang="en-US" sz="2400" dirty="0"/>
                    </a:p>
                  </a:txBody>
                  <a:tcPr anchor="ctr">
                    <a:lnL>
                      <a:noFill/>
                    </a:lnL>
                    <a:lnR>
                      <a:noFill/>
                    </a:lnR>
                    <a:lnT>
                      <a:noFill/>
                    </a:lnT>
                    <a:lnB>
                      <a:noFill/>
                    </a:lnB>
                    <a:solidFill>
                      <a:schemeClr val="accent1">
                        <a:lumMod val="20000"/>
                        <a:lumOff val="80000"/>
                      </a:schemeClr>
                    </a:solidFill>
                  </a:tcPr>
                </a:tc>
                <a:tc>
                  <a:txBody>
                    <a:bodyPr/>
                    <a:lstStyle/>
                    <a:p>
                      <a:pPr>
                        <a:lnSpc>
                          <a:spcPct val="200000"/>
                        </a:lnSpc>
                        <a:buNone/>
                      </a:pPr>
                      <a:r>
                        <a:rPr lang="zh-CN" altLang="en-US" sz="2400"/>
                        <a:t>不同自治系统之间</a:t>
                      </a:r>
                      <a:endParaRPr lang="zh-CN" altLang="en-US" sz="2400"/>
                    </a:p>
                  </a:txBody>
                  <a:tcPr anchor="ctr">
                    <a:lnL>
                      <a:noFill/>
                    </a:lnL>
                    <a:lnR>
                      <a:noFill/>
                    </a:lnR>
                    <a:lnT>
                      <a:noFill/>
                    </a:lnT>
                    <a:lnB>
                      <a:noFill/>
                    </a:lnB>
                    <a:solidFill>
                      <a:schemeClr val="accent1">
                        <a:lumMod val="20000"/>
                        <a:lumOff val="80000"/>
                      </a:schemeClr>
                    </a:solidFill>
                  </a:tcPr>
                </a:tc>
              </a:tr>
              <a:tr h="818702">
                <a:tc>
                  <a:txBody>
                    <a:bodyPr/>
                    <a:lstStyle/>
                    <a:p>
                      <a:pPr algn="ctr">
                        <a:lnSpc>
                          <a:spcPct val="200000"/>
                        </a:lnSpc>
                        <a:buNone/>
                      </a:pPr>
                      <a:r>
                        <a:rPr lang="zh-CN" altLang="en-US" sz="2400" b="1" dirty="0"/>
                        <a:t>代表协议</a:t>
                      </a:r>
                      <a:endParaRPr lang="zh-CN" altLang="en-US" sz="2400" dirty="0"/>
                    </a:p>
                  </a:txBody>
                  <a:tcPr anchor="ctr">
                    <a:lnL>
                      <a:noFill/>
                    </a:lnL>
                    <a:lnR>
                      <a:noFill/>
                    </a:lnR>
                    <a:lnT>
                      <a:noFill/>
                    </a:lnT>
                    <a:lnB>
                      <a:noFill/>
                    </a:lnB>
                    <a:solidFill>
                      <a:schemeClr val="accent1">
                        <a:lumMod val="20000"/>
                        <a:lumOff val="80000"/>
                      </a:schemeClr>
                    </a:solidFill>
                  </a:tcPr>
                </a:tc>
                <a:tc>
                  <a:txBody>
                    <a:bodyPr/>
                    <a:lstStyle/>
                    <a:p>
                      <a:pPr>
                        <a:lnSpc>
                          <a:spcPct val="200000"/>
                        </a:lnSpc>
                        <a:buNone/>
                      </a:pPr>
                      <a:r>
                        <a:rPr lang="en-US" sz="2400" dirty="0">
                          <a:solidFill>
                            <a:srgbClr val="C00000"/>
                          </a:solidFill>
                        </a:rPr>
                        <a:t>RIP、OSPF</a:t>
                      </a:r>
                      <a:r>
                        <a:rPr lang="en-US" sz="2400" dirty="0"/>
                        <a:t>、IS-IS </a:t>
                      </a:r>
                      <a:r>
                        <a:rPr lang="zh-CN" altLang="en-US" sz="2400" dirty="0"/>
                        <a:t>等</a:t>
                      </a:r>
                      <a:endParaRPr lang="zh-CN" altLang="en-US" sz="2400" dirty="0"/>
                    </a:p>
                  </a:txBody>
                  <a:tcPr anchor="ctr">
                    <a:lnL>
                      <a:noFill/>
                    </a:lnL>
                    <a:lnR>
                      <a:noFill/>
                    </a:lnR>
                    <a:lnT>
                      <a:noFill/>
                    </a:lnT>
                    <a:lnB>
                      <a:noFill/>
                    </a:lnB>
                    <a:solidFill>
                      <a:schemeClr val="accent1">
                        <a:lumMod val="20000"/>
                        <a:lumOff val="80000"/>
                      </a:schemeClr>
                    </a:solidFill>
                  </a:tcPr>
                </a:tc>
                <a:tc>
                  <a:txBody>
                    <a:bodyPr/>
                    <a:lstStyle/>
                    <a:p>
                      <a:pPr>
                        <a:lnSpc>
                          <a:spcPct val="200000"/>
                        </a:lnSpc>
                        <a:buNone/>
                      </a:pPr>
                      <a:r>
                        <a:rPr lang="en-US" altLang="zh-CN" sz="2400" dirty="0">
                          <a:solidFill>
                            <a:srgbClr val="C00000"/>
                          </a:solidFill>
                        </a:rPr>
                        <a:t>BGP</a:t>
                      </a:r>
                      <a:r>
                        <a:rPr lang="zh-CN" altLang="en-US" sz="2400" dirty="0"/>
                        <a:t>（边界网关协议）</a:t>
                      </a:r>
                      <a:endParaRPr lang="zh-CN" altLang="en-US" sz="2400" dirty="0"/>
                    </a:p>
                  </a:txBody>
                  <a:tcPr anchor="ctr">
                    <a:lnL>
                      <a:noFill/>
                    </a:lnL>
                    <a:lnR>
                      <a:noFill/>
                    </a:lnR>
                    <a:lnT>
                      <a:noFill/>
                    </a:lnT>
                    <a:lnB>
                      <a:noFill/>
                    </a:lnB>
                    <a:solidFill>
                      <a:schemeClr val="accent1">
                        <a:lumMod val="20000"/>
                        <a:lumOff val="80000"/>
                      </a:schemeClr>
                    </a:solidFill>
                  </a:tcPr>
                </a:tc>
              </a:tr>
              <a:tr h="818702">
                <a:tc>
                  <a:txBody>
                    <a:bodyPr/>
                    <a:lstStyle/>
                    <a:p>
                      <a:pPr algn="ctr">
                        <a:lnSpc>
                          <a:spcPct val="200000"/>
                        </a:lnSpc>
                        <a:buNone/>
                      </a:pPr>
                      <a:r>
                        <a:rPr lang="zh-CN" altLang="en-US" sz="2400" b="1" dirty="0"/>
                        <a:t>设计目标</a:t>
                      </a:r>
                      <a:endParaRPr lang="zh-CN" altLang="en-US" sz="2400" dirty="0"/>
                    </a:p>
                  </a:txBody>
                  <a:tcPr anchor="ctr">
                    <a:lnL>
                      <a:noFill/>
                    </a:lnL>
                    <a:lnR>
                      <a:noFill/>
                    </a:lnR>
                    <a:lnT>
                      <a:noFill/>
                    </a:lnT>
                    <a:lnB>
                      <a:noFill/>
                    </a:lnB>
                    <a:solidFill>
                      <a:schemeClr val="accent1">
                        <a:lumMod val="20000"/>
                        <a:lumOff val="80000"/>
                      </a:schemeClr>
                    </a:solidFill>
                  </a:tcPr>
                </a:tc>
                <a:tc>
                  <a:txBody>
                    <a:bodyPr/>
                    <a:lstStyle/>
                    <a:p>
                      <a:pPr>
                        <a:lnSpc>
                          <a:spcPct val="200000"/>
                        </a:lnSpc>
                        <a:buNone/>
                      </a:pPr>
                      <a:r>
                        <a:rPr lang="zh-CN" altLang="en-US" sz="2400" dirty="0"/>
                        <a:t>快速收敛、易配置</a:t>
                      </a:r>
                      <a:endParaRPr lang="zh-CN" altLang="en-US" sz="2400" dirty="0"/>
                    </a:p>
                  </a:txBody>
                  <a:tcPr anchor="ctr">
                    <a:lnL>
                      <a:noFill/>
                    </a:lnL>
                    <a:lnR>
                      <a:noFill/>
                    </a:lnR>
                    <a:lnT>
                      <a:noFill/>
                    </a:lnT>
                    <a:lnB>
                      <a:noFill/>
                    </a:lnB>
                    <a:solidFill>
                      <a:schemeClr val="accent1">
                        <a:lumMod val="20000"/>
                        <a:lumOff val="80000"/>
                      </a:schemeClr>
                    </a:solidFill>
                  </a:tcPr>
                </a:tc>
                <a:tc>
                  <a:txBody>
                    <a:bodyPr/>
                    <a:lstStyle/>
                    <a:p>
                      <a:pPr>
                        <a:lnSpc>
                          <a:spcPct val="200000"/>
                        </a:lnSpc>
                        <a:buNone/>
                      </a:pPr>
                      <a:r>
                        <a:rPr lang="zh-CN" altLang="en-US" sz="2400" dirty="0"/>
                        <a:t>可扩展性强、策略控制能力强</a:t>
                      </a:r>
                      <a:endParaRPr lang="zh-CN" altLang="en-US" sz="2400" dirty="0"/>
                    </a:p>
                  </a:txBody>
                  <a:tcPr anchor="ctr">
                    <a:lnL>
                      <a:noFill/>
                    </a:lnL>
                    <a:lnR>
                      <a:noFill/>
                    </a:lnR>
                    <a:lnT>
                      <a:noFill/>
                    </a:lnT>
                    <a:lnB>
                      <a:noFill/>
                    </a:lnB>
                    <a:solidFill>
                      <a:schemeClr val="accent1">
                        <a:lumMod val="20000"/>
                        <a:lumOff val="8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链路状态选路算法</a:t>
            </a:r>
            <a:endParaRPr lang="zh-CN" altLang="en-US" dirty="0"/>
          </a:p>
        </p:txBody>
      </p:sp>
      <p:sp>
        <p:nvSpPr>
          <p:cNvPr id="4" name="文本框 3"/>
          <p:cNvSpPr txBox="1"/>
          <p:nvPr/>
        </p:nvSpPr>
        <p:spPr>
          <a:xfrm>
            <a:off x="1529482" y="2627038"/>
            <a:ext cx="4382168" cy="3787319"/>
          </a:xfrm>
          <a:prstGeom prst="rect">
            <a:avLst/>
          </a:prstGeom>
          <a:noFill/>
        </p:spPr>
        <p:txBody>
          <a:bodyPr wrap="square">
            <a:spAutoFit/>
          </a:bodyPr>
          <a:lstStyle/>
          <a:p>
            <a:pPr marL="342900" indent="-342900" defTabSz="914400">
              <a:lnSpc>
                <a:spcPct val="150000"/>
              </a:lnSpc>
              <a:buClr>
                <a:srgbClr val="009FF6"/>
              </a:buClr>
              <a:buFont typeface="Wingdings" panose="05000000000000000000" pitchFamily="2" charset="2"/>
              <a:buChar char="p"/>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所有节点都知道网络拓扑和链路费用</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50000"/>
              </a:lnSpc>
              <a:buClr>
                <a:srgbClr val="009FF6"/>
              </a:buClr>
              <a:buFont typeface="Wingdings" panose="05000000000000000000" pitchFamily="2" charset="2"/>
              <a:buChar char="n"/>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通过链路状态广播获得信息 </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50000"/>
              </a:lnSpc>
              <a:buClr>
                <a:srgbClr val="009FF6"/>
              </a:buClr>
              <a:buFont typeface="Wingdings" panose="05000000000000000000" pitchFamily="2" charset="2"/>
              <a:buChar char="n"/>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所有节点具有该网络的同一个完整的视图</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计算从某节点到网络中所有其他节点的最低费用</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50000"/>
              </a:lnSpc>
              <a:buClr>
                <a:srgbClr val="009FF6"/>
              </a:buClr>
              <a:buFont typeface="Wingdings" panose="05000000000000000000" pitchFamily="2" charset="2"/>
              <a:buChar char="n"/>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为该节点提供</a:t>
            </a:r>
            <a:r>
              <a:rPr kumimoji="1"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转发表</a:t>
            </a:r>
            <a:endParaRPr kumimoji="1"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迭代</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经算法的</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次迭代后，可知道到</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个目的节点的最低费用路径</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 name="组合 4"/>
          <p:cNvGrpSpPr/>
          <p:nvPr/>
        </p:nvGrpSpPr>
        <p:grpSpPr>
          <a:xfrm>
            <a:off x="1616025" y="2094312"/>
            <a:ext cx="3698194" cy="584775"/>
            <a:chOff x="1438572" y="41235"/>
            <a:chExt cx="1843745" cy="584775"/>
          </a:xfrm>
        </p:grpSpPr>
        <p:sp>
          <p:nvSpPr>
            <p:cNvPr id="6" name="矩形: 圆角 5"/>
            <p:cNvSpPr/>
            <p:nvPr/>
          </p:nvSpPr>
          <p:spPr>
            <a:xfrm>
              <a:off x="1438572" y="41235"/>
              <a:ext cx="1643960" cy="584775"/>
            </a:xfrm>
            <a:prstGeom prst="roundRect">
              <a:avLst>
                <a:gd name="adj" fmla="val 50000"/>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6"/>
            <p:cNvSpPr/>
            <p:nvPr/>
          </p:nvSpPr>
          <p:spPr>
            <a:xfrm>
              <a:off x="1485863" y="119696"/>
              <a:ext cx="1796454" cy="4010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
                  <a:srgbClr val="009FF6"/>
                </a:buClr>
                <a:buSzTx/>
                <a:buFontTx/>
                <a:buNone/>
                <a:defRPr/>
              </a:pPr>
              <a:r>
                <a:rPr kumimoji="1"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Dijkstra’s</a:t>
              </a: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（迪克斯特拉）算法 </a:t>
              </a:r>
              <a:endPar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 name="组合 7"/>
          <p:cNvGrpSpPr/>
          <p:nvPr/>
        </p:nvGrpSpPr>
        <p:grpSpPr>
          <a:xfrm>
            <a:off x="6554131" y="2094312"/>
            <a:ext cx="1456685" cy="584775"/>
            <a:chOff x="1271258" y="4076266"/>
            <a:chExt cx="2742828" cy="584775"/>
          </a:xfrm>
        </p:grpSpPr>
        <p:sp>
          <p:nvSpPr>
            <p:cNvPr id="9" name="矩形: 圆角 8"/>
            <p:cNvSpPr/>
            <p:nvPr/>
          </p:nvSpPr>
          <p:spPr>
            <a:xfrm>
              <a:off x="1271258" y="4076266"/>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1860084" y="4200107"/>
              <a:ext cx="1581657"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符号定义</a:t>
              </a:r>
              <a:r>
                <a:rPr kumimoji="1" lang="en-US" altLang="zh-CN"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1" name="文本框 10"/>
          <p:cNvSpPr txBox="1"/>
          <p:nvPr/>
        </p:nvSpPr>
        <p:spPr>
          <a:xfrm>
            <a:off x="6510751" y="2741328"/>
            <a:ext cx="4295113" cy="3371820"/>
          </a:xfrm>
          <a:prstGeom prst="rect">
            <a:avLst/>
          </a:prstGeom>
          <a:noFill/>
        </p:spPr>
        <p:txBody>
          <a:bodyPr wrap="square">
            <a:spAutoFit/>
          </a:bodyPr>
          <a:lstStyle/>
          <a:p>
            <a:pPr marL="342900" indent="-342900" defTabSz="9144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c(</a:t>
            </a:r>
            <a:r>
              <a:rPr kumimoji="1" lang="en-US" altLang="zh-CN"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x,y</a:t>
            </a:r>
            <a:r>
              <a:rPr kumimoji="1"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从节点</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x</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到节点</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y</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的链路费用</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如果</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x</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y</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不是直连的，则 </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a:t>
            </a:r>
            <a:r>
              <a:rPr kumimoji="1" lang="en-US" altLang="zh-CN"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x,y</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 ∞ </a:t>
            </a:r>
            <a:endPar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D(v): </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随着算法进行本次迭代，从源节点到目的</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v</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的最低费用路径的费用</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p(v): </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从源节点到</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v</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沿着当前最低费用路径的前一节点</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节点子集。</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v</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中，如果从源节点到路径的最低费用路径已知</a:t>
            </a: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Dijkstra’s</a:t>
            </a:r>
            <a:r>
              <a:rPr lang="zh-CN" altLang="en-US" dirty="0"/>
              <a:t>（迪克斯特拉）算法 </a:t>
            </a:r>
            <a:endParaRPr lang="zh-CN" altLang="en-US" dirty="0"/>
          </a:p>
        </p:txBody>
      </p:sp>
      <p:grpSp>
        <p:nvGrpSpPr>
          <p:cNvPr id="4" name="Group 2"/>
          <p:cNvGrpSpPr/>
          <p:nvPr/>
        </p:nvGrpSpPr>
        <p:grpSpPr bwMode="auto">
          <a:xfrm>
            <a:off x="7076594" y="2436541"/>
            <a:ext cx="4217987" cy="3759200"/>
            <a:chOff x="415" y="856"/>
            <a:chExt cx="2910" cy="2523"/>
          </a:xfrm>
        </p:grpSpPr>
        <p:grpSp>
          <p:nvGrpSpPr>
            <p:cNvPr id="5" name="Group 3"/>
            <p:cNvGrpSpPr/>
            <p:nvPr/>
          </p:nvGrpSpPr>
          <p:grpSpPr bwMode="auto">
            <a:xfrm>
              <a:off x="1290" y="1997"/>
              <a:ext cx="316" cy="269"/>
              <a:chOff x="1613" y="2011"/>
              <a:chExt cx="316" cy="269"/>
            </a:xfrm>
          </p:grpSpPr>
          <p:sp>
            <p:nvSpPr>
              <p:cNvPr id="67" name="Oval 4"/>
              <p:cNvSpPr>
                <a:spLocks noChangeArrowheads="1"/>
              </p:cNvSpPr>
              <p:nvPr/>
            </p:nvSpPr>
            <p:spPr bwMode="auto">
              <a:xfrm>
                <a:off x="1616" y="2138"/>
                <a:ext cx="311"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68" name="Line 5"/>
              <p:cNvSpPr>
                <a:spLocks noChangeShapeType="1"/>
              </p:cNvSpPr>
              <p:nvPr/>
            </p:nvSpPr>
            <p:spPr bwMode="auto">
              <a:xfrm>
                <a:off x="1616" y="212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 name="Line 6"/>
              <p:cNvSpPr>
                <a:spLocks noChangeShapeType="1"/>
              </p:cNvSpPr>
              <p:nvPr/>
            </p:nvSpPr>
            <p:spPr bwMode="auto">
              <a:xfrm>
                <a:off x="1929" y="212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 name="Rectangle 7"/>
              <p:cNvSpPr>
                <a:spLocks noChangeArrowheads="1"/>
              </p:cNvSpPr>
              <p:nvPr/>
            </p:nvSpPr>
            <p:spPr bwMode="auto">
              <a:xfrm>
                <a:off x="1616" y="2129"/>
                <a:ext cx="308"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MS PGothic" panose="020B0600070205080204" pitchFamily="34" charset="-128"/>
                </a:endParaRPr>
              </a:p>
            </p:txBody>
          </p:sp>
          <p:sp>
            <p:nvSpPr>
              <p:cNvPr id="71" name="Oval 8"/>
              <p:cNvSpPr>
                <a:spLocks noChangeArrowheads="1"/>
              </p:cNvSpPr>
              <p:nvPr/>
            </p:nvSpPr>
            <p:spPr bwMode="auto">
              <a:xfrm>
                <a:off x="1613" y="2072"/>
                <a:ext cx="311"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72" name="Rectangle 9"/>
              <p:cNvSpPr>
                <a:spLocks noChangeArrowheads="1"/>
              </p:cNvSpPr>
              <p:nvPr/>
            </p:nvSpPr>
            <p:spPr bwMode="auto">
              <a:xfrm>
                <a:off x="1686" y="2100"/>
                <a:ext cx="140"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73" name="Text Box 10"/>
              <p:cNvSpPr txBox="1">
                <a:spLocks noChangeArrowheads="1"/>
              </p:cNvSpPr>
              <p:nvPr/>
            </p:nvSpPr>
            <p:spPr bwMode="auto">
              <a:xfrm>
                <a:off x="1632" y="2011"/>
                <a:ext cx="2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a:solidFill>
                      <a:srgbClr val="FFFF00"/>
                    </a:solidFill>
                    <a:ea typeface="MS PGothic" panose="020B0600070205080204" pitchFamily="34" charset="-128"/>
                  </a:rPr>
                  <a:t>w</a:t>
                </a:r>
                <a:endParaRPr lang="en-US" altLang="zh-CN" sz="2400">
                  <a:solidFill>
                    <a:srgbClr val="FFFF00"/>
                  </a:solidFill>
                  <a:ea typeface="MS PGothic" panose="020B0600070205080204" pitchFamily="34" charset="-128"/>
                </a:endParaRPr>
              </a:p>
            </p:txBody>
          </p:sp>
        </p:grpSp>
        <p:sp>
          <p:nvSpPr>
            <p:cNvPr id="6" name="Text Box 11"/>
            <p:cNvSpPr txBox="1">
              <a:spLocks noChangeArrowheads="1"/>
            </p:cNvSpPr>
            <p:nvPr/>
          </p:nvSpPr>
          <p:spPr bwMode="auto">
            <a:xfrm>
              <a:off x="925" y="1959"/>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MS PGothic" panose="020B0600070205080204" pitchFamily="34" charset="-128"/>
                </a:rPr>
                <a:t>3</a:t>
              </a:r>
              <a:endParaRPr lang="en-US" altLang="zh-CN" sz="2400">
                <a:ea typeface="MS PGothic" panose="020B0600070205080204" pitchFamily="34" charset="-128"/>
              </a:endParaRPr>
            </a:p>
          </p:txBody>
        </p:sp>
        <p:sp>
          <p:nvSpPr>
            <p:cNvPr id="7" name="Text Box 12"/>
            <p:cNvSpPr txBox="1">
              <a:spLocks noChangeArrowheads="1"/>
            </p:cNvSpPr>
            <p:nvPr/>
          </p:nvSpPr>
          <p:spPr bwMode="auto">
            <a:xfrm>
              <a:off x="1430" y="1478"/>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MS PGothic" panose="020B0600070205080204" pitchFamily="34" charset="-128"/>
                </a:rPr>
                <a:t>4</a:t>
              </a:r>
              <a:endParaRPr lang="en-US" altLang="zh-CN" sz="2400">
                <a:ea typeface="MS PGothic" panose="020B0600070205080204" pitchFamily="34" charset="-128"/>
              </a:endParaRPr>
            </a:p>
          </p:txBody>
        </p:sp>
        <p:grpSp>
          <p:nvGrpSpPr>
            <p:cNvPr id="8" name="Group 13"/>
            <p:cNvGrpSpPr/>
            <p:nvPr/>
          </p:nvGrpSpPr>
          <p:grpSpPr bwMode="auto">
            <a:xfrm>
              <a:off x="1299" y="2848"/>
              <a:ext cx="316" cy="269"/>
              <a:chOff x="1613" y="2011"/>
              <a:chExt cx="316" cy="269"/>
            </a:xfrm>
          </p:grpSpPr>
          <p:sp>
            <p:nvSpPr>
              <p:cNvPr id="60" name="Oval 14"/>
              <p:cNvSpPr>
                <a:spLocks noChangeArrowheads="1"/>
              </p:cNvSpPr>
              <p:nvPr/>
            </p:nvSpPr>
            <p:spPr bwMode="auto">
              <a:xfrm>
                <a:off x="1616" y="2138"/>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61" name="Line 15"/>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 name="Line 16"/>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 name="Rectangle 17"/>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MS PGothic" panose="020B0600070205080204" pitchFamily="34" charset="-128"/>
                </a:endParaRPr>
              </a:p>
            </p:txBody>
          </p:sp>
          <p:sp>
            <p:nvSpPr>
              <p:cNvPr id="64" name="Oval 18"/>
              <p:cNvSpPr>
                <a:spLocks noChangeArrowheads="1"/>
              </p:cNvSpPr>
              <p:nvPr/>
            </p:nvSpPr>
            <p:spPr bwMode="auto">
              <a:xfrm>
                <a:off x="1613" y="2072"/>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65" name="Rectangle 19"/>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66" name="Text Box 20"/>
              <p:cNvSpPr txBox="1">
                <a:spLocks noChangeArrowheads="1"/>
              </p:cNvSpPr>
              <p:nvPr/>
            </p:nvSpPr>
            <p:spPr bwMode="auto">
              <a:xfrm>
                <a:off x="1652" y="2011"/>
                <a:ext cx="21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a:solidFill>
                      <a:srgbClr val="FFFF00"/>
                    </a:solidFill>
                    <a:ea typeface="MS PGothic" panose="020B0600070205080204" pitchFamily="34" charset="-128"/>
                  </a:rPr>
                  <a:t>v</a:t>
                </a:r>
                <a:endParaRPr lang="en-US" altLang="zh-CN" sz="2400">
                  <a:solidFill>
                    <a:srgbClr val="FFFF00"/>
                  </a:solidFill>
                  <a:ea typeface="MS PGothic" panose="020B0600070205080204" pitchFamily="34" charset="-128"/>
                </a:endParaRPr>
              </a:p>
            </p:txBody>
          </p:sp>
        </p:grpSp>
        <p:grpSp>
          <p:nvGrpSpPr>
            <p:cNvPr id="9" name="Group 21"/>
            <p:cNvGrpSpPr/>
            <p:nvPr/>
          </p:nvGrpSpPr>
          <p:grpSpPr bwMode="auto">
            <a:xfrm>
              <a:off x="1295" y="856"/>
              <a:ext cx="316" cy="266"/>
              <a:chOff x="1613" y="2011"/>
              <a:chExt cx="316" cy="266"/>
            </a:xfrm>
          </p:grpSpPr>
          <p:sp>
            <p:nvSpPr>
              <p:cNvPr id="53" name="Oval 22"/>
              <p:cNvSpPr>
                <a:spLocks noChangeArrowheads="1"/>
              </p:cNvSpPr>
              <p:nvPr/>
            </p:nvSpPr>
            <p:spPr bwMode="auto">
              <a:xfrm>
                <a:off x="1616" y="2138"/>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54" name="Line 23"/>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 name="Line 24"/>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 name="Rectangle 25"/>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MS PGothic" panose="020B0600070205080204" pitchFamily="34" charset="-128"/>
                </a:endParaRPr>
              </a:p>
            </p:txBody>
          </p:sp>
          <p:sp>
            <p:nvSpPr>
              <p:cNvPr id="57" name="Oval 26"/>
              <p:cNvSpPr>
                <a:spLocks noChangeArrowheads="1"/>
              </p:cNvSpPr>
              <p:nvPr/>
            </p:nvSpPr>
            <p:spPr bwMode="auto">
              <a:xfrm>
                <a:off x="1611" y="2072"/>
                <a:ext cx="313" cy="97"/>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58" name="Rectangle 27"/>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59" name="Text Box 28"/>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dirty="0">
                    <a:solidFill>
                      <a:srgbClr val="FFFF00"/>
                    </a:solidFill>
                    <a:ea typeface="MS PGothic" panose="020B0600070205080204" pitchFamily="34" charset="-128"/>
                  </a:rPr>
                  <a:t>x</a:t>
                </a:r>
                <a:endParaRPr lang="en-US" altLang="zh-CN" sz="2400" dirty="0">
                  <a:solidFill>
                    <a:srgbClr val="FFFF00"/>
                  </a:solidFill>
                  <a:ea typeface="MS PGothic" panose="020B0600070205080204" pitchFamily="34" charset="-128"/>
                </a:endParaRPr>
              </a:p>
            </p:txBody>
          </p:sp>
        </p:grpSp>
        <p:grpSp>
          <p:nvGrpSpPr>
            <p:cNvPr id="10" name="Group 29"/>
            <p:cNvGrpSpPr/>
            <p:nvPr/>
          </p:nvGrpSpPr>
          <p:grpSpPr bwMode="auto">
            <a:xfrm>
              <a:off x="415" y="2028"/>
              <a:ext cx="316" cy="267"/>
              <a:chOff x="1613" y="2011"/>
              <a:chExt cx="316" cy="267"/>
            </a:xfrm>
          </p:grpSpPr>
          <p:sp>
            <p:nvSpPr>
              <p:cNvPr id="46" name="Oval 30"/>
              <p:cNvSpPr>
                <a:spLocks noChangeArrowheads="1"/>
              </p:cNvSpPr>
              <p:nvPr/>
            </p:nvSpPr>
            <p:spPr bwMode="auto">
              <a:xfrm>
                <a:off x="1616" y="2138"/>
                <a:ext cx="313" cy="82"/>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47" name="Line 31"/>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 name="Line 32"/>
              <p:cNvSpPr>
                <a:spLocks noChangeShapeType="1"/>
              </p:cNvSpPr>
              <p:nvPr/>
            </p:nvSpPr>
            <p:spPr bwMode="auto">
              <a:xfrm>
                <a:off x="1931"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 name="Rectangle 33"/>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MS PGothic" panose="020B0600070205080204" pitchFamily="34" charset="-128"/>
                </a:endParaRPr>
              </a:p>
            </p:txBody>
          </p:sp>
          <p:sp>
            <p:nvSpPr>
              <p:cNvPr id="50" name="Oval 34"/>
              <p:cNvSpPr>
                <a:spLocks noChangeArrowheads="1"/>
              </p:cNvSpPr>
              <p:nvPr/>
            </p:nvSpPr>
            <p:spPr bwMode="auto">
              <a:xfrm>
                <a:off x="1613" y="2072"/>
                <a:ext cx="313" cy="97"/>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51" name="Rectangle 35"/>
              <p:cNvSpPr>
                <a:spLocks noChangeArrowheads="1"/>
              </p:cNvSpPr>
              <p:nvPr/>
            </p:nvSpPr>
            <p:spPr bwMode="auto">
              <a:xfrm>
                <a:off x="1687" y="2102"/>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52" name="Text Box 36"/>
              <p:cNvSpPr txBox="1">
                <a:spLocks noChangeArrowheads="1"/>
              </p:cNvSpPr>
              <p:nvPr/>
            </p:nvSpPr>
            <p:spPr bwMode="auto">
              <a:xfrm>
                <a:off x="1648" y="2011"/>
                <a:ext cx="22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dirty="0">
                    <a:solidFill>
                      <a:srgbClr val="FFFF00"/>
                    </a:solidFill>
                    <a:ea typeface="MS PGothic" panose="020B0600070205080204" pitchFamily="34" charset="-128"/>
                  </a:rPr>
                  <a:t>u</a:t>
                </a:r>
                <a:endParaRPr lang="en-US" altLang="zh-CN" sz="2400" dirty="0">
                  <a:solidFill>
                    <a:srgbClr val="FFFF00"/>
                  </a:solidFill>
                  <a:ea typeface="MS PGothic" panose="020B0600070205080204" pitchFamily="34" charset="-128"/>
                </a:endParaRPr>
              </a:p>
            </p:txBody>
          </p:sp>
        </p:grpSp>
        <p:sp>
          <p:nvSpPr>
            <p:cNvPr id="11" name="Line 37"/>
            <p:cNvSpPr>
              <a:spLocks noChangeShapeType="1"/>
            </p:cNvSpPr>
            <p:nvPr/>
          </p:nvSpPr>
          <p:spPr bwMode="auto">
            <a:xfrm>
              <a:off x="738" y="2156"/>
              <a:ext cx="63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38"/>
            <p:cNvSpPr>
              <a:spLocks noChangeShapeType="1"/>
            </p:cNvSpPr>
            <p:nvPr/>
          </p:nvSpPr>
          <p:spPr bwMode="auto">
            <a:xfrm>
              <a:off x="1440" y="1082"/>
              <a:ext cx="0" cy="9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39"/>
            <p:cNvSpPr>
              <a:spLocks noChangeShapeType="1"/>
            </p:cNvSpPr>
            <p:nvPr/>
          </p:nvSpPr>
          <p:spPr bwMode="auto">
            <a:xfrm flipH="1">
              <a:off x="614" y="1021"/>
              <a:ext cx="674" cy="10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Text Box 40"/>
            <p:cNvSpPr txBox="1">
              <a:spLocks noChangeArrowheads="1"/>
            </p:cNvSpPr>
            <p:nvPr/>
          </p:nvSpPr>
          <p:spPr bwMode="auto">
            <a:xfrm>
              <a:off x="772" y="1368"/>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MS PGothic" panose="020B0600070205080204" pitchFamily="34" charset="-128"/>
                </a:rPr>
                <a:t>5</a:t>
              </a:r>
              <a:endParaRPr lang="en-US" altLang="zh-CN" sz="2400">
                <a:ea typeface="MS PGothic" panose="020B0600070205080204" pitchFamily="34" charset="-128"/>
              </a:endParaRPr>
            </a:p>
          </p:txBody>
        </p:sp>
        <p:sp>
          <p:nvSpPr>
            <p:cNvPr id="15" name="Line 41"/>
            <p:cNvSpPr>
              <a:spLocks noChangeShapeType="1"/>
            </p:cNvSpPr>
            <p:nvPr/>
          </p:nvSpPr>
          <p:spPr bwMode="auto">
            <a:xfrm>
              <a:off x="1447" y="2206"/>
              <a:ext cx="9" cy="71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Text Box 42"/>
            <p:cNvSpPr txBox="1">
              <a:spLocks noChangeArrowheads="1"/>
            </p:cNvSpPr>
            <p:nvPr/>
          </p:nvSpPr>
          <p:spPr bwMode="auto">
            <a:xfrm>
              <a:off x="1454" y="2407"/>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MS PGothic" panose="020B0600070205080204" pitchFamily="34" charset="-128"/>
                </a:rPr>
                <a:t>3</a:t>
              </a:r>
              <a:endParaRPr lang="en-US" altLang="zh-CN" sz="2400">
                <a:ea typeface="MS PGothic" panose="020B0600070205080204" pitchFamily="34" charset="-128"/>
              </a:endParaRPr>
            </a:p>
          </p:txBody>
        </p:sp>
        <p:sp>
          <p:nvSpPr>
            <p:cNvPr id="17" name="Freeform 43"/>
            <p:cNvSpPr>
              <a:spLocks noChangeArrowheads="1"/>
            </p:cNvSpPr>
            <p:nvPr/>
          </p:nvSpPr>
          <p:spPr bwMode="auto">
            <a:xfrm>
              <a:off x="604" y="2227"/>
              <a:ext cx="857" cy="1152"/>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Lst>
              <a:ahLst/>
              <a:cxnLst>
                <a:cxn ang="T6">
                  <a:pos x="T0" y="T1"/>
                </a:cxn>
                <a:cxn ang="T7">
                  <a:pos x="T2" y="T3"/>
                </a:cxn>
                <a:cxn ang="T8">
                  <a:pos x="T4" y="T5"/>
                </a:cxn>
              </a:cxnLst>
              <a:rect l="0" t="0" r="r" b="b"/>
              <a:pathLst>
                <a:path w="857" h="1152">
                  <a:moveTo>
                    <a:pt x="0" y="0"/>
                  </a:moveTo>
                  <a:cubicBezTo>
                    <a:pt x="95" y="191"/>
                    <a:pt x="365" y="1152"/>
                    <a:pt x="562" y="1152"/>
                  </a:cubicBezTo>
                  <a:cubicBezTo>
                    <a:pt x="759" y="1152"/>
                    <a:pt x="796" y="851"/>
                    <a:pt x="857" y="77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Text Box 44"/>
            <p:cNvSpPr txBox="1">
              <a:spLocks noChangeArrowheads="1"/>
            </p:cNvSpPr>
            <p:nvPr/>
          </p:nvSpPr>
          <p:spPr bwMode="auto">
            <a:xfrm>
              <a:off x="768" y="2582"/>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MS PGothic" panose="020B0600070205080204" pitchFamily="34" charset="-128"/>
                </a:rPr>
                <a:t>7</a:t>
              </a:r>
              <a:endParaRPr lang="en-US" altLang="zh-CN" sz="2400">
                <a:ea typeface="MS PGothic" panose="020B0600070205080204" pitchFamily="34" charset="-128"/>
              </a:endParaRPr>
            </a:p>
          </p:txBody>
        </p:sp>
        <p:sp>
          <p:nvSpPr>
            <p:cNvPr id="19" name="Line 45"/>
            <p:cNvSpPr>
              <a:spLocks noChangeShapeType="1"/>
            </p:cNvSpPr>
            <p:nvPr/>
          </p:nvSpPr>
          <p:spPr bwMode="auto">
            <a:xfrm flipH="1">
              <a:off x="1450" y="2158"/>
              <a:ext cx="998" cy="8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Text Box 46"/>
            <p:cNvSpPr txBox="1">
              <a:spLocks noChangeArrowheads="1"/>
            </p:cNvSpPr>
            <p:nvPr/>
          </p:nvSpPr>
          <p:spPr bwMode="auto">
            <a:xfrm>
              <a:off x="1896" y="2569"/>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MS PGothic" panose="020B0600070205080204" pitchFamily="34" charset="-128"/>
                </a:rPr>
                <a:t>4</a:t>
              </a:r>
              <a:endParaRPr lang="en-US" altLang="zh-CN" sz="2400">
                <a:ea typeface="MS PGothic" panose="020B0600070205080204" pitchFamily="34" charset="-128"/>
              </a:endParaRPr>
            </a:p>
          </p:txBody>
        </p:sp>
        <p:sp>
          <p:nvSpPr>
            <p:cNvPr id="21" name="Freeform 47"/>
            <p:cNvSpPr>
              <a:spLocks noChangeArrowheads="1"/>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2" name="Group 48"/>
            <p:cNvGrpSpPr/>
            <p:nvPr/>
          </p:nvGrpSpPr>
          <p:grpSpPr bwMode="auto">
            <a:xfrm>
              <a:off x="2332" y="2021"/>
              <a:ext cx="316" cy="266"/>
              <a:chOff x="1613" y="2011"/>
              <a:chExt cx="316" cy="266"/>
            </a:xfrm>
          </p:grpSpPr>
          <p:sp>
            <p:nvSpPr>
              <p:cNvPr id="39" name="Oval 49"/>
              <p:cNvSpPr>
                <a:spLocks noChangeArrowheads="1"/>
              </p:cNvSpPr>
              <p:nvPr/>
            </p:nvSpPr>
            <p:spPr bwMode="auto">
              <a:xfrm>
                <a:off x="1616" y="2136"/>
                <a:ext cx="313" cy="82"/>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40" name="Line 50"/>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51"/>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Rectangle 52"/>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MS PGothic" panose="020B0600070205080204" pitchFamily="34" charset="-128"/>
                </a:endParaRPr>
              </a:p>
            </p:txBody>
          </p:sp>
          <p:sp>
            <p:nvSpPr>
              <p:cNvPr id="43" name="Oval 53"/>
              <p:cNvSpPr>
                <a:spLocks noChangeArrowheads="1"/>
              </p:cNvSpPr>
              <p:nvPr/>
            </p:nvSpPr>
            <p:spPr bwMode="auto">
              <a:xfrm>
                <a:off x="1613" y="2070"/>
                <a:ext cx="313" cy="97"/>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44" name="Rectangle 54"/>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45" name="Text Box 55"/>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a:solidFill>
                      <a:srgbClr val="FFFF00"/>
                    </a:solidFill>
                    <a:ea typeface="MS PGothic" panose="020B0600070205080204" pitchFamily="34" charset="-128"/>
                  </a:rPr>
                  <a:t>y</a:t>
                </a:r>
                <a:endParaRPr lang="en-US" altLang="zh-CN" sz="2400">
                  <a:solidFill>
                    <a:srgbClr val="FFFF00"/>
                  </a:solidFill>
                  <a:ea typeface="MS PGothic" panose="020B0600070205080204" pitchFamily="34" charset="-128"/>
                </a:endParaRPr>
              </a:p>
            </p:txBody>
          </p:sp>
        </p:grpSp>
        <p:sp>
          <p:nvSpPr>
            <p:cNvPr id="23" name="Text Box 56"/>
            <p:cNvSpPr txBox="1">
              <a:spLocks noChangeArrowheads="1"/>
            </p:cNvSpPr>
            <p:nvPr/>
          </p:nvSpPr>
          <p:spPr bwMode="auto">
            <a:xfrm>
              <a:off x="1814" y="1721"/>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MS PGothic" panose="020B0600070205080204" pitchFamily="34" charset="-128"/>
                </a:rPr>
                <a:t>8</a:t>
              </a:r>
              <a:endParaRPr lang="en-US" altLang="zh-CN" sz="2400">
                <a:ea typeface="MS PGothic" panose="020B0600070205080204" pitchFamily="34" charset="-128"/>
              </a:endParaRPr>
            </a:p>
          </p:txBody>
        </p:sp>
        <p:grpSp>
          <p:nvGrpSpPr>
            <p:cNvPr id="24" name="Group 57"/>
            <p:cNvGrpSpPr/>
            <p:nvPr/>
          </p:nvGrpSpPr>
          <p:grpSpPr bwMode="auto">
            <a:xfrm>
              <a:off x="3007" y="2002"/>
              <a:ext cx="318" cy="269"/>
              <a:chOff x="1611" y="2011"/>
              <a:chExt cx="318" cy="269"/>
            </a:xfrm>
          </p:grpSpPr>
          <p:sp>
            <p:nvSpPr>
              <p:cNvPr id="32" name="Oval 58"/>
              <p:cNvSpPr>
                <a:spLocks noChangeArrowheads="1"/>
              </p:cNvSpPr>
              <p:nvPr/>
            </p:nvSpPr>
            <p:spPr bwMode="auto">
              <a:xfrm>
                <a:off x="1616" y="2138"/>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33" name="Line 59"/>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60"/>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Rectangle 61"/>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a:ea typeface="MS PGothic" panose="020B0600070205080204" pitchFamily="34" charset="-128"/>
                </a:endParaRPr>
              </a:p>
            </p:txBody>
          </p:sp>
          <p:sp>
            <p:nvSpPr>
              <p:cNvPr id="36" name="Oval 62"/>
              <p:cNvSpPr>
                <a:spLocks noChangeArrowheads="1"/>
              </p:cNvSpPr>
              <p:nvPr/>
            </p:nvSpPr>
            <p:spPr bwMode="auto">
              <a:xfrm>
                <a:off x="1611" y="2072"/>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37" name="Rectangle 63"/>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endParaRPr lang="zh-CN" altLang="zh-CN" sz="1800">
                  <a:ea typeface="MS PGothic" panose="020B0600070205080204" pitchFamily="34" charset="-128"/>
                </a:endParaRPr>
              </a:p>
            </p:txBody>
          </p:sp>
          <p:sp>
            <p:nvSpPr>
              <p:cNvPr id="38" name="Text Box 64"/>
              <p:cNvSpPr txBox="1">
                <a:spLocks noChangeArrowheads="1"/>
              </p:cNvSpPr>
              <p:nvPr/>
            </p:nvSpPr>
            <p:spPr bwMode="auto">
              <a:xfrm>
                <a:off x="1653" y="2011"/>
                <a:ext cx="21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a:solidFill>
                      <a:srgbClr val="FFFF00"/>
                    </a:solidFill>
                    <a:ea typeface="MS PGothic" panose="020B0600070205080204" pitchFamily="34" charset="-128"/>
                  </a:rPr>
                  <a:t>z</a:t>
                </a:r>
                <a:endParaRPr lang="en-US" altLang="zh-CN" sz="2400">
                  <a:solidFill>
                    <a:srgbClr val="FFFF00"/>
                  </a:solidFill>
                  <a:ea typeface="MS PGothic" panose="020B0600070205080204" pitchFamily="34" charset="-128"/>
                </a:endParaRPr>
              </a:p>
            </p:txBody>
          </p:sp>
        </p:grpSp>
        <p:sp>
          <p:nvSpPr>
            <p:cNvPr id="25" name="Line 65"/>
            <p:cNvSpPr>
              <a:spLocks noChangeShapeType="1"/>
            </p:cNvSpPr>
            <p:nvPr/>
          </p:nvSpPr>
          <p:spPr bwMode="auto">
            <a:xfrm>
              <a:off x="2640" y="2149"/>
              <a:ext cx="3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Text Box 66"/>
            <p:cNvSpPr txBox="1">
              <a:spLocks noChangeArrowheads="1"/>
            </p:cNvSpPr>
            <p:nvPr/>
          </p:nvSpPr>
          <p:spPr bwMode="auto">
            <a:xfrm>
              <a:off x="2706" y="2149"/>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MS PGothic" panose="020B0600070205080204" pitchFamily="34" charset="-128"/>
                </a:rPr>
                <a:t>2</a:t>
              </a:r>
              <a:endParaRPr lang="en-US" altLang="zh-CN" sz="2400">
                <a:ea typeface="MS PGothic" panose="020B0600070205080204" pitchFamily="34" charset="-128"/>
              </a:endParaRPr>
            </a:p>
          </p:txBody>
        </p:sp>
        <p:sp>
          <p:nvSpPr>
            <p:cNvPr id="27" name="Line 67"/>
            <p:cNvSpPr>
              <a:spLocks noChangeShapeType="1"/>
            </p:cNvSpPr>
            <p:nvPr/>
          </p:nvSpPr>
          <p:spPr bwMode="auto">
            <a:xfrm>
              <a:off x="1503" y="990"/>
              <a:ext cx="965" cy="1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FFFF00"/>
                </a:solidFill>
              </a:endParaRPr>
            </a:p>
          </p:txBody>
        </p:sp>
        <p:sp>
          <p:nvSpPr>
            <p:cNvPr id="28" name="Text Box 68"/>
            <p:cNvSpPr txBox="1">
              <a:spLocks noChangeArrowheads="1"/>
            </p:cNvSpPr>
            <p:nvPr/>
          </p:nvSpPr>
          <p:spPr bwMode="auto">
            <a:xfrm>
              <a:off x="1919" y="1343"/>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MS PGothic" panose="020B0600070205080204" pitchFamily="34" charset="-128"/>
                </a:rPr>
                <a:t>7</a:t>
              </a:r>
              <a:endParaRPr lang="en-US" altLang="zh-CN" sz="2400">
                <a:ea typeface="MS PGothic" panose="020B0600070205080204" pitchFamily="34" charset="-128"/>
              </a:endParaRPr>
            </a:p>
          </p:txBody>
        </p:sp>
        <p:sp>
          <p:nvSpPr>
            <p:cNvPr id="29" name="Freeform 69"/>
            <p:cNvSpPr>
              <a:spLocks noChangeArrowheads="1"/>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Lst>
              <a:ahLst/>
              <a:cxnLst>
                <a:cxn ang="T6">
                  <a:pos x="T0" y="T1"/>
                </a:cxn>
                <a:cxn ang="T7">
                  <a:pos x="T2" y="T3"/>
                </a:cxn>
                <a:cxn ang="T8">
                  <a:pos x="T4" y="T5"/>
                </a:cxn>
              </a:cxnLst>
              <a:rect l="0" t="0" r="r" b="b"/>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ln>
          </p:spPr>
          <p:txBody>
            <a:bodyPr/>
            <a:lstStyle/>
            <a:p>
              <a:endParaRPr lang="zh-CN" altLang="en-US"/>
            </a:p>
          </p:txBody>
        </p:sp>
        <p:sp>
          <p:nvSpPr>
            <p:cNvPr id="30" name="Freeform 70"/>
            <p:cNvSpPr>
              <a:spLocks noChangeArrowheads="1"/>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Lst>
              <a:ahLst/>
              <a:cxnLst>
                <a:cxn ang="T6">
                  <a:pos x="T0" y="T1"/>
                </a:cxn>
                <a:cxn ang="T7">
                  <a:pos x="T2" y="T3"/>
                </a:cxn>
                <a:cxn ang="T8">
                  <a:pos x="T4" y="T5"/>
                </a:cxn>
              </a:cxnLst>
              <a:rect l="0" t="0" r="r" b="b"/>
              <a:pathLst>
                <a:path w="1510" h="1052">
                  <a:moveTo>
                    <a:pt x="0" y="5"/>
                  </a:moveTo>
                  <a:cubicBezTo>
                    <a:pt x="184" y="33"/>
                    <a:pt x="851" y="0"/>
                    <a:pt x="1102" y="174"/>
                  </a:cubicBezTo>
                  <a:cubicBezTo>
                    <a:pt x="1353" y="348"/>
                    <a:pt x="1425" y="869"/>
                    <a:pt x="1510" y="105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Text Box 71"/>
            <p:cNvSpPr txBox="1">
              <a:spLocks noChangeArrowheads="1"/>
            </p:cNvSpPr>
            <p:nvPr/>
          </p:nvSpPr>
          <p:spPr bwMode="auto">
            <a:xfrm>
              <a:off x="2680" y="1008"/>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a:ea typeface="MS PGothic" panose="020B0600070205080204" pitchFamily="34" charset="-128"/>
                </a:rPr>
                <a:t>9</a:t>
              </a:r>
              <a:endParaRPr lang="en-US" altLang="zh-CN" sz="2400">
                <a:ea typeface="MS PGothic" panose="020B0600070205080204" pitchFamily="34" charset="-128"/>
              </a:endParaRPr>
            </a:p>
          </p:txBody>
        </p:sp>
      </p:grpSp>
      <p:sp>
        <p:nvSpPr>
          <p:cNvPr id="74" name="Text Box 73"/>
          <p:cNvSpPr txBox="1">
            <a:spLocks noChangeArrowheads="1"/>
          </p:cNvSpPr>
          <p:nvPr/>
        </p:nvSpPr>
        <p:spPr bwMode="auto">
          <a:xfrm>
            <a:off x="1404181" y="2712761"/>
            <a:ext cx="6969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zh-CN" altLang="en-US" sz="2000">
                <a:ea typeface="楷体" panose="02010609060101010101" pitchFamily="49" charset="-122"/>
              </a:rPr>
              <a:t>步骤</a:t>
            </a:r>
            <a:endParaRPr lang="en-US" altLang="zh-CN" sz="2000">
              <a:ea typeface="楷体" panose="02010609060101010101" pitchFamily="49" charset="-122"/>
            </a:endParaRPr>
          </a:p>
          <a:p>
            <a:pPr algn="r">
              <a:spcBef>
                <a:spcPct val="0"/>
              </a:spcBef>
              <a:buClrTx/>
              <a:buSzTx/>
              <a:buFont typeface="Arial" panose="020B0604020202020204" pitchFamily="34" charset="0"/>
              <a:buNone/>
            </a:pPr>
            <a:endParaRPr lang="en-US" altLang="zh-CN" sz="2000">
              <a:ea typeface="楷体" panose="02010609060101010101" pitchFamily="49" charset="-122"/>
            </a:endParaRPr>
          </a:p>
        </p:txBody>
      </p:sp>
      <p:sp>
        <p:nvSpPr>
          <p:cNvPr id="75" name="Text Box 74"/>
          <p:cNvSpPr txBox="1">
            <a:spLocks noChangeArrowheads="1"/>
          </p:cNvSpPr>
          <p:nvPr/>
        </p:nvSpPr>
        <p:spPr bwMode="auto">
          <a:xfrm>
            <a:off x="2375732" y="2719110"/>
            <a:ext cx="420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2000">
                <a:ea typeface="楷体" panose="02010609060101010101" pitchFamily="49" charset="-122"/>
              </a:rPr>
              <a:t>N'</a:t>
            </a:r>
            <a:endParaRPr lang="en-US" altLang="zh-CN" sz="2000">
              <a:ea typeface="楷体" panose="02010609060101010101" pitchFamily="49" charset="-122"/>
            </a:endParaRPr>
          </a:p>
        </p:txBody>
      </p:sp>
      <p:sp>
        <p:nvSpPr>
          <p:cNvPr id="76" name="Text Box 75"/>
          <p:cNvSpPr txBox="1">
            <a:spLocks noChangeArrowheads="1"/>
          </p:cNvSpPr>
          <p:nvPr/>
        </p:nvSpPr>
        <p:spPr bwMode="auto">
          <a:xfrm>
            <a:off x="2942468" y="2444473"/>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v</a:t>
            </a:r>
            <a:r>
              <a:rPr lang="en-US" altLang="zh-CN" sz="2000">
                <a:ea typeface="楷体" panose="02010609060101010101" pitchFamily="49" charset="-122"/>
              </a:rPr>
              <a:t>)</a:t>
            </a:r>
            <a:endParaRPr lang="en-US" altLang="zh-CN" sz="2000">
              <a:ea typeface="楷体" panose="02010609060101010101" pitchFamily="49" charset="-122"/>
            </a:endParaRPr>
          </a:p>
          <a:p>
            <a:pPr algn="r">
              <a:spcBef>
                <a:spcPct val="0"/>
              </a:spcBef>
              <a:buClrTx/>
              <a:buSzTx/>
              <a:buFont typeface="Arial" panose="020B0604020202020204" pitchFamily="34" charset="0"/>
              <a:buNone/>
            </a:pPr>
            <a:r>
              <a:rPr lang="en-US" altLang="zh-CN" sz="1600">
                <a:ea typeface="楷体" panose="02010609060101010101" pitchFamily="49" charset="-122"/>
              </a:rPr>
              <a:t>p(v)</a:t>
            </a:r>
            <a:endParaRPr lang="en-US" altLang="zh-CN" sz="1600">
              <a:ea typeface="楷体" panose="02010609060101010101" pitchFamily="49" charset="-122"/>
            </a:endParaRPr>
          </a:p>
        </p:txBody>
      </p:sp>
      <p:sp>
        <p:nvSpPr>
          <p:cNvPr id="77" name="Text Box 76"/>
          <p:cNvSpPr txBox="1">
            <a:spLocks noChangeArrowheads="1"/>
          </p:cNvSpPr>
          <p:nvPr/>
        </p:nvSpPr>
        <p:spPr bwMode="auto">
          <a:xfrm>
            <a:off x="1431168" y="305248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0</a:t>
            </a:r>
            <a:endParaRPr lang="en-US" altLang="zh-CN" sz="1800">
              <a:ea typeface="楷体" panose="02010609060101010101" pitchFamily="49" charset="-122"/>
            </a:endParaRPr>
          </a:p>
        </p:txBody>
      </p:sp>
      <p:sp>
        <p:nvSpPr>
          <p:cNvPr id="78" name="Text Box 77"/>
          <p:cNvSpPr txBox="1">
            <a:spLocks noChangeArrowheads="1"/>
          </p:cNvSpPr>
          <p:nvPr/>
        </p:nvSpPr>
        <p:spPr bwMode="auto">
          <a:xfrm>
            <a:off x="1435931" y="334934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1</a:t>
            </a:r>
            <a:endParaRPr lang="en-US" altLang="zh-CN" sz="1800">
              <a:ea typeface="楷体" panose="02010609060101010101" pitchFamily="49" charset="-122"/>
            </a:endParaRPr>
          </a:p>
        </p:txBody>
      </p:sp>
      <p:sp>
        <p:nvSpPr>
          <p:cNvPr id="79" name="Text Box 78"/>
          <p:cNvSpPr txBox="1">
            <a:spLocks noChangeArrowheads="1"/>
          </p:cNvSpPr>
          <p:nvPr/>
        </p:nvSpPr>
        <p:spPr bwMode="auto">
          <a:xfrm>
            <a:off x="1437518" y="365732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2</a:t>
            </a:r>
            <a:endParaRPr lang="en-US" altLang="zh-CN" sz="1800">
              <a:ea typeface="楷体" panose="02010609060101010101" pitchFamily="49" charset="-122"/>
            </a:endParaRPr>
          </a:p>
        </p:txBody>
      </p:sp>
      <p:sp>
        <p:nvSpPr>
          <p:cNvPr id="80" name="Text Box 79"/>
          <p:cNvSpPr txBox="1">
            <a:spLocks noChangeArrowheads="1"/>
          </p:cNvSpPr>
          <p:nvPr/>
        </p:nvSpPr>
        <p:spPr bwMode="auto">
          <a:xfrm>
            <a:off x="1431168" y="395894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3</a:t>
            </a:r>
            <a:endParaRPr lang="en-US" altLang="zh-CN" sz="1800">
              <a:ea typeface="楷体" panose="02010609060101010101" pitchFamily="49" charset="-122"/>
            </a:endParaRPr>
          </a:p>
        </p:txBody>
      </p:sp>
      <p:sp>
        <p:nvSpPr>
          <p:cNvPr id="81" name="Text Box 80"/>
          <p:cNvSpPr txBox="1">
            <a:spLocks noChangeArrowheads="1"/>
          </p:cNvSpPr>
          <p:nvPr/>
        </p:nvSpPr>
        <p:spPr bwMode="auto">
          <a:xfrm>
            <a:off x="1429581" y="426216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4</a:t>
            </a:r>
            <a:endParaRPr lang="en-US" altLang="zh-CN" sz="1800">
              <a:ea typeface="楷体" panose="02010609060101010101" pitchFamily="49" charset="-122"/>
            </a:endParaRPr>
          </a:p>
        </p:txBody>
      </p:sp>
      <p:sp>
        <p:nvSpPr>
          <p:cNvPr id="82" name="Text Box 81"/>
          <p:cNvSpPr txBox="1">
            <a:spLocks noChangeArrowheads="1"/>
          </p:cNvSpPr>
          <p:nvPr/>
        </p:nvSpPr>
        <p:spPr bwMode="auto">
          <a:xfrm>
            <a:off x="1434343" y="456696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5</a:t>
            </a:r>
            <a:endParaRPr lang="en-US" altLang="zh-CN" sz="1800">
              <a:ea typeface="楷体" panose="02010609060101010101" pitchFamily="49" charset="-122"/>
            </a:endParaRPr>
          </a:p>
        </p:txBody>
      </p:sp>
      <p:sp>
        <p:nvSpPr>
          <p:cNvPr id="83" name="Text Box 82"/>
          <p:cNvSpPr txBox="1">
            <a:spLocks noChangeArrowheads="1"/>
          </p:cNvSpPr>
          <p:nvPr/>
        </p:nvSpPr>
        <p:spPr bwMode="auto">
          <a:xfrm>
            <a:off x="3544132" y="2452410"/>
            <a:ext cx="739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w</a:t>
            </a:r>
            <a:r>
              <a:rPr lang="en-US" altLang="zh-CN" sz="2000">
                <a:ea typeface="楷体" panose="02010609060101010101" pitchFamily="49" charset="-122"/>
              </a:rPr>
              <a:t>)</a:t>
            </a:r>
            <a:endParaRPr lang="en-US" altLang="zh-CN" sz="2000">
              <a:ea typeface="楷体" panose="02010609060101010101" pitchFamily="49" charset="-122"/>
            </a:endParaRPr>
          </a:p>
          <a:p>
            <a:pPr algn="r">
              <a:spcBef>
                <a:spcPct val="0"/>
              </a:spcBef>
              <a:buClrTx/>
              <a:buSzTx/>
              <a:buFont typeface="Arial" panose="020B0604020202020204" pitchFamily="34" charset="0"/>
              <a:buNone/>
            </a:pPr>
            <a:r>
              <a:rPr lang="en-US" altLang="zh-CN" sz="1600">
                <a:ea typeface="楷体" panose="02010609060101010101" pitchFamily="49" charset="-122"/>
              </a:rPr>
              <a:t>p(w)</a:t>
            </a:r>
            <a:endParaRPr lang="en-US" altLang="zh-CN" sz="1600">
              <a:ea typeface="楷体" panose="02010609060101010101" pitchFamily="49" charset="-122"/>
            </a:endParaRPr>
          </a:p>
        </p:txBody>
      </p:sp>
      <p:sp>
        <p:nvSpPr>
          <p:cNvPr id="84" name="Text Box 83"/>
          <p:cNvSpPr txBox="1">
            <a:spLocks noChangeArrowheads="1"/>
          </p:cNvSpPr>
          <p:nvPr/>
        </p:nvSpPr>
        <p:spPr bwMode="auto">
          <a:xfrm>
            <a:off x="4206118" y="2452410"/>
            <a:ext cx="698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2000" dirty="0">
                <a:ea typeface="楷体" panose="02010609060101010101" pitchFamily="49" charset="-122"/>
              </a:rPr>
              <a:t>D(</a:t>
            </a:r>
            <a:r>
              <a:rPr lang="en-US" altLang="zh-CN" sz="2000" b="1" dirty="0">
                <a:solidFill>
                  <a:srgbClr val="FF0000"/>
                </a:solidFill>
                <a:ea typeface="楷体" panose="02010609060101010101" pitchFamily="49" charset="-122"/>
              </a:rPr>
              <a:t>x</a:t>
            </a:r>
            <a:r>
              <a:rPr lang="en-US" altLang="zh-CN" sz="2000" dirty="0">
                <a:ea typeface="楷体" panose="02010609060101010101" pitchFamily="49" charset="-122"/>
              </a:rPr>
              <a:t>)</a:t>
            </a:r>
            <a:endParaRPr lang="en-US" altLang="zh-CN" sz="2000" dirty="0">
              <a:ea typeface="楷体" panose="02010609060101010101" pitchFamily="49" charset="-122"/>
            </a:endParaRPr>
          </a:p>
          <a:p>
            <a:pPr algn="r">
              <a:spcBef>
                <a:spcPct val="0"/>
              </a:spcBef>
              <a:buClrTx/>
              <a:buSzTx/>
              <a:buFont typeface="Arial" panose="020B0604020202020204" pitchFamily="34" charset="0"/>
              <a:buNone/>
            </a:pPr>
            <a:r>
              <a:rPr lang="en-US" altLang="zh-CN" sz="1600" dirty="0">
                <a:ea typeface="楷体" panose="02010609060101010101" pitchFamily="49" charset="-122"/>
              </a:rPr>
              <a:t>p(x)</a:t>
            </a:r>
            <a:endParaRPr lang="en-US" altLang="zh-CN" sz="1600" dirty="0">
              <a:ea typeface="楷体" panose="02010609060101010101" pitchFamily="49" charset="-122"/>
            </a:endParaRPr>
          </a:p>
        </p:txBody>
      </p:sp>
      <p:sp>
        <p:nvSpPr>
          <p:cNvPr id="85" name="Text Box 84"/>
          <p:cNvSpPr txBox="1">
            <a:spLocks noChangeArrowheads="1"/>
          </p:cNvSpPr>
          <p:nvPr/>
        </p:nvSpPr>
        <p:spPr bwMode="auto">
          <a:xfrm>
            <a:off x="4845881" y="2452410"/>
            <a:ext cx="698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y</a:t>
            </a:r>
            <a:r>
              <a:rPr lang="en-US" altLang="zh-CN" sz="2000">
                <a:ea typeface="楷体" panose="02010609060101010101" pitchFamily="49" charset="-122"/>
              </a:rPr>
              <a:t>)</a:t>
            </a:r>
            <a:endParaRPr lang="en-US" altLang="zh-CN" sz="2000">
              <a:ea typeface="楷体" panose="02010609060101010101" pitchFamily="49" charset="-122"/>
            </a:endParaRPr>
          </a:p>
          <a:p>
            <a:pPr algn="r">
              <a:spcBef>
                <a:spcPct val="0"/>
              </a:spcBef>
              <a:buClrTx/>
              <a:buSzTx/>
              <a:buFont typeface="Arial" panose="020B0604020202020204" pitchFamily="34" charset="0"/>
              <a:buNone/>
            </a:pPr>
            <a:r>
              <a:rPr lang="en-US" altLang="zh-CN" sz="1600">
                <a:ea typeface="楷体" panose="02010609060101010101" pitchFamily="49" charset="-122"/>
              </a:rPr>
              <a:t>p(y)</a:t>
            </a:r>
            <a:endParaRPr lang="en-US" altLang="zh-CN" sz="1600">
              <a:ea typeface="楷体" panose="02010609060101010101" pitchFamily="49" charset="-122"/>
            </a:endParaRPr>
          </a:p>
        </p:txBody>
      </p:sp>
      <p:sp>
        <p:nvSpPr>
          <p:cNvPr id="86" name="Text Box 85"/>
          <p:cNvSpPr txBox="1">
            <a:spLocks noChangeArrowheads="1"/>
          </p:cNvSpPr>
          <p:nvPr/>
        </p:nvSpPr>
        <p:spPr bwMode="auto">
          <a:xfrm>
            <a:off x="5493582" y="2457173"/>
            <a:ext cx="668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z</a:t>
            </a:r>
            <a:r>
              <a:rPr lang="en-US" altLang="zh-CN" sz="2000">
                <a:ea typeface="楷体" panose="02010609060101010101" pitchFamily="49" charset="-122"/>
              </a:rPr>
              <a:t>)</a:t>
            </a:r>
            <a:endParaRPr lang="en-US" altLang="zh-CN" sz="2000">
              <a:ea typeface="楷体" panose="02010609060101010101" pitchFamily="49" charset="-122"/>
            </a:endParaRPr>
          </a:p>
          <a:p>
            <a:pPr algn="r">
              <a:spcBef>
                <a:spcPct val="0"/>
              </a:spcBef>
              <a:buClrTx/>
              <a:buSzTx/>
              <a:buFont typeface="Arial" panose="020B0604020202020204" pitchFamily="34" charset="0"/>
              <a:buNone/>
            </a:pPr>
            <a:r>
              <a:rPr lang="en-US" altLang="zh-CN" sz="1600">
                <a:ea typeface="楷体" panose="02010609060101010101" pitchFamily="49" charset="-122"/>
              </a:rPr>
              <a:t>p(z)</a:t>
            </a:r>
            <a:endParaRPr lang="en-US" altLang="zh-CN" sz="1600">
              <a:ea typeface="楷体" panose="02010609060101010101" pitchFamily="49" charset="-122"/>
            </a:endParaRPr>
          </a:p>
        </p:txBody>
      </p:sp>
      <p:sp>
        <p:nvSpPr>
          <p:cNvPr id="87" name="Line 86"/>
          <p:cNvSpPr>
            <a:spLocks noChangeShapeType="1"/>
          </p:cNvSpPr>
          <p:nvPr/>
        </p:nvSpPr>
        <p:spPr bwMode="auto">
          <a:xfrm>
            <a:off x="1520068" y="3073122"/>
            <a:ext cx="462915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Line 87"/>
          <p:cNvSpPr>
            <a:spLocks noChangeShapeType="1"/>
          </p:cNvSpPr>
          <p:nvPr/>
        </p:nvSpPr>
        <p:spPr bwMode="auto">
          <a:xfrm>
            <a:off x="1501018" y="3387447"/>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 name="Text Box 88"/>
          <p:cNvSpPr txBox="1">
            <a:spLocks noChangeArrowheads="1"/>
          </p:cNvSpPr>
          <p:nvPr/>
        </p:nvSpPr>
        <p:spPr bwMode="auto">
          <a:xfrm>
            <a:off x="2412243" y="304296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u</a:t>
            </a:r>
            <a:endParaRPr lang="en-US" altLang="zh-CN" sz="1800">
              <a:ea typeface="楷体" panose="02010609060101010101" pitchFamily="49" charset="-122"/>
            </a:endParaRPr>
          </a:p>
        </p:txBody>
      </p:sp>
      <p:sp>
        <p:nvSpPr>
          <p:cNvPr id="90" name="Line 89"/>
          <p:cNvSpPr>
            <a:spLocks noChangeShapeType="1"/>
          </p:cNvSpPr>
          <p:nvPr/>
        </p:nvSpPr>
        <p:spPr bwMode="auto">
          <a:xfrm>
            <a:off x="1501018" y="3682722"/>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 name="Line 90"/>
          <p:cNvSpPr>
            <a:spLocks noChangeShapeType="1"/>
          </p:cNvSpPr>
          <p:nvPr/>
        </p:nvSpPr>
        <p:spPr bwMode="auto">
          <a:xfrm>
            <a:off x="1501018" y="3997047"/>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Line 91"/>
          <p:cNvSpPr>
            <a:spLocks noChangeShapeType="1"/>
          </p:cNvSpPr>
          <p:nvPr/>
        </p:nvSpPr>
        <p:spPr bwMode="auto">
          <a:xfrm>
            <a:off x="1485143" y="4300260"/>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Line 92"/>
          <p:cNvSpPr>
            <a:spLocks noChangeShapeType="1"/>
          </p:cNvSpPr>
          <p:nvPr/>
        </p:nvSpPr>
        <p:spPr bwMode="auto">
          <a:xfrm>
            <a:off x="1496256" y="4606647"/>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 name="Line 93"/>
          <p:cNvSpPr>
            <a:spLocks noChangeShapeType="1"/>
          </p:cNvSpPr>
          <p:nvPr/>
        </p:nvSpPr>
        <p:spPr bwMode="auto">
          <a:xfrm>
            <a:off x="1501018" y="4901922"/>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5" name="Group 94"/>
          <p:cNvGrpSpPr/>
          <p:nvPr/>
        </p:nvGrpSpPr>
        <p:grpSpPr bwMode="auto">
          <a:xfrm>
            <a:off x="3107568" y="3044547"/>
            <a:ext cx="3087688" cy="374650"/>
            <a:chOff x="1378" y="1014"/>
            <a:chExt cx="1945" cy="236"/>
          </a:xfrm>
        </p:grpSpPr>
        <p:sp>
          <p:nvSpPr>
            <p:cNvPr id="96" name="Text Box 95"/>
            <p:cNvSpPr txBox="1">
              <a:spLocks noChangeArrowheads="1"/>
            </p:cNvSpPr>
            <p:nvPr/>
          </p:nvSpPr>
          <p:spPr bwMode="auto">
            <a:xfrm>
              <a:off x="3062" y="1014"/>
              <a:ext cx="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 </a:t>
              </a:r>
              <a:endParaRPr lang="en-US" altLang="zh-CN" sz="2000">
                <a:ea typeface="楷体" panose="02010609060101010101" pitchFamily="49" charset="-122"/>
              </a:endParaRPr>
            </a:p>
          </p:txBody>
        </p:sp>
        <p:sp>
          <p:nvSpPr>
            <p:cNvPr id="97" name="Text Box 96"/>
            <p:cNvSpPr txBox="1">
              <a:spLocks noChangeArrowheads="1"/>
            </p:cNvSpPr>
            <p:nvPr/>
          </p:nvSpPr>
          <p:spPr bwMode="auto">
            <a:xfrm>
              <a:off x="2666" y="1014"/>
              <a:ext cx="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 </a:t>
              </a:r>
              <a:endParaRPr lang="en-US" altLang="zh-CN" sz="2000">
                <a:ea typeface="楷体" panose="02010609060101010101" pitchFamily="49" charset="-122"/>
              </a:endParaRPr>
            </a:p>
          </p:txBody>
        </p:sp>
        <p:sp>
          <p:nvSpPr>
            <p:cNvPr id="98" name="Text Box 97"/>
            <p:cNvSpPr txBox="1">
              <a:spLocks noChangeArrowheads="1"/>
            </p:cNvSpPr>
            <p:nvPr/>
          </p:nvSpPr>
          <p:spPr bwMode="auto">
            <a:xfrm>
              <a:off x="1378" y="1017"/>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7,u</a:t>
              </a:r>
              <a:endParaRPr lang="en-US" altLang="zh-CN" sz="1800">
                <a:ea typeface="楷体" panose="02010609060101010101" pitchFamily="49" charset="-122"/>
              </a:endParaRPr>
            </a:p>
          </p:txBody>
        </p:sp>
        <p:sp>
          <p:nvSpPr>
            <p:cNvPr id="99" name="Text Box 98"/>
            <p:cNvSpPr txBox="1">
              <a:spLocks noChangeArrowheads="1"/>
            </p:cNvSpPr>
            <p:nvPr/>
          </p:nvSpPr>
          <p:spPr bwMode="auto">
            <a:xfrm>
              <a:off x="1785" y="1015"/>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3,u</a:t>
              </a:r>
              <a:endParaRPr lang="en-US" altLang="zh-CN" sz="1800">
                <a:ea typeface="楷体" panose="02010609060101010101" pitchFamily="49" charset="-122"/>
              </a:endParaRPr>
            </a:p>
          </p:txBody>
        </p:sp>
        <p:sp>
          <p:nvSpPr>
            <p:cNvPr id="100" name="Text Box 99"/>
            <p:cNvSpPr txBox="1">
              <a:spLocks noChangeArrowheads="1"/>
            </p:cNvSpPr>
            <p:nvPr/>
          </p:nvSpPr>
          <p:spPr bwMode="auto">
            <a:xfrm>
              <a:off x="2188" y="1016"/>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5,u</a:t>
              </a:r>
              <a:endParaRPr lang="en-US" altLang="zh-CN" sz="1800">
                <a:ea typeface="楷体" panose="02010609060101010101" pitchFamily="49" charset="-122"/>
              </a:endParaRPr>
            </a:p>
          </p:txBody>
        </p:sp>
      </p:grpSp>
      <p:sp>
        <p:nvSpPr>
          <p:cNvPr id="101" name="Text Box 100"/>
          <p:cNvSpPr txBox="1">
            <a:spLocks noChangeArrowheads="1"/>
          </p:cNvSpPr>
          <p:nvPr/>
        </p:nvSpPr>
        <p:spPr bwMode="auto">
          <a:xfrm>
            <a:off x="2263019" y="3339822"/>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uw</a:t>
            </a:r>
            <a:endParaRPr lang="en-US" altLang="zh-CN" sz="1800">
              <a:ea typeface="楷体" panose="02010609060101010101" pitchFamily="49" charset="-122"/>
            </a:endParaRPr>
          </a:p>
        </p:txBody>
      </p:sp>
      <p:grpSp>
        <p:nvGrpSpPr>
          <p:cNvPr id="102" name="Group 101"/>
          <p:cNvGrpSpPr/>
          <p:nvPr/>
        </p:nvGrpSpPr>
        <p:grpSpPr bwMode="auto">
          <a:xfrm>
            <a:off x="3083756" y="3311247"/>
            <a:ext cx="3122612" cy="412750"/>
            <a:chOff x="1356" y="989"/>
            <a:chExt cx="1967" cy="260"/>
          </a:xfrm>
        </p:grpSpPr>
        <p:sp>
          <p:nvSpPr>
            <p:cNvPr id="103" name="Text Box 102"/>
            <p:cNvSpPr txBox="1">
              <a:spLocks noChangeArrowheads="1"/>
            </p:cNvSpPr>
            <p:nvPr/>
          </p:nvSpPr>
          <p:spPr bwMode="auto">
            <a:xfrm>
              <a:off x="3062" y="989"/>
              <a:ext cx="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 </a:t>
              </a:r>
              <a:endParaRPr lang="en-US" altLang="zh-CN" sz="2000">
                <a:ea typeface="楷体" panose="02010609060101010101" pitchFamily="49" charset="-122"/>
              </a:endParaRPr>
            </a:p>
          </p:txBody>
        </p:sp>
        <p:sp>
          <p:nvSpPr>
            <p:cNvPr id="104" name="Text Box 103"/>
            <p:cNvSpPr txBox="1">
              <a:spLocks noChangeArrowheads="1"/>
            </p:cNvSpPr>
            <p:nvPr/>
          </p:nvSpPr>
          <p:spPr bwMode="auto">
            <a:xfrm>
              <a:off x="2494" y="1012"/>
              <a:ext cx="4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600" dirty="0">
                  <a:ea typeface="楷体" panose="02010609060101010101" pitchFamily="49" charset="-122"/>
                </a:rPr>
                <a:t>11</a:t>
              </a:r>
              <a:r>
                <a:rPr lang="en-US" altLang="zh-CN" sz="1800" dirty="0">
                  <a:ea typeface="楷体" panose="02010609060101010101" pitchFamily="49" charset="-122"/>
                </a:rPr>
                <a:t>,w </a:t>
              </a:r>
              <a:endParaRPr lang="en-US" altLang="zh-CN" sz="2000" dirty="0">
                <a:ea typeface="楷体" panose="02010609060101010101" pitchFamily="49" charset="-122"/>
              </a:endParaRPr>
            </a:p>
          </p:txBody>
        </p:sp>
        <p:sp>
          <p:nvSpPr>
            <p:cNvPr id="105" name="Text Box 104"/>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6,w</a:t>
              </a:r>
              <a:endParaRPr lang="en-US" altLang="zh-CN" sz="1800">
                <a:ea typeface="楷体" panose="02010609060101010101" pitchFamily="49" charset="-122"/>
              </a:endParaRPr>
            </a:p>
          </p:txBody>
        </p:sp>
        <p:sp>
          <p:nvSpPr>
            <p:cNvPr id="106" name="Text Box 105"/>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endParaRPr lang="zh-CN" altLang="zh-CN" sz="1800">
                <a:ea typeface="楷体" panose="02010609060101010101" pitchFamily="49" charset="-122"/>
              </a:endParaRPr>
            </a:p>
          </p:txBody>
        </p:sp>
        <p:sp>
          <p:nvSpPr>
            <p:cNvPr id="107" name="Text Box 106"/>
            <p:cNvSpPr txBox="1">
              <a:spLocks noChangeArrowheads="1"/>
            </p:cNvSpPr>
            <p:nvPr/>
          </p:nvSpPr>
          <p:spPr bwMode="auto">
            <a:xfrm>
              <a:off x="2188" y="1016"/>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5,u</a:t>
              </a:r>
              <a:endParaRPr lang="en-US" altLang="zh-CN" sz="1800">
                <a:ea typeface="楷体" panose="02010609060101010101" pitchFamily="49" charset="-122"/>
              </a:endParaRPr>
            </a:p>
          </p:txBody>
        </p:sp>
      </p:grpSp>
      <p:grpSp>
        <p:nvGrpSpPr>
          <p:cNvPr id="108" name="Group 107"/>
          <p:cNvGrpSpPr/>
          <p:nvPr/>
        </p:nvGrpSpPr>
        <p:grpSpPr bwMode="auto">
          <a:xfrm>
            <a:off x="3082169" y="3649387"/>
            <a:ext cx="3122613" cy="376238"/>
            <a:chOff x="1356" y="1011"/>
            <a:chExt cx="1967" cy="237"/>
          </a:xfrm>
        </p:grpSpPr>
        <p:sp>
          <p:nvSpPr>
            <p:cNvPr id="109" name="Text Box 108"/>
            <p:cNvSpPr txBox="1">
              <a:spLocks noChangeArrowheads="1"/>
            </p:cNvSpPr>
            <p:nvPr/>
          </p:nvSpPr>
          <p:spPr bwMode="auto">
            <a:xfrm>
              <a:off x="2910" y="1011"/>
              <a:ext cx="4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600">
                  <a:ea typeface="楷体" panose="02010609060101010101" pitchFamily="49" charset="-122"/>
                </a:rPr>
                <a:t>14</a:t>
              </a:r>
              <a:r>
                <a:rPr lang="en-US" altLang="zh-CN" sz="1800">
                  <a:ea typeface="楷体" panose="02010609060101010101" pitchFamily="49" charset="-122"/>
                </a:rPr>
                <a:t>,x </a:t>
              </a:r>
              <a:endParaRPr lang="en-US" altLang="zh-CN" sz="1800">
                <a:ea typeface="楷体" panose="02010609060101010101" pitchFamily="49" charset="-122"/>
              </a:endParaRPr>
            </a:p>
          </p:txBody>
        </p:sp>
        <p:sp>
          <p:nvSpPr>
            <p:cNvPr id="110" name="Text Box 109"/>
            <p:cNvSpPr txBox="1">
              <a:spLocks noChangeArrowheads="1"/>
            </p:cNvSpPr>
            <p:nvPr/>
          </p:nvSpPr>
          <p:spPr bwMode="auto">
            <a:xfrm>
              <a:off x="2495" y="1011"/>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600">
                  <a:ea typeface="楷体" panose="02010609060101010101" pitchFamily="49" charset="-122"/>
                </a:rPr>
                <a:t>11,</a:t>
              </a:r>
              <a:r>
                <a:rPr lang="en-US" altLang="zh-CN" sz="1800">
                  <a:ea typeface="楷体" panose="02010609060101010101" pitchFamily="49" charset="-122"/>
                </a:rPr>
                <a:t>w </a:t>
              </a:r>
              <a:endParaRPr lang="en-US" altLang="zh-CN" sz="2000">
                <a:ea typeface="楷体" panose="02010609060101010101" pitchFamily="49" charset="-122"/>
              </a:endParaRPr>
            </a:p>
          </p:txBody>
        </p:sp>
        <p:sp>
          <p:nvSpPr>
            <p:cNvPr id="111" name="Text Box 110"/>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6,w</a:t>
              </a:r>
              <a:endParaRPr lang="en-US" altLang="zh-CN" sz="1800">
                <a:ea typeface="楷体" panose="02010609060101010101" pitchFamily="49" charset="-122"/>
              </a:endParaRPr>
            </a:p>
          </p:txBody>
        </p:sp>
        <p:sp>
          <p:nvSpPr>
            <p:cNvPr id="112" name="Text Box 111"/>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endParaRPr lang="zh-CN" altLang="zh-CN" sz="1800">
                <a:ea typeface="楷体" panose="02010609060101010101" pitchFamily="49" charset="-122"/>
              </a:endParaRPr>
            </a:p>
          </p:txBody>
        </p:sp>
        <p:sp>
          <p:nvSpPr>
            <p:cNvPr id="113" name="Text Box 112"/>
            <p:cNvSpPr txBox="1">
              <a:spLocks noChangeArrowheads="1"/>
            </p:cNvSpPr>
            <p:nvPr/>
          </p:nvSpPr>
          <p:spPr bwMode="auto">
            <a:xfrm>
              <a:off x="2390" y="1016"/>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endParaRPr lang="zh-CN" altLang="zh-CN" sz="1800">
                <a:ea typeface="楷体" panose="02010609060101010101" pitchFamily="49" charset="-122"/>
              </a:endParaRPr>
            </a:p>
          </p:txBody>
        </p:sp>
      </p:grpSp>
      <p:sp>
        <p:nvSpPr>
          <p:cNvPr id="114" name="Oval 113"/>
          <p:cNvSpPr>
            <a:spLocks noChangeArrowheads="1"/>
          </p:cNvSpPr>
          <p:nvPr/>
        </p:nvSpPr>
        <p:spPr bwMode="auto">
          <a:xfrm>
            <a:off x="3748918" y="3101698"/>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800">
              <a:ea typeface="楷体" panose="02010609060101010101" pitchFamily="49" charset="-122"/>
            </a:endParaRPr>
          </a:p>
        </p:txBody>
      </p:sp>
      <p:sp>
        <p:nvSpPr>
          <p:cNvPr id="115" name="Oval 114"/>
          <p:cNvSpPr>
            <a:spLocks noChangeArrowheads="1"/>
          </p:cNvSpPr>
          <p:nvPr/>
        </p:nvSpPr>
        <p:spPr bwMode="auto">
          <a:xfrm>
            <a:off x="4402968" y="3387448"/>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800">
              <a:ea typeface="楷体" panose="02010609060101010101" pitchFamily="49" charset="-122"/>
            </a:endParaRPr>
          </a:p>
        </p:txBody>
      </p:sp>
      <p:sp>
        <p:nvSpPr>
          <p:cNvPr id="116" name="Text Box 115"/>
          <p:cNvSpPr txBox="1">
            <a:spLocks noChangeArrowheads="1"/>
          </p:cNvSpPr>
          <p:nvPr/>
        </p:nvSpPr>
        <p:spPr bwMode="auto">
          <a:xfrm>
            <a:off x="2155069" y="3649386"/>
            <a:ext cx="595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uwx</a:t>
            </a:r>
            <a:endParaRPr lang="en-US" altLang="zh-CN" sz="1800">
              <a:ea typeface="楷体" panose="02010609060101010101" pitchFamily="49" charset="-122"/>
            </a:endParaRPr>
          </a:p>
        </p:txBody>
      </p:sp>
      <p:sp>
        <p:nvSpPr>
          <p:cNvPr id="117" name="Oval 116"/>
          <p:cNvSpPr>
            <a:spLocks noChangeArrowheads="1"/>
          </p:cNvSpPr>
          <p:nvPr/>
        </p:nvSpPr>
        <p:spPr bwMode="auto">
          <a:xfrm>
            <a:off x="3094868" y="3706536"/>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800">
              <a:ea typeface="楷体" panose="02010609060101010101" pitchFamily="49" charset="-122"/>
            </a:endParaRPr>
          </a:p>
        </p:txBody>
      </p:sp>
      <p:sp>
        <p:nvSpPr>
          <p:cNvPr id="118" name="Text Box 117"/>
          <p:cNvSpPr txBox="1">
            <a:spLocks noChangeArrowheads="1"/>
          </p:cNvSpPr>
          <p:nvPr/>
        </p:nvSpPr>
        <p:spPr bwMode="auto">
          <a:xfrm>
            <a:off x="2058231" y="3935136"/>
            <a:ext cx="71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uwxv</a:t>
            </a:r>
            <a:endParaRPr lang="en-US" altLang="zh-CN" sz="1800">
              <a:ea typeface="楷体" panose="02010609060101010101" pitchFamily="49" charset="-122"/>
            </a:endParaRPr>
          </a:p>
        </p:txBody>
      </p:sp>
      <p:grpSp>
        <p:nvGrpSpPr>
          <p:cNvPr id="119" name="Group 118"/>
          <p:cNvGrpSpPr/>
          <p:nvPr/>
        </p:nvGrpSpPr>
        <p:grpSpPr bwMode="auto">
          <a:xfrm>
            <a:off x="4923668" y="3946253"/>
            <a:ext cx="1277938" cy="369888"/>
            <a:chOff x="1489" y="2777"/>
            <a:chExt cx="805" cy="233"/>
          </a:xfrm>
        </p:grpSpPr>
        <p:sp>
          <p:nvSpPr>
            <p:cNvPr id="120" name="Text Box 119"/>
            <p:cNvSpPr txBox="1">
              <a:spLocks noChangeArrowheads="1"/>
            </p:cNvSpPr>
            <p:nvPr/>
          </p:nvSpPr>
          <p:spPr bwMode="auto">
            <a:xfrm>
              <a:off x="1881" y="2777"/>
              <a:ext cx="4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600">
                  <a:ea typeface="楷体" panose="02010609060101010101" pitchFamily="49" charset="-122"/>
                </a:rPr>
                <a:t>14</a:t>
              </a:r>
              <a:r>
                <a:rPr lang="en-US" altLang="zh-CN" sz="1800">
                  <a:ea typeface="楷体" panose="02010609060101010101" pitchFamily="49" charset="-122"/>
                </a:rPr>
                <a:t>,x </a:t>
              </a:r>
              <a:endParaRPr lang="en-US" altLang="zh-CN" sz="1800">
                <a:ea typeface="楷体" panose="02010609060101010101" pitchFamily="49" charset="-122"/>
              </a:endParaRPr>
            </a:p>
          </p:txBody>
        </p:sp>
        <p:sp>
          <p:nvSpPr>
            <p:cNvPr id="121" name="Text Box 120"/>
            <p:cNvSpPr txBox="1">
              <a:spLocks noChangeArrowheads="1"/>
            </p:cNvSpPr>
            <p:nvPr/>
          </p:nvSpPr>
          <p:spPr bwMode="auto">
            <a:xfrm>
              <a:off x="1489" y="2777"/>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600">
                  <a:ea typeface="楷体" panose="02010609060101010101" pitchFamily="49" charset="-122"/>
                </a:rPr>
                <a:t>10,</a:t>
              </a:r>
              <a:r>
                <a:rPr lang="en-US" altLang="zh-CN" sz="1800">
                  <a:ea typeface="楷体" panose="02010609060101010101" pitchFamily="49" charset="-122"/>
                </a:rPr>
                <a:t>v </a:t>
              </a:r>
              <a:endParaRPr lang="en-US" altLang="zh-CN" sz="2000">
                <a:ea typeface="楷体" panose="02010609060101010101" pitchFamily="49" charset="-122"/>
              </a:endParaRPr>
            </a:p>
          </p:txBody>
        </p:sp>
      </p:grpSp>
      <p:sp>
        <p:nvSpPr>
          <p:cNvPr id="122" name="Oval 121"/>
          <p:cNvSpPr>
            <a:spLocks noChangeArrowheads="1"/>
          </p:cNvSpPr>
          <p:nvPr/>
        </p:nvSpPr>
        <p:spPr bwMode="auto">
          <a:xfrm>
            <a:off x="4931607" y="4004986"/>
            <a:ext cx="528637"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800">
              <a:ea typeface="楷体" panose="02010609060101010101" pitchFamily="49" charset="-122"/>
            </a:endParaRPr>
          </a:p>
        </p:txBody>
      </p:sp>
      <p:sp>
        <p:nvSpPr>
          <p:cNvPr id="123" name="Text Box 122"/>
          <p:cNvSpPr txBox="1">
            <a:spLocks noChangeArrowheads="1"/>
          </p:cNvSpPr>
          <p:nvPr/>
        </p:nvSpPr>
        <p:spPr bwMode="auto">
          <a:xfrm>
            <a:off x="1974093" y="4254222"/>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uwxvy</a:t>
            </a:r>
            <a:endParaRPr lang="en-US" altLang="zh-CN" sz="1800">
              <a:ea typeface="楷体" panose="02010609060101010101" pitchFamily="49" charset="-122"/>
            </a:endParaRPr>
          </a:p>
        </p:txBody>
      </p:sp>
      <p:sp>
        <p:nvSpPr>
          <p:cNvPr id="124" name="Text Box 123"/>
          <p:cNvSpPr txBox="1">
            <a:spLocks noChangeArrowheads="1"/>
          </p:cNvSpPr>
          <p:nvPr/>
        </p:nvSpPr>
        <p:spPr bwMode="auto">
          <a:xfrm>
            <a:off x="5553907" y="4265336"/>
            <a:ext cx="655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600">
                <a:ea typeface="楷体" panose="02010609060101010101" pitchFamily="49" charset="-122"/>
              </a:rPr>
              <a:t>12</a:t>
            </a:r>
            <a:r>
              <a:rPr lang="en-US" altLang="zh-CN" sz="1800">
                <a:ea typeface="楷体" panose="02010609060101010101" pitchFamily="49" charset="-122"/>
              </a:rPr>
              <a:t>,y </a:t>
            </a:r>
            <a:endParaRPr lang="en-US" altLang="zh-CN" sz="1800">
              <a:ea typeface="楷体" panose="02010609060101010101" pitchFamily="49" charset="-122"/>
            </a:endParaRPr>
          </a:p>
        </p:txBody>
      </p:sp>
      <p:sp>
        <p:nvSpPr>
          <p:cNvPr id="125" name="Oval 124"/>
          <p:cNvSpPr>
            <a:spLocks noChangeArrowheads="1"/>
          </p:cNvSpPr>
          <p:nvPr/>
        </p:nvSpPr>
        <p:spPr bwMode="auto">
          <a:xfrm>
            <a:off x="5596768" y="4322486"/>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1800">
              <a:ea typeface="楷体" panose="02010609060101010101" pitchFamily="49" charset="-122"/>
            </a:endParaRPr>
          </a:p>
        </p:txBody>
      </p:sp>
      <p:sp>
        <p:nvSpPr>
          <p:cNvPr id="126" name="Rectangle 125"/>
          <p:cNvSpPr>
            <a:spLocks noChangeArrowheads="1"/>
          </p:cNvSpPr>
          <p:nvPr/>
        </p:nvSpPr>
        <p:spPr bwMode="auto">
          <a:xfrm>
            <a:off x="1485143" y="5324139"/>
            <a:ext cx="3810000" cy="51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85000"/>
              </a:lnSpc>
              <a:buClr>
                <a:srgbClr val="000099"/>
              </a:buClr>
              <a:buFont typeface="Wingdings" panose="05000000000000000000" pitchFamily="2" charset="2"/>
              <a:buNone/>
            </a:pPr>
            <a:r>
              <a:rPr lang="zh-CN" altLang="en-US" sz="2800" i="1" dirty="0">
                <a:solidFill>
                  <a:srgbClr val="CC0000"/>
                </a:solidFill>
                <a:ea typeface="楷体" panose="02010609060101010101" pitchFamily="49" charset="-122"/>
              </a:rPr>
              <a:t>注意</a:t>
            </a:r>
            <a:r>
              <a:rPr lang="en-US" altLang="zh-CN" sz="2800" i="1" dirty="0">
                <a:solidFill>
                  <a:srgbClr val="CC0000"/>
                </a:solidFill>
                <a:ea typeface="楷体" panose="02010609060101010101" pitchFamily="49" charset="-122"/>
              </a:rPr>
              <a:t>:</a:t>
            </a:r>
            <a:endParaRPr lang="en-US" altLang="zh-CN" sz="2800" i="1" dirty="0">
              <a:solidFill>
                <a:srgbClr val="CC0000"/>
              </a:solidFill>
              <a:ea typeface="楷体" panose="02010609060101010101" pitchFamily="49" charset="-122"/>
            </a:endParaRPr>
          </a:p>
        </p:txBody>
      </p:sp>
      <p:sp>
        <p:nvSpPr>
          <p:cNvPr id="127" name="Text Box 131"/>
          <p:cNvSpPr txBox="1">
            <a:spLocks noChangeArrowheads="1"/>
          </p:cNvSpPr>
          <p:nvPr/>
        </p:nvSpPr>
        <p:spPr bwMode="auto">
          <a:xfrm>
            <a:off x="1843918" y="4552672"/>
            <a:ext cx="941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 typeface="Arial" panose="020B0604020202020204" pitchFamily="34" charset="0"/>
              <a:buNone/>
            </a:pPr>
            <a:r>
              <a:rPr lang="en-US" altLang="zh-CN" sz="1800">
                <a:ea typeface="楷体" panose="02010609060101010101" pitchFamily="49" charset="-122"/>
              </a:rPr>
              <a:t>uwxvyz</a:t>
            </a:r>
            <a:endParaRPr lang="en-US" altLang="zh-CN" sz="1800">
              <a:ea typeface="楷体" panose="02010609060101010101" pitchFamily="49" charset="-122"/>
            </a:endParaRPr>
          </a:p>
        </p:txBody>
      </p:sp>
      <p:grpSp>
        <p:nvGrpSpPr>
          <p:cNvPr id="128" name="组合 127"/>
          <p:cNvGrpSpPr/>
          <p:nvPr/>
        </p:nvGrpSpPr>
        <p:grpSpPr>
          <a:xfrm>
            <a:off x="1340050" y="5782323"/>
            <a:ext cx="6767188" cy="476221"/>
            <a:chOff x="1403750" y="3593123"/>
            <a:chExt cx="6767188" cy="476221"/>
          </a:xfrm>
        </p:grpSpPr>
        <p:grpSp>
          <p:nvGrpSpPr>
            <p:cNvPr id="129" name="组合 128"/>
            <p:cNvGrpSpPr/>
            <p:nvPr/>
          </p:nvGrpSpPr>
          <p:grpSpPr>
            <a:xfrm>
              <a:off x="1403750" y="3593123"/>
              <a:ext cx="490436" cy="476221"/>
              <a:chOff x="1403750" y="3593123"/>
              <a:chExt cx="808892" cy="785446"/>
            </a:xfrm>
          </p:grpSpPr>
          <p:sp>
            <p:nvSpPr>
              <p:cNvPr id="131" name="对话气泡: 椭圆形 13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30" name="Text Box 79"/>
            <p:cNvSpPr txBox="1">
              <a:spLocks noChangeArrowheads="1"/>
            </p:cNvSpPr>
            <p:nvPr/>
          </p:nvSpPr>
          <p:spPr bwMode="auto">
            <a:xfrm>
              <a:off x="1985930" y="3593123"/>
              <a:ext cx="618500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通过跟踪前一跳节点可以构造最短路径树</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10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dissolve">
                                      <p:cBhvr>
                                        <p:cTn id="16" dur="500"/>
                                        <p:tgtEl>
                                          <p:spTgt spid="10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wipe(left)">
                                      <p:cBhvr>
                                        <p:cTn id="21" dur="1000"/>
                                        <p:tgtEl>
                                          <p:spTgt spid="10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dissolve">
                                      <p:cBhvr>
                                        <p:cTn id="26" dur="500"/>
                                        <p:tgtEl>
                                          <p:spTgt spid="115"/>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116"/>
                                        </p:tgtEl>
                                        <p:attrNameLst>
                                          <p:attrName>style.visibility</p:attrName>
                                        </p:attrNameLst>
                                      </p:cBhvr>
                                      <p:to>
                                        <p:strVal val="visible"/>
                                      </p:to>
                                    </p:set>
                                    <p:animEffect transition="in" filter="dissolve">
                                      <p:cBhvr>
                                        <p:cTn id="30" dur="500"/>
                                        <p:tgtEl>
                                          <p:spTgt spid="1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wipe(left)">
                                      <p:cBhvr>
                                        <p:cTn id="35" dur="100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dissolve">
                                      <p:cBhvr>
                                        <p:cTn id="40" dur="500"/>
                                        <p:tgtEl>
                                          <p:spTgt spid="117"/>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18"/>
                                        </p:tgtEl>
                                        <p:attrNameLst>
                                          <p:attrName>style.visibility</p:attrName>
                                        </p:attrNameLst>
                                      </p:cBhvr>
                                      <p:to>
                                        <p:strVal val="visible"/>
                                      </p:to>
                                    </p:set>
                                    <p:animEffect transition="in" filter="dissolve">
                                      <p:cBhvr>
                                        <p:cTn id="44" dur="500"/>
                                        <p:tgtEl>
                                          <p:spTgt spid="11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19"/>
                                        </p:tgtEl>
                                        <p:attrNameLst>
                                          <p:attrName>style.visibility</p:attrName>
                                        </p:attrNameLst>
                                      </p:cBhvr>
                                      <p:to>
                                        <p:strVal val="visible"/>
                                      </p:to>
                                    </p:set>
                                    <p:animEffect transition="in" filter="wipe(left)">
                                      <p:cBhvr>
                                        <p:cTn id="49" dur="1000"/>
                                        <p:tgtEl>
                                          <p:spTgt spid="11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22"/>
                                        </p:tgtEl>
                                        <p:attrNameLst>
                                          <p:attrName>style.visibility</p:attrName>
                                        </p:attrNameLst>
                                      </p:cBhvr>
                                      <p:to>
                                        <p:strVal val="visible"/>
                                      </p:to>
                                    </p:set>
                                    <p:animEffect transition="in" filter="dissolve">
                                      <p:cBhvr>
                                        <p:cTn id="54" dur="500"/>
                                        <p:tgtEl>
                                          <p:spTgt spid="122"/>
                                        </p:tgtEl>
                                      </p:cBhvr>
                                    </p:animEffect>
                                  </p:childTnLst>
                                </p:cTn>
                              </p:par>
                            </p:childTnLst>
                          </p:cTn>
                        </p:par>
                        <p:par>
                          <p:cTn id="55" fill="hold">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123"/>
                                        </p:tgtEl>
                                        <p:attrNameLst>
                                          <p:attrName>style.visibility</p:attrName>
                                        </p:attrNameLst>
                                      </p:cBhvr>
                                      <p:to>
                                        <p:strVal val="visible"/>
                                      </p:to>
                                    </p:set>
                                    <p:animEffect transition="in" filter="dissolve">
                                      <p:cBhvr>
                                        <p:cTn id="58" dur="500"/>
                                        <p:tgtEl>
                                          <p:spTgt spid="12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1000"/>
                                        <p:tgtEl>
                                          <p:spTgt spid="124"/>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dissolve">
                                      <p:cBhvr>
                                        <p:cTn id="68" dur="500"/>
                                        <p:tgtEl>
                                          <p:spTgt spid="125"/>
                                        </p:tgtEl>
                                      </p:cBhvr>
                                    </p:animEffect>
                                  </p:childTnLst>
                                </p:cTn>
                              </p:par>
                            </p:childTnLst>
                          </p:cTn>
                        </p:par>
                        <p:par>
                          <p:cTn id="69" fill="hold">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dissolve">
                                      <p:cBhvr>
                                        <p:cTn id="72" dur="500"/>
                                        <p:tgtEl>
                                          <p:spTgt spid="127"/>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26"/>
                                        </p:tgtEl>
                                        <p:attrNameLst>
                                          <p:attrName>style.visibility</p:attrName>
                                        </p:attrNameLst>
                                      </p:cBhvr>
                                      <p:to>
                                        <p:strVal val="visible"/>
                                      </p:to>
                                    </p:set>
                                    <p:animEffect transition="in" filter="dissolve">
                                      <p:cBhvr>
                                        <p:cTn id="77" dur="500"/>
                                        <p:tgtEl>
                                          <p:spTgt spid="126"/>
                                        </p:tgtEl>
                                      </p:cBhvr>
                                    </p:animEffect>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128"/>
                                        </p:tgtEl>
                                        <p:attrNameLst>
                                          <p:attrName>style.visibility</p:attrName>
                                        </p:attrNameLst>
                                      </p:cBhvr>
                                      <p:to>
                                        <p:strVal val="visible"/>
                                      </p:to>
                                    </p:set>
                                    <p:animEffect transition="in" filter="wipe(left)">
                                      <p:cBhvr>
                                        <p:cTn id="81"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14" grpId="0" animBg="1"/>
      <p:bldP spid="115" grpId="0" animBg="1"/>
      <p:bldP spid="116" grpId="0"/>
      <p:bldP spid="117" grpId="0" animBg="1"/>
      <p:bldP spid="118" grpId="0"/>
      <p:bldP spid="122" grpId="0" animBg="1"/>
      <p:bldP spid="123" grpId="0"/>
      <p:bldP spid="124" grpId="0"/>
      <p:bldP spid="125" grpId="0" animBg="1"/>
      <p:bldP spid="126" grpId="0"/>
      <p:bldP spid="127"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Dijkstra’s</a:t>
            </a:r>
            <a:r>
              <a:rPr lang="zh-CN" altLang="en-US" dirty="0"/>
              <a:t>（迪克斯特拉）算法 </a:t>
            </a:r>
            <a:endParaRPr lang="zh-CN" altLang="en-US" dirty="0"/>
          </a:p>
        </p:txBody>
      </p:sp>
      <p:graphicFrame>
        <p:nvGraphicFramePr>
          <p:cNvPr id="4" name="表格 2"/>
          <p:cNvGraphicFramePr>
            <a:graphicFrameLocks noGrp="1"/>
          </p:cNvGraphicFramePr>
          <p:nvPr/>
        </p:nvGraphicFramePr>
        <p:xfrm>
          <a:off x="4241190" y="3670649"/>
          <a:ext cx="7173718" cy="2560320"/>
        </p:xfrm>
        <a:graphic>
          <a:graphicData uri="http://schemas.openxmlformats.org/drawingml/2006/table">
            <a:tbl>
              <a:tblPr firstRow="1" bandRow="1"/>
              <a:tblGrid>
                <a:gridCol w="703580"/>
                <a:gridCol w="948055"/>
                <a:gridCol w="1140143"/>
                <a:gridCol w="1254443"/>
                <a:gridCol w="1042499"/>
                <a:gridCol w="1042499"/>
                <a:gridCol w="1042499"/>
              </a:tblGrid>
              <a:tr h="305851">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1800"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步骤</a:t>
                      </a:r>
                      <a:endParaRPr lang="zh-CN" altLang="en-US" sz="1800"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N'</a:t>
                      </a:r>
                      <a:endParaRPr lang="en-US" altLang="zh-CN" sz="1800" u="none"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D(v),p(v)</a:t>
                      </a:r>
                      <a:endParaRPr lang="en-US" altLang="zh-CN" sz="1800" u="none"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D(w),p(w)</a:t>
                      </a:r>
                      <a:endParaRPr lang="en-US" altLang="zh-CN" sz="1800" u="none"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D(x),p(x)</a:t>
                      </a:r>
                      <a:endParaRPr lang="en-US" altLang="zh-CN" sz="1800" u="none"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en-US" altLang="zh-CN" sz="1800"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D(y),p(y)</a:t>
                      </a:r>
                      <a:endParaRPr lang="en-US" altLang="zh-CN" sz="1800"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D(z),p(z)</a:t>
                      </a:r>
                      <a:endParaRPr lang="en-US" altLang="zh-CN" sz="1800" u="none"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r>
              <a:tr h="305851">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0</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u</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2,u</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5,u</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1,u</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r>
              <a:tr h="305851">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603050405020304" pitchFamily="18" charset="0"/>
                          <a:ea typeface="思源黑体 CN Normal" panose="020B0400000000000000" pitchFamily="34" charset="-122"/>
                          <a:cs typeface="Times New Roman" panose="02020603050405020304" pitchFamily="18" charset="0"/>
                        </a:rPr>
                        <a:t>ux</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2,u</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4,x</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2,x</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r>
              <a:tr h="305851">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603050405020304" pitchFamily="18" charset="0"/>
                          <a:ea typeface="思源黑体 CN Normal" panose="020B0400000000000000" pitchFamily="34" charset="-122"/>
                          <a:cs typeface="Times New Roman" panose="02020603050405020304" pitchFamily="18" charset="0"/>
                        </a:rPr>
                        <a:t>uxy</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2,u</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3,y</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4,y</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r>
              <a:tr h="305851">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603050405020304" pitchFamily="18" charset="0"/>
                          <a:ea typeface="思源黑体 CN Normal" panose="020B0400000000000000" pitchFamily="34" charset="-122"/>
                          <a:cs typeface="Times New Roman" panose="02020603050405020304" pitchFamily="18" charset="0"/>
                        </a:rPr>
                        <a:t>uxyv</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3,y</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4,y</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r>
              <a:tr h="305851">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4</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603050405020304" pitchFamily="18" charset="0"/>
                          <a:ea typeface="思源黑体 CN Normal" panose="020B0400000000000000" pitchFamily="34" charset="-122"/>
                          <a:cs typeface="Times New Roman" panose="02020603050405020304" pitchFamily="18" charset="0"/>
                        </a:rPr>
                        <a:t>uxyvw</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rPr>
                        <a:t>4,y</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r>
              <a:tr h="305851">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5</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603050405020304" pitchFamily="18" charset="0"/>
                          <a:ea typeface="思源黑体 CN Normal" panose="020B0400000000000000" pitchFamily="34" charset="-122"/>
                          <a:cs typeface="Times New Roman" panose="02020603050405020304" pitchFamily="18" charset="0"/>
                        </a:rPr>
                        <a:t>uxyvwz</a:t>
                      </a:r>
                      <a:endParaRPr lang="en-US" altLang="zh-CN" sz="1800" u="none"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5" name="直接箭头连接符 4"/>
          <p:cNvCxnSpPr/>
          <p:nvPr/>
        </p:nvCxnSpPr>
        <p:spPr>
          <a:xfrm flipH="1">
            <a:off x="5711062" y="4226067"/>
            <a:ext cx="2928560" cy="326924"/>
          </a:xfrm>
          <a:prstGeom prst="straightConnector1">
            <a:avLst/>
          </a:prstGeom>
          <a:noFill/>
          <a:ln w="28575" cap="flat" cmpd="sng" algn="ctr">
            <a:solidFill>
              <a:srgbClr val="ED7D31"/>
            </a:solidFill>
            <a:prstDash val="solid"/>
            <a:miter lim="800000"/>
            <a:headEnd type="none" w="med" len="med"/>
            <a:tailEnd type="arrow" w="med" len="med"/>
          </a:ln>
          <a:effectLst/>
        </p:spPr>
      </p:cxnSp>
      <p:cxnSp>
        <p:nvCxnSpPr>
          <p:cNvPr id="6" name="直接箭头连接符 5"/>
          <p:cNvCxnSpPr/>
          <p:nvPr/>
        </p:nvCxnSpPr>
        <p:spPr>
          <a:xfrm flipH="1">
            <a:off x="5711062" y="4604971"/>
            <a:ext cx="3916968" cy="335338"/>
          </a:xfrm>
          <a:prstGeom prst="straightConnector1">
            <a:avLst/>
          </a:prstGeom>
          <a:noFill/>
          <a:ln w="28575" cap="flat" cmpd="sng" algn="ctr">
            <a:solidFill>
              <a:srgbClr val="ED7D31"/>
            </a:solidFill>
            <a:prstDash val="solid"/>
            <a:miter lim="800000"/>
            <a:headEnd type="none" w="med" len="med"/>
            <a:tailEnd type="arrow" w="med" len="med"/>
          </a:ln>
          <a:effectLst/>
        </p:spPr>
      </p:cxnSp>
      <p:cxnSp>
        <p:nvCxnSpPr>
          <p:cNvPr id="7" name="直接箭头连接符 6"/>
          <p:cNvCxnSpPr/>
          <p:nvPr/>
        </p:nvCxnSpPr>
        <p:spPr>
          <a:xfrm flipH="1">
            <a:off x="5711062" y="5091972"/>
            <a:ext cx="743177" cy="282712"/>
          </a:xfrm>
          <a:prstGeom prst="straightConnector1">
            <a:avLst/>
          </a:prstGeom>
          <a:noFill/>
          <a:ln w="28575" cap="flat" cmpd="sng" algn="ctr">
            <a:solidFill>
              <a:srgbClr val="ED7D31"/>
            </a:solidFill>
            <a:prstDash val="solid"/>
            <a:miter lim="800000"/>
            <a:headEnd type="none" w="med" len="med"/>
            <a:tailEnd type="arrow" w="med" len="med"/>
          </a:ln>
          <a:effectLst/>
        </p:spPr>
      </p:cxnSp>
      <p:cxnSp>
        <p:nvCxnSpPr>
          <p:cNvPr id="8" name="直接箭头连接符 7"/>
          <p:cNvCxnSpPr/>
          <p:nvPr/>
        </p:nvCxnSpPr>
        <p:spPr>
          <a:xfrm flipH="1">
            <a:off x="5711062" y="5444269"/>
            <a:ext cx="1882892" cy="280094"/>
          </a:xfrm>
          <a:prstGeom prst="straightConnector1">
            <a:avLst/>
          </a:prstGeom>
          <a:noFill/>
          <a:ln w="28575" cap="flat" cmpd="sng" algn="ctr">
            <a:solidFill>
              <a:srgbClr val="ED7D31"/>
            </a:solidFill>
            <a:prstDash val="solid"/>
            <a:miter lim="800000"/>
            <a:headEnd type="none" w="med" len="med"/>
            <a:tailEnd type="arrow" w="med" len="med"/>
          </a:ln>
          <a:effectLst/>
        </p:spPr>
      </p:cxnSp>
      <p:cxnSp>
        <p:nvCxnSpPr>
          <p:cNvPr id="9" name="直接箭头连接符 8"/>
          <p:cNvCxnSpPr/>
          <p:nvPr/>
        </p:nvCxnSpPr>
        <p:spPr>
          <a:xfrm flipH="1">
            <a:off x="5804131" y="5702847"/>
            <a:ext cx="4903764" cy="393171"/>
          </a:xfrm>
          <a:prstGeom prst="straightConnector1">
            <a:avLst/>
          </a:prstGeom>
          <a:noFill/>
          <a:ln w="28575" cap="flat" cmpd="sng" algn="ctr">
            <a:solidFill>
              <a:srgbClr val="ED7D31"/>
            </a:solidFill>
            <a:prstDash val="solid"/>
            <a:miter lim="800000"/>
            <a:headEnd type="none" w="med" len="med"/>
            <a:tailEnd type="arrow" w="med" len="med"/>
          </a:ln>
          <a:effectLst/>
        </p:spPr>
      </p:cxnSp>
      <p:grpSp>
        <p:nvGrpSpPr>
          <p:cNvPr id="10" name="组合 9"/>
          <p:cNvGrpSpPr/>
          <p:nvPr/>
        </p:nvGrpSpPr>
        <p:grpSpPr>
          <a:xfrm>
            <a:off x="1560123" y="2042913"/>
            <a:ext cx="2681067" cy="2114427"/>
            <a:chOff x="622419" y="1482300"/>
            <a:chExt cx="2681067" cy="2114427"/>
          </a:xfrm>
        </p:grpSpPr>
        <p:grpSp>
          <p:nvGrpSpPr>
            <p:cNvPr id="11" name="组合 10"/>
            <p:cNvGrpSpPr/>
            <p:nvPr/>
          </p:nvGrpSpPr>
          <p:grpSpPr>
            <a:xfrm>
              <a:off x="622419" y="1482300"/>
              <a:ext cx="2681067" cy="2114427"/>
              <a:chOff x="7192450" y="1403981"/>
              <a:chExt cx="2681067" cy="2114427"/>
            </a:xfrm>
          </p:grpSpPr>
          <p:cxnSp>
            <p:nvCxnSpPr>
              <p:cNvPr id="17" name="直接连接符 16"/>
              <p:cNvCxnSpPr/>
              <p:nvPr/>
            </p:nvCxnSpPr>
            <p:spPr>
              <a:xfrm flipV="1">
                <a:off x="7668364" y="2146161"/>
                <a:ext cx="307599" cy="395637"/>
              </a:xfrm>
              <a:prstGeom prst="line">
                <a:avLst/>
              </a:prstGeom>
              <a:noFill/>
              <a:ln w="19050" cap="flat" cmpd="sng" algn="ctr">
                <a:solidFill>
                  <a:sysClr val="window" lastClr="FFFFFF">
                    <a:lumMod val="50000"/>
                  </a:sysClr>
                </a:solidFill>
                <a:prstDash val="solid"/>
                <a:miter lim="800000"/>
              </a:ln>
              <a:effectLst/>
            </p:spPr>
          </p:cxnSp>
          <p:cxnSp>
            <p:nvCxnSpPr>
              <p:cNvPr id="18" name="直接连接符 17"/>
              <p:cNvCxnSpPr/>
              <p:nvPr/>
            </p:nvCxnSpPr>
            <p:spPr>
              <a:xfrm>
                <a:off x="8368040" y="2062887"/>
                <a:ext cx="485997" cy="0"/>
              </a:xfrm>
              <a:prstGeom prst="line">
                <a:avLst/>
              </a:prstGeom>
              <a:noFill/>
              <a:ln w="19050" cap="flat" cmpd="sng" algn="ctr">
                <a:solidFill>
                  <a:sysClr val="window" lastClr="FFFFFF">
                    <a:lumMod val="50000"/>
                  </a:sysClr>
                </a:solidFill>
                <a:prstDash val="solid"/>
                <a:miter lim="800000"/>
              </a:ln>
              <a:effectLst/>
            </p:spPr>
          </p:cxnSp>
          <p:cxnSp>
            <p:nvCxnSpPr>
              <p:cNvPr id="19" name="直接连接符 18"/>
              <p:cNvCxnSpPr/>
              <p:nvPr/>
            </p:nvCxnSpPr>
            <p:spPr>
              <a:xfrm>
                <a:off x="8368040" y="3179175"/>
                <a:ext cx="485997" cy="0"/>
              </a:xfrm>
              <a:prstGeom prst="line">
                <a:avLst/>
              </a:prstGeom>
              <a:noFill/>
              <a:ln w="19050" cap="flat" cmpd="sng" algn="ctr">
                <a:solidFill>
                  <a:sysClr val="window" lastClr="FFFFFF">
                    <a:lumMod val="50000"/>
                  </a:sysClr>
                </a:solidFill>
                <a:prstDash val="solid"/>
                <a:miter lim="800000"/>
              </a:ln>
              <a:effectLst/>
            </p:spPr>
          </p:cxnSp>
          <p:cxnSp>
            <p:nvCxnSpPr>
              <p:cNvPr id="20" name="直接连接符 19"/>
              <p:cNvCxnSpPr/>
              <p:nvPr/>
            </p:nvCxnSpPr>
            <p:spPr>
              <a:xfrm flipH="1" flipV="1">
                <a:off x="9243132" y="2146299"/>
                <a:ext cx="307599" cy="395637"/>
              </a:xfrm>
              <a:prstGeom prst="line">
                <a:avLst/>
              </a:prstGeom>
              <a:noFill/>
              <a:ln w="19050" cap="flat" cmpd="sng" algn="ctr">
                <a:solidFill>
                  <a:sysClr val="window" lastClr="FFFFFF">
                    <a:lumMod val="50000"/>
                  </a:sysClr>
                </a:solidFill>
                <a:prstDash val="solid"/>
                <a:miter lim="800000"/>
              </a:ln>
              <a:effectLst/>
            </p:spPr>
          </p:cxnSp>
          <p:cxnSp>
            <p:nvCxnSpPr>
              <p:cNvPr id="21" name="直接连接符 20"/>
              <p:cNvCxnSpPr/>
              <p:nvPr/>
            </p:nvCxnSpPr>
            <p:spPr>
              <a:xfrm flipH="1">
                <a:off x="9217562" y="2706280"/>
                <a:ext cx="307599" cy="395637"/>
              </a:xfrm>
              <a:prstGeom prst="line">
                <a:avLst/>
              </a:prstGeom>
              <a:noFill/>
              <a:ln w="19050" cap="flat" cmpd="sng" algn="ctr">
                <a:solidFill>
                  <a:sysClr val="window" lastClr="FFFFFF">
                    <a:lumMod val="50000"/>
                  </a:sysClr>
                </a:solidFill>
                <a:prstDash val="solid"/>
                <a:miter lim="800000"/>
              </a:ln>
              <a:effectLst/>
            </p:spPr>
          </p:cxnSp>
          <p:cxnSp>
            <p:nvCxnSpPr>
              <p:cNvPr id="22" name="直接连接符 21"/>
              <p:cNvCxnSpPr/>
              <p:nvPr/>
            </p:nvCxnSpPr>
            <p:spPr>
              <a:xfrm flipH="1" flipV="1">
                <a:off x="7697097" y="2706280"/>
                <a:ext cx="307599" cy="395637"/>
              </a:xfrm>
              <a:prstGeom prst="line">
                <a:avLst/>
              </a:prstGeom>
              <a:noFill/>
              <a:ln w="19050" cap="flat" cmpd="sng" algn="ctr">
                <a:solidFill>
                  <a:sysClr val="window" lastClr="FFFFFF">
                    <a:lumMod val="50000"/>
                  </a:sysClr>
                </a:solidFill>
                <a:prstDash val="solid"/>
                <a:miter lim="800000"/>
              </a:ln>
              <a:effectLst/>
            </p:spPr>
          </p:cxnSp>
          <p:cxnSp>
            <p:nvCxnSpPr>
              <p:cNvPr id="23" name="直接连接符 22"/>
              <p:cNvCxnSpPr/>
              <p:nvPr/>
            </p:nvCxnSpPr>
            <p:spPr>
              <a:xfrm flipV="1">
                <a:off x="8123930" y="2161764"/>
                <a:ext cx="0" cy="931321"/>
              </a:xfrm>
              <a:prstGeom prst="line">
                <a:avLst/>
              </a:prstGeom>
              <a:noFill/>
              <a:ln w="19050" cap="flat" cmpd="sng" algn="ctr">
                <a:solidFill>
                  <a:sysClr val="window" lastClr="FFFFFF">
                    <a:lumMod val="50000"/>
                  </a:sysClr>
                </a:solidFill>
                <a:prstDash val="solid"/>
                <a:miter lim="800000"/>
              </a:ln>
              <a:effectLst/>
            </p:spPr>
          </p:cxnSp>
          <p:cxnSp>
            <p:nvCxnSpPr>
              <p:cNvPr id="24" name="直接连接符 23"/>
              <p:cNvCxnSpPr/>
              <p:nvPr/>
            </p:nvCxnSpPr>
            <p:spPr>
              <a:xfrm flipV="1">
                <a:off x="8335369" y="2181835"/>
                <a:ext cx="640011" cy="911963"/>
              </a:xfrm>
              <a:prstGeom prst="line">
                <a:avLst/>
              </a:prstGeom>
              <a:noFill/>
              <a:ln w="19050" cap="flat" cmpd="sng" algn="ctr">
                <a:solidFill>
                  <a:sysClr val="window" lastClr="FFFFFF">
                    <a:lumMod val="50000"/>
                  </a:sysClr>
                </a:solidFill>
                <a:prstDash val="solid"/>
                <a:miter lim="800000"/>
              </a:ln>
              <a:effectLst/>
            </p:spPr>
          </p:cxnSp>
          <p:cxnSp>
            <p:nvCxnSpPr>
              <p:cNvPr id="25" name="直接连接符 24"/>
              <p:cNvCxnSpPr/>
              <p:nvPr/>
            </p:nvCxnSpPr>
            <p:spPr>
              <a:xfrm flipV="1">
                <a:off x="9104331" y="2172385"/>
                <a:ext cx="0" cy="916996"/>
              </a:xfrm>
              <a:prstGeom prst="line">
                <a:avLst/>
              </a:prstGeom>
              <a:noFill/>
              <a:ln w="19050" cap="flat" cmpd="sng" algn="ctr">
                <a:solidFill>
                  <a:sysClr val="window" lastClr="FFFFFF">
                    <a:lumMod val="50000"/>
                  </a:sysClr>
                </a:solidFill>
                <a:prstDash val="solid"/>
                <a:miter lim="800000"/>
              </a:ln>
              <a:effectLst/>
            </p:spPr>
          </p:cxnSp>
          <p:sp>
            <p:nvSpPr>
              <p:cNvPr id="26" name="Text Box 16"/>
              <p:cNvSpPr txBox="1">
                <a:spLocks noChangeArrowheads="1"/>
              </p:cNvSpPr>
              <p:nvPr/>
            </p:nvSpPr>
            <p:spPr bwMode="auto">
              <a:xfrm>
                <a:off x="7329498" y="2670756"/>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27" name="Text Box 16"/>
              <p:cNvSpPr txBox="1">
                <a:spLocks noChangeArrowheads="1"/>
              </p:cNvSpPr>
              <p:nvPr/>
            </p:nvSpPr>
            <p:spPr bwMode="auto">
              <a:xfrm>
                <a:off x="8019746" y="3204476"/>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28" name="Text Box 16"/>
              <p:cNvSpPr txBox="1">
                <a:spLocks noChangeArrowheads="1"/>
              </p:cNvSpPr>
              <p:nvPr/>
            </p:nvSpPr>
            <p:spPr bwMode="auto">
              <a:xfrm>
                <a:off x="8024586" y="210280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v</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29" name="Text Box 16"/>
              <p:cNvSpPr txBox="1">
                <a:spLocks noChangeArrowheads="1"/>
              </p:cNvSpPr>
              <p:nvPr/>
            </p:nvSpPr>
            <p:spPr bwMode="auto">
              <a:xfrm>
                <a:off x="8892313" y="210280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0" name="Text Box 16"/>
              <p:cNvSpPr txBox="1">
                <a:spLocks noChangeArrowheads="1"/>
              </p:cNvSpPr>
              <p:nvPr/>
            </p:nvSpPr>
            <p:spPr bwMode="auto">
              <a:xfrm>
                <a:off x="9567992" y="2632290"/>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z</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1" name="Text Box 16"/>
              <p:cNvSpPr txBox="1">
                <a:spLocks noChangeArrowheads="1"/>
              </p:cNvSpPr>
              <p:nvPr/>
            </p:nvSpPr>
            <p:spPr bwMode="auto">
              <a:xfrm>
                <a:off x="8893659" y="3183739"/>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y</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2" name="Text Box 16"/>
              <p:cNvSpPr txBox="1">
                <a:spLocks noChangeArrowheads="1"/>
              </p:cNvSpPr>
              <p:nvPr/>
            </p:nvSpPr>
            <p:spPr bwMode="auto">
              <a:xfrm>
                <a:off x="9293559" y="2129693"/>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5</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3" name="Text Box 16"/>
              <p:cNvSpPr txBox="1">
                <a:spLocks noChangeArrowheads="1"/>
              </p:cNvSpPr>
              <p:nvPr/>
            </p:nvSpPr>
            <p:spPr bwMode="auto">
              <a:xfrm>
                <a:off x="9283357" y="284224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4" name="Text Box 16"/>
              <p:cNvSpPr txBox="1">
                <a:spLocks noChangeArrowheads="1"/>
              </p:cNvSpPr>
              <p:nvPr/>
            </p:nvSpPr>
            <p:spPr bwMode="auto">
              <a:xfrm>
                <a:off x="9022500" y="2465542"/>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5" name="Text Box 16"/>
              <p:cNvSpPr txBox="1">
                <a:spLocks noChangeArrowheads="1"/>
              </p:cNvSpPr>
              <p:nvPr/>
            </p:nvSpPr>
            <p:spPr bwMode="auto">
              <a:xfrm>
                <a:off x="8474386" y="2405988"/>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6" name="Text Box 16"/>
              <p:cNvSpPr txBox="1">
                <a:spLocks noChangeArrowheads="1"/>
              </p:cNvSpPr>
              <p:nvPr/>
            </p:nvSpPr>
            <p:spPr bwMode="auto">
              <a:xfrm>
                <a:off x="8474386" y="3177460"/>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7" name="Text Box 16"/>
              <p:cNvSpPr txBox="1">
                <a:spLocks noChangeArrowheads="1"/>
              </p:cNvSpPr>
              <p:nvPr/>
            </p:nvSpPr>
            <p:spPr bwMode="auto">
              <a:xfrm>
                <a:off x="7648928" y="287716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8" name="Text Box 16"/>
              <p:cNvSpPr txBox="1">
                <a:spLocks noChangeArrowheads="1"/>
              </p:cNvSpPr>
              <p:nvPr/>
            </p:nvSpPr>
            <p:spPr bwMode="auto">
              <a:xfrm>
                <a:off x="8051896" y="2453042"/>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9" name="Text Box 16"/>
              <p:cNvSpPr txBox="1">
                <a:spLocks noChangeArrowheads="1"/>
              </p:cNvSpPr>
              <p:nvPr/>
            </p:nvSpPr>
            <p:spPr bwMode="auto">
              <a:xfrm>
                <a:off x="7608322" y="2129693"/>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40" name="Text Box 16"/>
              <p:cNvSpPr txBox="1">
                <a:spLocks noChangeArrowheads="1"/>
              </p:cNvSpPr>
              <p:nvPr/>
            </p:nvSpPr>
            <p:spPr bwMode="auto">
              <a:xfrm>
                <a:off x="8461247" y="182426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41" name="任意多边形: 形状 40"/>
              <p:cNvSpPr/>
              <p:nvPr/>
            </p:nvSpPr>
            <p:spPr>
              <a:xfrm>
                <a:off x="7402477" y="1628512"/>
                <a:ext cx="1779738" cy="894914"/>
              </a:xfrm>
              <a:custGeom>
                <a:avLst/>
                <a:gdLst>
                  <a:gd name="connsiteX0" fmla="*/ 0 w 2024743"/>
                  <a:gd name="connsiteY0" fmla="*/ 1018111 h 1018111"/>
                  <a:gd name="connsiteX1" fmla="*/ 205991 w 2024743"/>
                  <a:gd name="connsiteY1" fmla="*/ 410186 h 1018111"/>
                  <a:gd name="connsiteX2" fmla="*/ 823965 w 2024743"/>
                  <a:gd name="connsiteY2" fmla="*/ 23324 h 1018111"/>
                  <a:gd name="connsiteX3" fmla="*/ 1632857 w 2024743"/>
                  <a:gd name="connsiteY3" fmla="*/ 83614 h 1018111"/>
                  <a:gd name="connsiteX4" fmla="*/ 2024743 w 2024743"/>
                  <a:gd name="connsiteY4" fmla="*/ 415210 h 1018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743" h="1018111">
                    <a:moveTo>
                      <a:pt x="0" y="1018111"/>
                    </a:moveTo>
                    <a:cubicBezTo>
                      <a:pt x="34332" y="797047"/>
                      <a:pt x="68664" y="575984"/>
                      <a:pt x="205991" y="410186"/>
                    </a:cubicBezTo>
                    <a:cubicBezTo>
                      <a:pt x="343318" y="244388"/>
                      <a:pt x="586154" y="77753"/>
                      <a:pt x="823965" y="23324"/>
                    </a:cubicBezTo>
                    <a:cubicBezTo>
                      <a:pt x="1061776" y="-31105"/>
                      <a:pt x="1432727" y="18300"/>
                      <a:pt x="1632857" y="83614"/>
                    </a:cubicBezTo>
                    <a:cubicBezTo>
                      <a:pt x="1832987" y="148928"/>
                      <a:pt x="1928865" y="282069"/>
                      <a:pt x="2024743" y="415210"/>
                    </a:cubicBezTo>
                  </a:path>
                </a:pathLst>
              </a:custGeom>
              <a:noFill/>
              <a:ln w="1905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Text Box 16"/>
              <p:cNvSpPr txBox="1">
                <a:spLocks noChangeArrowheads="1"/>
              </p:cNvSpPr>
              <p:nvPr/>
            </p:nvSpPr>
            <p:spPr bwMode="auto">
              <a:xfrm>
                <a:off x="7975962" y="140398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5</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grpSp>
            <p:nvGrpSpPr>
              <p:cNvPr id="43" name="组合 42"/>
              <p:cNvGrpSpPr/>
              <p:nvPr/>
            </p:nvGrpSpPr>
            <p:grpSpPr>
              <a:xfrm>
                <a:off x="7192450" y="2464702"/>
                <a:ext cx="544387" cy="299067"/>
                <a:chOff x="7197358" y="2706811"/>
                <a:chExt cx="1701826" cy="934925"/>
              </a:xfrm>
            </p:grpSpPr>
            <p:sp>
              <p:nvSpPr>
                <p:cNvPr id="109"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0"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1"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112" name="Group 47"/>
                <p:cNvGrpSpPr/>
                <p:nvPr/>
              </p:nvGrpSpPr>
              <p:grpSpPr bwMode="auto">
                <a:xfrm>
                  <a:off x="7673438" y="2790740"/>
                  <a:ext cx="700705" cy="169809"/>
                  <a:chOff x="2208" y="2184"/>
                  <a:chExt cx="176" cy="69"/>
                </a:xfrm>
              </p:grpSpPr>
              <p:grpSp>
                <p:nvGrpSpPr>
                  <p:cNvPr id="113" name="Group 48"/>
                  <p:cNvGrpSpPr/>
                  <p:nvPr/>
                </p:nvGrpSpPr>
                <p:grpSpPr bwMode="auto">
                  <a:xfrm>
                    <a:off x="2208" y="2185"/>
                    <a:ext cx="176" cy="68"/>
                    <a:chOff x="2848" y="848"/>
                    <a:chExt cx="140" cy="98"/>
                  </a:xfrm>
                </p:grpSpPr>
                <p:sp>
                  <p:nvSpPr>
                    <p:cNvPr id="118"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9"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0"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14" name="Group 52"/>
                  <p:cNvGrpSpPr/>
                  <p:nvPr/>
                </p:nvGrpSpPr>
                <p:grpSpPr bwMode="auto">
                  <a:xfrm flipV="1">
                    <a:off x="2208" y="2184"/>
                    <a:ext cx="176" cy="68"/>
                    <a:chOff x="2848" y="848"/>
                    <a:chExt cx="140" cy="98"/>
                  </a:xfrm>
                </p:grpSpPr>
                <p:sp>
                  <p:nvSpPr>
                    <p:cNvPr id="115"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6"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7"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44" name="组合 43"/>
              <p:cNvGrpSpPr/>
              <p:nvPr/>
            </p:nvGrpSpPr>
            <p:grpSpPr>
              <a:xfrm>
                <a:off x="7846575" y="1874049"/>
                <a:ext cx="544387" cy="299067"/>
                <a:chOff x="7197358" y="2706811"/>
                <a:chExt cx="1701826" cy="934925"/>
              </a:xfrm>
            </p:grpSpPr>
            <p:sp>
              <p:nvSpPr>
                <p:cNvPr id="97"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8"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9"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100" name="Group 47"/>
                <p:cNvGrpSpPr/>
                <p:nvPr/>
              </p:nvGrpSpPr>
              <p:grpSpPr bwMode="auto">
                <a:xfrm>
                  <a:off x="7673438" y="2790740"/>
                  <a:ext cx="700705" cy="169809"/>
                  <a:chOff x="2208" y="2184"/>
                  <a:chExt cx="176" cy="69"/>
                </a:xfrm>
              </p:grpSpPr>
              <p:grpSp>
                <p:nvGrpSpPr>
                  <p:cNvPr id="101" name="Group 48"/>
                  <p:cNvGrpSpPr/>
                  <p:nvPr/>
                </p:nvGrpSpPr>
                <p:grpSpPr bwMode="auto">
                  <a:xfrm>
                    <a:off x="2208" y="2185"/>
                    <a:ext cx="176" cy="68"/>
                    <a:chOff x="2848" y="848"/>
                    <a:chExt cx="140" cy="98"/>
                  </a:xfrm>
                </p:grpSpPr>
                <p:sp>
                  <p:nvSpPr>
                    <p:cNvPr id="106"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7"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8"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02" name="Group 52"/>
                  <p:cNvGrpSpPr/>
                  <p:nvPr/>
                </p:nvGrpSpPr>
                <p:grpSpPr bwMode="auto">
                  <a:xfrm flipV="1">
                    <a:off x="2208" y="2184"/>
                    <a:ext cx="176" cy="68"/>
                    <a:chOff x="2848" y="848"/>
                    <a:chExt cx="140" cy="98"/>
                  </a:xfrm>
                </p:grpSpPr>
                <p:sp>
                  <p:nvSpPr>
                    <p:cNvPr id="103"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4"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5"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45" name="组合 44"/>
              <p:cNvGrpSpPr/>
              <p:nvPr/>
            </p:nvGrpSpPr>
            <p:grpSpPr>
              <a:xfrm>
                <a:off x="8812243" y="1874049"/>
                <a:ext cx="544387" cy="299067"/>
                <a:chOff x="7197358" y="2706811"/>
                <a:chExt cx="1701826" cy="934925"/>
              </a:xfrm>
            </p:grpSpPr>
            <p:sp>
              <p:nvSpPr>
                <p:cNvPr id="85"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6"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7"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88" name="Group 47"/>
                <p:cNvGrpSpPr/>
                <p:nvPr/>
              </p:nvGrpSpPr>
              <p:grpSpPr bwMode="auto">
                <a:xfrm>
                  <a:off x="7673438" y="2790740"/>
                  <a:ext cx="700705" cy="169809"/>
                  <a:chOff x="2208" y="2184"/>
                  <a:chExt cx="176" cy="69"/>
                </a:xfrm>
              </p:grpSpPr>
              <p:grpSp>
                <p:nvGrpSpPr>
                  <p:cNvPr id="89" name="Group 48"/>
                  <p:cNvGrpSpPr/>
                  <p:nvPr/>
                </p:nvGrpSpPr>
                <p:grpSpPr bwMode="auto">
                  <a:xfrm>
                    <a:off x="2208" y="2185"/>
                    <a:ext cx="176" cy="68"/>
                    <a:chOff x="2848" y="848"/>
                    <a:chExt cx="140" cy="98"/>
                  </a:xfrm>
                </p:grpSpPr>
                <p:sp>
                  <p:nvSpPr>
                    <p:cNvPr id="9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90" name="Group 52"/>
                  <p:cNvGrpSpPr/>
                  <p:nvPr/>
                </p:nvGrpSpPr>
                <p:grpSpPr bwMode="auto">
                  <a:xfrm flipV="1">
                    <a:off x="2208" y="2184"/>
                    <a:ext cx="176" cy="68"/>
                    <a:chOff x="2848" y="848"/>
                    <a:chExt cx="140" cy="98"/>
                  </a:xfrm>
                </p:grpSpPr>
                <p:sp>
                  <p:nvSpPr>
                    <p:cNvPr id="9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46" name="组合 45"/>
              <p:cNvGrpSpPr/>
              <p:nvPr/>
            </p:nvGrpSpPr>
            <p:grpSpPr>
              <a:xfrm>
                <a:off x="9275624" y="2432469"/>
                <a:ext cx="544387" cy="299067"/>
                <a:chOff x="7197358" y="2706811"/>
                <a:chExt cx="1701826" cy="934925"/>
              </a:xfrm>
            </p:grpSpPr>
            <p:sp>
              <p:nvSpPr>
                <p:cNvPr id="73"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4"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5"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76" name="Group 47"/>
                <p:cNvGrpSpPr/>
                <p:nvPr/>
              </p:nvGrpSpPr>
              <p:grpSpPr bwMode="auto">
                <a:xfrm>
                  <a:off x="7673438" y="2790740"/>
                  <a:ext cx="700705" cy="169809"/>
                  <a:chOff x="2208" y="2184"/>
                  <a:chExt cx="176" cy="69"/>
                </a:xfrm>
              </p:grpSpPr>
              <p:grpSp>
                <p:nvGrpSpPr>
                  <p:cNvPr id="77" name="Group 48"/>
                  <p:cNvGrpSpPr/>
                  <p:nvPr/>
                </p:nvGrpSpPr>
                <p:grpSpPr bwMode="auto">
                  <a:xfrm>
                    <a:off x="2208" y="2185"/>
                    <a:ext cx="176" cy="68"/>
                    <a:chOff x="2848" y="848"/>
                    <a:chExt cx="140" cy="98"/>
                  </a:xfrm>
                </p:grpSpPr>
                <p:sp>
                  <p:nvSpPr>
                    <p:cNvPr id="82"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3"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4"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78" name="Group 52"/>
                  <p:cNvGrpSpPr/>
                  <p:nvPr/>
                </p:nvGrpSpPr>
                <p:grpSpPr bwMode="auto">
                  <a:xfrm flipV="1">
                    <a:off x="2208" y="2184"/>
                    <a:ext cx="176" cy="68"/>
                    <a:chOff x="2848" y="848"/>
                    <a:chExt cx="140" cy="98"/>
                  </a:xfrm>
                </p:grpSpPr>
                <p:sp>
                  <p:nvSpPr>
                    <p:cNvPr id="79"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0"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1"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47" name="组合 46"/>
              <p:cNvGrpSpPr/>
              <p:nvPr/>
            </p:nvGrpSpPr>
            <p:grpSpPr>
              <a:xfrm>
                <a:off x="8779911" y="2952430"/>
                <a:ext cx="544387" cy="299067"/>
                <a:chOff x="7197358" y="2706811"/>
                <a:chExt cx="1701826" cy="934925"/>
              </a:xfrm>
            </p:grpSpPr>
            <p:sp>
              <p:nvSpPr>
                <p:cNvPr id="61"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2"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3"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64" name="Group 47"/>
                <p:cNvGrpSpPr/>
                <p:nvPr/>
              </p:nvGrpSpPr>
              <p:grpSpPr bwMode="auto">
                <a:xfrm>
                  <a:off x="7673438" y="2790740"/>
                  <a:ext cx="700705" cy="169809"/>
                  <a:chOff x="2208" y="2184"/>
                  <a:chExt cx="176" cy="69"/>
                </a:xfrm>
              </p:grpSpPr>
              <p:grpSp>
                <p:nvGrpSpPr>
                  <p:cNvPr id="65" name="Group 48"/>
                  <p:cNvGrpSpPr/>
                  <p:nvPr/>
                </p:nvGrpSpPr>
                <p:grpSpPr bwMode="auto">
                  <a:xfrm>
                    <a:off x="2208" y="2185"/>
                    <a:ext cx="176" cy="68"/>
                    <a:chOff x="2848" y="848"/>
                    <a:chExt cx="140" cy="98"/>
                  </a:xfrm>
                </p:grpSpPr>
                <p:sp>
                  <p:nvSpPr>
                    <p:cNvPr id="70"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1"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2"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66" name="Group 52"/>
                  <p:cNvGrpSpPr/>
                  <p:nvPr/>
                </p:nvGrpSpPr>
                <p:grpSpPr bwMode="auto">
                  <a:xfrm flipV="1">
                    <a:off x="2208" y="2184"/>
                    <a:ext cx="176" cy="68"/>
                    <a:chOff x="2848" y="848"/>
                    <a:chExt cx="140" cy="98"/>
                  </a:xfrm>
                </p:grpSpPr>
                <p:sp>
                  <p:nvSpPr>
                    <p:cNvPr id="67"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8"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9"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48" name="组合 47"/>
              <p:cNvGrpSpPr/>
              <p:nvPr/>
            </p:nvGrpSpPr>
            <p:grpSpPr>
              <a:xfrm>
                <a:off x="7905154" y="2952430"/>
                <a:ext cx="544387" cy="299067"/>
                <a:chOff x="7197358" y="2706811"/>
                <a:chExt cx="1701826" cy="934925"/>
              </a:xfrm>
            </p:grpSpPr>
            <p:sp>
              <p:nvSpPr>
                <p:cNvPr id="49"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0"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1"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52" name="Group 47"/>
                <p:cNvGrpSpPr/>
                <p:nvPr/>
              </p:nvGrpSpPr>
              <p:grpSpPr bwMode="auto">
                <a:xfrm>
                  <a:off x="7673438" y="2790740"/>
                  <a:ext cx="700705" cy="169809"/>
                  <a:chOff x="2208" y="2184"/>
                  <a:chExt cx="176" cy="69"/>
                </a:xfrm>
              </p:grpSpPr>
              <p:grpSp>
                <p:nvGrpSpPr>
                  <p:cNvPr id="53" name="Group 48"/>
                  <p:cNvGrpSpPr/>
                  <p:nvPr/>
                </p:nvGrpSpPr>
                <p:grpSpPr bwMode="auto">
                  <a:xfrm>
                    <a:off x="2208" y="2185"/>
                    <a:ext cx="176" cy="68"/>
                    <a:chOff x="2848" y="848"/>
                    <a:chExt cx="140" cy="98"/>
                  </a:xfrm>
                </p:grpSpPr>
                <p:sp>
                  <p:nvSpPr>
                    <p:cNvPr id="58"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9"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0"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54" name="Group 52"/>
                  <p:cNvGrpSpPr/>
                  <p:nvPr/>
                </p:nvGrpSpPr>
                <p:grpSpPr bwMode="auto">
                  <a:xfrm flipV="1">
                    <a:off x="2208" y="2184"/>
                    <a:ext cx="176" cy="68"/>
                    <a:chOff x="2848" y="848"/>
                    <a:chExt cx="140" cy="98"/>
                  </a:xfrm>
                </p:grpSpPr>
                <p:sp>
                  <p:nvSpPr>
                    <p:cNvPr id="55"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6"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7"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cxnSp>
          <p:nvCxnSpPr>
            <p:cNvPr id="12" name="直接箭头连接符 11"/>
            <p:cNvCxnSpPr/>
            <p:nvPr/>
          </p:nvCxnSpPr>
          <p:spPr>
            <a:xfrm flipV="1">
              <a:off x="1109931" y="2222182"/>
              <a:ext cx="295457" cy="376335"/>
            </a:xfrm>
            <a:prstGeom prst="straightConnector1">
              <a:avLst/>
            </a:prstGeom>
            <a:noFill/>
            <a:ln w="28575" cap="flat" cmpd="sng" algn="ctr">
              <a:solidFill>
                <a:srgbClr val="009FF6"/>
              </a:solidFill>
              <a:prstDash val="solid"/>
              <a:miter lim="800000"/>
              <a:headEnd type="none" w="med" len="med"/>
              <a:tailEnd type="arrow" w="med" len="med"/>
            </a:ln>
            <a:effectLst/>
          </p:spPr>
        </p:cxnSp>
        <p:cxnSp>
          <p:nvCxnSpPr>
            <p:cNvPr id="13" name="直接箭头连接符 12"/>
            <p:cNvCxnSpPr/>
            <p:nvPr/>
          </p:nvCxnSpPr>
          <p:spPr>
            <a:xfrm>
              <a:off x="1120036" y="2771442"/>
              <a:ext cx="318111" cy="394706"/>
            </a:xfrm>
            <a:prstGeom prst="straightConnector1">
              <a:avLst/>
            </a:prstGeom>
            <a:noFill/>
            <a:ln w="28575" cap="flat" cmpd="sng" algn="ctr">
              <a:solidFill>
                <a:srgbClr val="009FF6"/>
              </a:solidFill>
              <a:prstDash val="solid"/>
              <a:miter lim="800000"/>
              <a:headEnd type="none" w="med" len="med"/>
              <a:tailEnd type="arrow" w="med" len="med"/>
            </a:ln>
            <a:effectLst/>
          </p:spPr>
        </p:cxnSp>
        <p:cxnSp>
          <p:nvCxnSpPr>
            <p:cNvPr id="14" name="直接箭头连接符 13"/>
            <p:cNvCxnSpPr/>
            <p:nvPr/>
          </p:nvCxnSpPr>
          <p:spPr>
            <a:xfrm>
              <a:off x="1797830" y="3247971"/>
              <a:ext cx="486481" cy="820"/>
            </a:xfrm>
            <a:prstGeom prst="straightConnector1">
              <a:avLst/>
            </a:prstGeom>
            <a:noFill/>
            <a:ln w="28575" cap="flat" cmpd="sng" algn="ctr">
              <a:solidFill>
                <a:srgbClr val="009FF6"/>
              </a:solidFill>
              <a:prstDash val="solid"/>
              <a:miter lim="800000"/>
              <a:headEnd type="none" w="med" len="med"/>
              <a:tailEnd type="arrow" w="med" len="med"/>
            </a:ln>
            <a:effectLst/>
          </p:spPr>
        </p:cxnSp>
        <p:cxnSp>
          <p:nvCxnSpPr>
            <p:cNvPr id="15" name="直接箭头连接符 14"/>
            <p:cNvCxnSpPr/>
            <p:nvPr/>
          </p:nvCxnSpPr>
          <p:spPr>
            <a:xfrm flipV="1">
              <a:off x="2638182" y="2747884"/>
              <a:ext cx="331650" cy="413988"/>
            </a:xfrm>
            <a:prstGeom prst="straightConnector1">
              <a:avLst/>
            </a:prstGeom>
            <a:noFill/>
            <a:ln w="28575" cap="flat" cmpd="sng" algn="ctr">
              <a:solidFill>
                <a:srgbClr val="009FF6"/>
              </a:solidFill>
              <a:prstDash val="solid"/>
              <a:miter lim="800000"/>
              <a:headEnd type="none" w="med" len="med"/>
              <a:tailEnd type="arrow" w="med" len="med"/>
            </a:ln>
            <a:effectLst/>
          </p:spPr>
        </p:cxnSp>
        <p:cxnSp>
          <p:nvCxnSpPr>
            <p:cNvPr id="16" name="直接箭头连接符 15"/>
            <p:cNvCxnSpPr/>
            <p:nvPr/>
          </p:nvCxnSpPr>
          <p:spPr>
            <a:xfrm flipV="1">
              <a:off x="2534120" y="2210392"/>
              <a:ext cx="0" cy="951480"/>
            </a:xfrm>
            <a:prstGeom prst="straightConnector1">
              <a:avLst/>
            </a:prstGeom>
            <a:noFill/>
            <a:ln w="28575" cap="flat" cmpd="sng" algn="ctr">
              <a:solidFill>
                <a:srgbClr val="009FF6"/>
              </a:solidFill>
              <a:prstDash val="solid"/>
              <a:miter lim="800000"/>
              <a:headEnd type="none" w="med" len="med"/>
              <a:tailEnd type="arrow" w="med" len="med"/>
            </a:ln>
            <a:effectLst/>
          </p:spPr>
        </p:cxnSp>
      </p:grpSp>
      <p:grpSp>
        <p:nvGrpSpPr>
          <p:cNvPr id="121" name="组合 120"/>
          <p:cNvGrpSpPr/>
          <p:nvPr/>
        </p:nvGrpSpPr>
        <p:grpSpPr>
          <a:xfrm>
            <a:off x="4589601" y="2651427"/>
            <a:ext cx="968428" cy="941176"/>
            <a:chOff x="709440" y="3164436"/>
            <a:chExt cx="1955322" cy="1900298"/>
          </a:xfrm>
        </p:grpSpPr>
        <p:grpSp>
          <p:nvGrpSpPr>
            <p:cNvPr id="122" name="组合 121"/>
            <p:cNvGrpSpPr/>
            <p:nvPr/>
          </p:nvGrpSpPr>
          <p:grpSpPr>
            <a:xfrm>
              <a:off x="737414" y="3164436"/>
              <a:ext cx="1900298" cy="1900298"/>
              <a:chOff x="795138" y="3164436"/>
              <a:chExt cx="1900298" cy="1900298"/>
            </a:xfrm>
          </p:grpSpPr>
          <p:sp>
            <p:nvSpPr>
              <p:cNvPr id="124" name="椭圆 123"/>
              <p:cNvSpPr/>
              <p:nvPr/>
            </p:nvSpPr>
            <p:spPr>
              <a:xfrm>
                <a:off x="795138" y="3164436"/>
                <a:ext cx="1900298" cy="1900298"/>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panose="02010600030101010101" charset="-122"/>
                  <a:ea typeface="等线" panose="02010600030101010101" charset="-122"/>
                  <a:cs typeface="+mn-cs"/>
                </a:endParaRPr>
              </a:p>
            </p:txBody>
          </p:sp>
          <p:sp>
            <p:nvSpPr>
              <p:cNvPr id="125" name="椭圆 124"/>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panose="02010600030101010101" charset="-122"/>
                  <a:ea typeface="等线" panose="02010600030101010101" charset="-122"/>
                  <a:cs typeface="+mn-cs"/>
                </a:endParaRPr>
              </a:p>
            </p:txBody>
          </p:sp>
        </p:grpSp>
        <p:sp>
          <p:nvSpPr>
            <p:cNvPr id="123" name="Text Box 79"/>
            <p:cNvSpPr txBox="1">
              <a:spLocks noChangeArrowheads="1"/>
            </p:cNvSpPr>
            <p:nvPr/>
          </p:nvSpPr>
          <p:spPr bwMode="auto">
            <a:xfrm>
              <a:off x="709440" y="3659857"/>
              <a:ext cx="1955322" cy="96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defRPr/>
              </a:pPr>
              <a:r>
                <a:rPr kumimoji="1" lang="zh-CN" altLang="en-US" sz="2400" b="1"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注意</a:t>
              </a:r>
              <a:endParaRPr kumimoji="1" lang="zh-CN" altLang="en-US" sz="2400" b="1"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grpSp>
      <p:sp>
        <p:nvSpPr>
          <p:cNvPr id="126" name="文本框 125"/>
          <p:cNvSpPr txBox="1"/>
          <p:nvPr/>
        </p:nvSpPr>
        <p:spPr>
          <a:xfrm>
            <a:off x="5650298" y="2844811"/>
            <a:ext cx="5728770" cy="525657"/>
          </a:xfrm>
          <a:prstGeom prst="rect">
            <a:avLst/>
          </a:prstGeom>
          <a:noFill/>
        </p:spPr>
        <p:txBody>
          <a:bodyPr wrap="square" rtlCol="0">
            <a:spAutoFit/>
          </a:bodyPr>
          <a:lstStyle/>
          <a:p>
            <a:pPr defTabSz="914400">
              <a:lnSpc>
                <a:spcPct val="130000"/>
              </a:lnSpc>
            </a:pPr>
            <a:r>
              <a:rPr lang="zh-CN" altLang="en-US" sz="2400" dirty="0">
                <a:solidFill>
                  <a:prstClr val="black"/>
                </a:solidFill>
                <a:latin typeface="思源黑体 CN Normal" panose="020B0400000000000000" pitchFamily="34" charset="-122"/>
                <a:ea typeface="思源黑体 CN Normal" panose="020B0400000000000000" pitchFamily="34" charset="-122"/>
              </a:rPr>
              <a:t>通过跟踪前一跳节点可以构造最短路径树。</a:t>
            </a:r>
            <a:endParaRPr lang="zh-CN" altLang="en-US" sz="2400" dirty="0">
              <a:solidFill>
                <a:prstClr val="black"/>
              </a:solidFill>
              <a:latin typeface="思源黑体 CN Normal" panose="020B0400000000000000" pitchFamily="34" charset="-122"/>
              <a:ea typeface="思源黑体 CN Normal" panose="020B04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21"/>
                                        </p:tgtEl>
                                        <p:attrNameLst>
                                          <p:attrName>style.visibility</p:attrName>
                                        </p:attrNameLst>
                                      </p:cBhvr>
                                      <p:to>
                                        <p:strVal val="visible"/>
                                      </p:to>
                                    </p:set>
                                    <p:anim calcmode="lin" valueType="num">
                                      <p:cBhvr>
                                        <p:cTn id="14" dur="500" fill="hold"/>
                                        <p:tgtEl>
                                          <p:spTgt spid="121"/>
                                        </p:tgtEl>
                                        <p:attrNameLst>
                                          <p:attrName>ppt_w</p:attrName>
                                        </p:attrNameLst>
                                      </p:cBhvr>
                                      <p:tavLst>
                                        <p:tav tm="0">
                                          <p:val>
                                            <p:fltVal val="0"/>
                                          </p:val>
                                        </p:tav>
                                        <p:tav tm="100000">
                                          <p:val>
                                            <p:strVal val="#ppt_w"/>
                                          </p:val>
                                        </p:tav>
                                      </p:tavLst>
                                    </p:anim>
                                    <p:anim calcmode="lin" valueType="num">
                                      <p:cBhvr>
                                        <p:cTn id="15" dur="500" fill="hold"/>
                                        <p:tgtEl>
                                          <p:spTgt spid="121"/>
                                        </p:tgtEl>
                                        <p:attrNameLst>
                                          <p:attrName>ppt_h</p:attrName>
                                        </p:attrNameLst>
                                      </p:cBhvr>
                                      <p:tavLst>
                                        <p:tav tm="0">
                                          <p:val>
                                            <p:fltVal val="0"/>
                                          </p:val>
                                        </p:tav>
                                        <p:tav tm="100000">
                                          <p:val>
                                            <p:strVal val="#ppt_h"/>
                                          </p:val>
                                        </p:tav>
                                      </p:tavLst>
                                    </p:anim>
                                    <p:anim calcmode="lin" valueType="num">
                                      <p:cBhvr>
                                        <p:cTn id="16" dur="500" fill="hold"/>
                                        <p:tgtEl>
                                          <p:spTgt spid="121"/>
                                        </p:tgtEl>
                                        <p:attrNameLst>
                                          <p:attrName>style.rotation</p:attrName>
                                        </p:attrNameLst>
                                      </p:cBhvr>
                                      <p:tavLst>
                                        <p:tav tm="0">
                                          <p:val>
                                            <p:fltVal val="90"/>
                                          </p:val>
                                        </p:tav>
                                        <p:tav tm="100000">
                                          <p:val>
                                            <p:fltVal val="0"/>
                                          </p:val>
                                        </p:tav>
                                      </p:tavLst>
                                    </p:anim>
                                    <p:animEffect transition="in" filter="fade">
                                      <p:cBhvr>
                                        <p:cTn id="17" dur="500"/>
                                        <p:tgtEl>
                                          <p:spTgt spid="121"/>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wipe(left)">
                                      <p:cBhvr>
                                        <p:cTn id="21" dur="500"/>
                                        <p:tgtEl>
                                          <p:spTgt spid="1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right)">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righ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right)">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righ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right)">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Dijkstra’s</a:t>
            </a:r>
            <a:r>
              <a:rPr lang="zh-CN" altLang="en-US" dirty="0"/>
              <a:t>（迪克斯特拉）算法 </a:t>
            </a:r>
            <a:endParaRPr lang="zh-CN" altLang="en-US" dirty="0"/>
          </a:p>
        </p:txBody>
      </p:sp>
      <p:sp>
        <p:nvSpPr>
          <p:cNvPr id="4" name="Rectangle 11"/>
          <p:cNvSpPr>
            <a:spLocks noChangeArrowheads="1"/>
          </p:cNvSpPr>
          <p:nvPr/>
        </p:nvSpPr>
        <p:spPr bwMode="auto">
          <a:xfrm>
            <a:off x="2106738" y="2682845"/>
            <a:ext cx="3316005" cy="492442"/>
          </a:xfrm>
          <a:prstGeom prst="roundRect">
            <a:avLst>
              <a:gd name="adj" fmla="val 50000"/>
            </a:avLst>
          </a:prstGeom>
          <a:solidFill>
            <a:srgbClr val="009FF6"/>
          </a:solidFill>
          <a:ln w="9525">
            <a:solidFill>
              <a:sysClr val="window" lastClr="FFFFFF"/>
            </a:solid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a:t>
            </a: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出发的最短路径树</a:t>
            </a:r>
            <a:endPar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5" name="Rectangle 11"/>
          <p:cNvSpPr>
            <a:spLocks noChangeArrowheads="1"/>
          </p:cNvSpPr>
          <p:nvPr/>
        </p:nvSpPr>
        <p:spPr bwMode="auto">
          <a:xfrm>
            <a:off x="7224813" y="2682845"/>
            <a:ext cx="2629553" cy="492442"/>
          </a:xfrm>
          <a:prstGeom prst="roundRect">
            <a:avLst>
              <a:gd name="adj" fmla="val 50000"/>
            </a:avLst>
          </a:prstGeom>
          <a:solidFill>
            <a:srgbClr val="FFC000"/>
          </a:solidFill>
          <a:ln w="9525">
            <a:solidFill>
              <a:sysClr val="window" lastClr="FFFFFF"/>
            </a:solid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的转发表</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nvGrpSpPr>
          <p:cNvPr id="6" name="组合 5"/>
          <p:cNvGrpSpPr/>
          <p:nvPr/>
        </p:nvGrpSpPr>
        <p:grpSpPr>
          <a:xfrm>
            <a:off x="7322255" y="3599681"/>
            <a:ext cx="2596795" cy="2670048"/>
            <a:chOff x="9668292" y="1404190"/>
            <a:chExt cx="2596795" cy="1892430"/>
          </a:xfrm>
        </p:grpSpPr>
        <p:sp>
          <p:nvSpPr>
            <p:cNvPr id="7" name="矩形: 圆角 6"/>
            <p:cNvSpPr/>
            <p:nvPr/>
          </p:nvSpPr>
          <p:spPr>
            <a:xfrm>
              <a:off x="9668292" y="1404190"/>
              <a:ext cx="2596795" cy="1892430"/>
            </a:xfrm>
            <a:prstGeom prst="roundRect">
              <a:avLst>
                <a:gd name="adj" fmla="val 4058"/>
              </a:avLst>
            </a:prstGeom>
            <a:solidFill>
              <a:srgbClr val="FEF6E5"/>
            </a:solidFill>
            <a:ln w="12700" cap="flat" cmpd="sng" algn="ctr">
              <a:solidFill>
                <a:sysClr val="window" lastClr="FFFFFF">
                  <a:lumMod val="65000"/>
                </a:sysClr>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8" name="Text Box 14"/>
            <p:cNvSpPr txBox="1">
              <a:spLocks noChangeArrowheads="1"/>
            </p:cNvSpPr>
            <p:nvPr/>
          </p:nvSpPr>
          <p:spPr bwMode="auto">
            <a:xfrm>
              <a:off x="9887450" y="1443433"/>
              <a:ext cx="860082" cy="2604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目标</a:t>
              </a: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cxnSp>
          <p:nvCxnSpPr>
            <p:cNvPr id="9" name="直接连接符 8"/>
            <p:cNvCxnSpPr/>
            <p:nvPr/>
          </p:nvCxnSpPr>
          <p:spPr>
            <a:xfrm>
              <a:off x="9742553" y="1708619"/>
              <a:ext cx="2442464" cy="0"/>
            </a:xfrm>
            <a:prstGeom prst="line">
              <a:avLst/>
            </a:prstGeom>
            <a:noFill/>
            <a:ln w="6350" cap="flat" cmpd="sng" algn="ctr">
              <a:solidFill>
                <a:sysClr val="window" lastClr="FFFFFF">
                  <a:lumMod val="65000"/>
                </a:sysClr>
              </a:solidFill>
              <a:prstDash val="solid"/>
              <a:miter lim="800000"/>
            </a:ln>
            <a:effectLst/>
          </p:spPr>
        </p:cxnSp>
        <p:cxnSp>
          <p:nvCxnSpPr>
            <p:cNvPr id="10" name="直接连接符 9"/>
            <p:cNvCxnSpPr/>
            <p:nvPr/>
          </p:nvCxnSpPr>
          <p:spPr>
            <a:xfrm>
              <a:off x="9753306" y="2025253"/>
              <a:ext cx="2431711" cy="0"/>
            </a:xfrm>
            <a:prstGeom prst="line">
              <a:avLst/>
            </a:prstGeom>
            <a:noFill/>
            <a:ln w="6350" cap="flat" cmpd="sng" algn="ctr">
              <a:solidFill>
                <a:sysClr val="window" lastClr="FFFFFF">
                  <a:lumMod val="65000"/>
                </a:sysClr>
              </a:solidFill>
              <a:prstDash val="solid"/>
              <a:miter lim="800000"/>
            </a:ln>
            <a:effectLst/>
          </p:spPr>
        </p:cxnSp>
        <p:sp>
          <p:nvSpPr>
            <p:cNvPr id="11" name="Text Box 10"/>
            <p:cNvSpPr txBox="1">
              <a:spLocks noChangeArrowheads="1"/>
            </p:cNvSpPr>
            <p:nvPr/>
          </p:nvSpPr>
          <p:spPr bwMode="auto">
            <a:xfrm>
              <a:off x="11137873" y="1441949"/>
              <a:ext cx="938069" cy="2604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链 路</a:t>
              </a: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cxnSp>
          <p:nvCxnSpPr>
            <p:cNvPr id="12" name="直接连接符 11"/>
            <p:cNvCxnSpPr/>
            <p:nvPr/>
          </p:nvCxnSpPr>
          <p:spPr>
            <a:xfrm>
              <a:off x="9753306" y="2353207"/>
              <a:ext cx="2431711" cy="0"/>
            </a:xfrm>
            <a:prstGeom prst="line">
              <a:avLst/>
            </a:prstGeom>
            <a:noFill/>
            <a:ln w="6350" cap="flat" cmpd="sng" algn="ctr">
              <a:solidFill>
                <a:sysClr val="window" lastClr="FFFFFF">
                  <a:lumMod val="65000"/>
                </a:sysClr>
              </a:solidFill>
              <a:prstDash val="solid"/>
              <a:miter lim="800000"/>
            </a:ln>
            <a:effectLst/>
          </p:spPr>
        </p:cxnSp>
        <p:sp>
          <p:nvSpPr>
            <p:cNvPr id="13" name="Text Box 10"/>
            <p:cNvSpPr txBox="1">
              <a:spLocks noChangeArrowheads="1"/>
            </p:cNvSpPr>
            <p:nvPr/>
          </p:nvSpPr>
          <p:spPr bwMode="auto">
            <a:xfrm>
              <a:off x="9709750" y="1719065"/>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v</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14" name="直接连接符 13"/>
            <p:cNvCxnSpPr>
              <a:stCxn id="7" idx="0"/>
              <a:endCxn id="7" idx="2"/>
            </p:cNvCxnSpPr>
            <p:nvPr/>
          </p:nvCxnSpPr>
          <p:spPr>
            <a:xfrm>
              <a:off x="10966690" y="1404190"/>
              <a:ext cx="0" cy="1892430"/>
            </a:xfrm>
            <a:prstGeom prst="line">
              <a:avLst/>
            </a:prstGeom>
            <a:noFill/>
            <a:ln w="6350" cap="flat" cmpd="sng" algn="ctr">
              <a:solidFill>
                <a:sysClr val="window" lastClr="FFFFFF">
                  <a:lumMod val="65000"/>
                </a:sysClr>
              </a:solidFill>
              <a:prstDash val="solid"/>
              <a:miter lim="800000"/>
            </a:ln>
            <a:effectLst/>
          </p:spPr>
        </p:cxnSp>
        <p:cxnSp>
          <p:nvCxnSpPr>
            <p:cNvPr id="15" name="直接连接符 14"/>
            <p:cNvCxnSpPr/>
            <p:nvPr/>
          </p:nvCxnSpPr>
          <p:spPr>
            <a:xfrm>
              <a:off x="9750834" y="2676993"/>
              <a:ext cx="2431711" cy="0"/>
            </a:xfrm>
            <a:prstGeom prst="line">
              <a:avLst/>
            </a:prstGeom>
            <a:noFill/>
            <a:ln w="6350" cap="flat" cmpd="sng" algn="ctr">
              <a:solidFill>
                <a:sysClr val="window" lastClr="FFFFFF">
                  <a:lumMod val="65000"/>
                </a:sysClr>
              </a:solidFill>
              <a:prstDash val="solid"/>
              <a:miter lim="800000"/>
            </a:ln>
            <a:effectLst/>
          </p:spPr>
        </p:cxnSp>
        <p:sp>
          <p:nvSpPr>
            <p:cNvPr id="16" name="Text Box 10"/>
            <p:cNvSpPr txBox="1">
              <a:spLocks noChangeArrowheads="1"/>
            </p:cNvSpPr>
            <p:nvPr/>
          </p:nvSpPr>
          <p:spPr bwMode="auto">
            <a:xfrm>
              <a:off x="9725401" y="2045006"/>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Text Box 10"/>
            <p:cNvSpPr txBox="1">
              <a:spLocks noChangeArrowheads="1"/>
            </p:cNvSpPr>
            <p:nvPr/>
          </p:nvSpPr>
          <p:spPr bwMode="auto">
            <a:xfrm>
              <a:off x="9728199" y="2358394"/>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y</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10"/>
            <p:cNvSpPr txBox="1">
              <a:spLocks noChangeArrowheads="1"/>
            </p:cNvSpPr>
            <p:nvPr/>
          </p:nvSpPr>
          <p:spPr bwMode="auto">
            <a:xfrm>
              <a:off x="9728199" y="2676237"/>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19" name="直接连接符 18"/>
            <p:cNvCxnSpPr/>
            <p:nvPr/>
          </p:nvCxnSpPr>
          <p:spPr>
            <a:xfrm>
              <a:off x="9750834" y="2993530"/>
              <a:ext cx="2431711" cy="0"/>
            </a:xfrm>
            <a:prstGeom prst="line">
              <a:avLst/>
            </a:prstGeom>
            <a:noFill/>
            <a:ln w="6350" cap="flat" cmpd="sng" algn="ctr">
              <a:solidFill>
                <a:sysClr val="window" lastClr="FFFFFF">
                  <a:lumMod val="65000"/>
                </a:sysClr>
              </a:solidFill>
              <a:prstDash val="solid"/>
              <a:miter lim="800000"/>
            </a:ln>
            <a:effectLst/>
          </p:spPr>
        </p:cxnSp>
        <p:sp>
          <p:nvSpPr>
            <p:cNvPr id="20" name="Text Box 10"/>
            <p:cNvSpPr txBox="1">
              <a:spLocks noChangeArrowheads="1"/>
            </p:cNvSpPr>
            <p:nvPr/>
          </p:nvSpPr>
          <p:spPr bwMode="auto">
            <a:xfrm>
              <a:off x="9728199" y="2989761"/>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z</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Text Box 10"/>
            <p:cNvSpPr txBox="1">
              <a:spLocks noChangeArrowheads="1"/>
            </p:cNvSpPr>
            <p:nvPr/>
          </p:nvSpPr>
          <p:spPr bwMode="auto">
            <a:xfrm>
              <a:off x="10970422" y="1713982"/>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0" lang="en-US" altLang="zh-CN" sz="2000" b="0" i="0" u="none" strike="noStrike" kern="0" cap="none" spc="0" normalizeH="0" baseline="0" noProof="0" dirty="0" err="1">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u,v</a:t>
              </a: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Text Box 10"/>
            <p:cNvSpPr txBox="1">
              <a:spLocks noChangeArrowheads="1"/>
            </p:cNvSpPr>
            <p:nvPr/>
          </p:nvSpPr>
          <p:spPr bwMode="auto">
            <a:xfrm>
              <a:off x="10986073" y="2039924"/>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0" lang="en-US" altLang="zh-CN" sz="2000" b="0" i="0" u="none" strike="noStrike" kern="0" cap="none" spc="0" normalizeH="0" baseline="0" noProof="0" dirty="0" err="1">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u,x</a:t>
              </a: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Text Box 10"/>
            <p:cNvSpPr txBox="1">
              <a:spLocks noChangeArrowheads="1"/>
            </p:cNvSpPr>
            <p:nvPr/>
          </p:nvSpPr>
          <p:spPr bwMode="auto">
            <a:xfrm>
              <a:off x="10988871" y="2353312"/>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0" lang="en-US" altLang="zh-CN" sz="2000" b="0" i="0" u="none" strike="noStrike" kern="0" cap="none" spc="0" normalizeH="0" baseline="0" noProof="0" dirty="0" err="1">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u,x</a:t>
              </a: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Text Box 10"/>
            <p:cNvSpPr txBox="1">
              <a:spLocks noChangeArrowheads="1"/>
            </p:cNvSpPr>
            <p:nvPr/>
          </p:nvSpPr>
          <p:spPr bwMode="auto">
            <a:xfrm>
              <a:off x="10988871" y="2671155"/>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0" lang="en-US" altLang="zh-CN" sz="2000" b="0" i="0" u="none" strike="noStrike" kern="0" cap="none" spc="0" normalizeH="0" baseline="0" noProof="0" dirty="0" err="1">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u,x</a:t>
              </a: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Text Box 10"/>
            <p:cNvSpPr txBox="1">
              <a:spLocks noChangeArrowheads="1"/>
            </p:cNvSpPr>
            <p:nvPr/>
          </p:nvSpPr>
          <p:spPr bwMode="auto">
            <a:xfrm>
              <a:off x="10988871" y="2984679"/>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0" lang="en-US" altLang="zh-CN" sz="2000" b="0" i="0" u="none" strike="noStrike" kern="0" cap="none" spc="0" normalizeH="0" baseline="0" noProof="0" dirty="0" err="1">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u,x</a:t>
              </a:r>
              <a:r>
                <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en-US" altLang="zh-CN" sz="2000" b="0" i="0" u="none" strike="noStrike" kern="0" cap="none" spc="0" normalizeH="0" baseline="0" noProof="0" dirty="0">
                <a:ln>
                  <a:noFill/>
                </a:ln>
                <a:solidFill>
                  <a:srgbClr val="0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6" name="组合 25"/>
          <p:cNvGrpSpPr/>
          <p:nvPr/>
        </p:nvGrpSpPr>
        <p:grpSpPr>
          <a:xfrm>
            <a:off x="2235996" y="3853766"/>
            <a:ext cx="3398397" cy="2202082"/>
            <a:chOff x="967624" y="2973557"/>
            <a:chExt cx="3398397" cy="2202082"/>
          </a:xfrm>
        </p:grpSpPr>
        <p:cxnSp>
          <p:nvCxnSpPr>
            <p:cNvPr id="27" name="直接连接符 26"/>
            <p:cNvCxnSpPr/>
            <p:nvPr/>
          </p:nvCxnSpPr>
          <p:spPr>
            <a:xfrm flipV="1">
              <a:off x="1381175" y="3373796"/>
              <a:ext cx="416359" cy="535526"/>
            </a:xfrm>
            <a:prstGeom prst="line">
              <a:avLst/>
            </a:prstGeom>
            <a:noFill/>
            <a:ln w="19050" cap="flat" cmpd="sng" algn="ctr">
              <a:solidFill>
                <a:sysClr val="window" lastClr="FFFFFF">
                  <a:lumMod val="50000"/>
                </a:sysClr>
              </a:solidFill>
              <a:prstDash val="solid"/>
              <a:miter lim="800000"/>
            </a:ln>
            <a:effectLst/>
          </p:spPr>
        </p:cxnSp>
        <p:cxnSp>
          <p:nvCxnSpPr>
            <p:cNvPr id="28" name="直接连接符 27"/>
            <p:cNvCxnSpPr/>
            <p:nvPr/>
          </p:nvCxnSpPr>
          <p:spPr>
            <a:xfrm>
              <a:off x="2328241" y="4772060"/>
              <a:ext cx="657835" cy="0"/>
            </a:xfrm>
            <a:prstGeom prst="line">
              <a:avLst/>
            </a:prstGeom>
            <a:noFill/>
            <a:ln w="19050" cap="flat" cmpd="sng" algn="ctr">
              <a:solidFill>
                <a:sysClr val="window" lastClr="FFFFFF">
                  <a:lumMod val="50000"/>
                </a:sysClr>
              </a:solidFill>
              <a:prstDash val="solid"/>
              <a:miter lim="800000"/>
            </a:ln>
            <a:effectLst/>
          </p:spPr>
        </p:cxnSp>
        <p:cxnSp>
          <p:nvCxnSpPr>
            <p:cNvPr id="29" name="直接连接符 28"/>
            <p:cNvCxnSpPr/>
            <p:nvPr/>
          </p:nvCxnSpPr>
          <p:spPr>
            <a:xfrm flipH="1">
              <a:off x="3478135" y="4131960"/>
              <a:ext cx="416359" cy="535526"/>
            </a:xfrm>
            <a:prstGeom prst="line">
              <a:avLst/>
            </a:prstGeom>
            <a:noFill/>
            <a:ln w="19050" cap="flat" cmpd="sng" algn="ctr">
              <a:solidFill>
                <a:sysClr val="window" lastClr="FFFFFF">
                  <a:lumMod val="50000"/>
                </a:sysClr>
              </a:solidFill>
              <a:prstDash val="solid"/>
              <a:miter lim="800000"/>
            </a:ln>
            <a:effectLst/>
          </p:spPr>
        </p:cxnSp>
        <p:cxnSp>
          <p:nvCxnSpPr>
            <p:cNvPr id="30" name="直接连接符 29"/>
            <p:cNvCxnSpPr/>
            <p:nvPr/>
          </p:nvCxnSpPr>
          <p:spPr>
            <a:xfrm flipH="1" flipV="1">
              <a:off x="1420067" y="4131960"/>
              <a:ext cx="416359" cy="535526"/>
            </a:xfrm>
            <a:prstGeom prst="line">
              <a:avLst/>
            </a:prstGeom>
            <a:noFill/>
            <a:ln w="19050" cap="flat" cmpd="sng" algn="ctr">
              <a:solidFill>
                <a:sysClr val="window" lastClr="FFFFFF">
                  <a:lumMod val="50000"/>
                </a:sysClr>
              </a:solidFill>
              <a:prstDash val="solid"/>
              <a:miter lim="800000"/>
            </a:ln>
            <a:effectLst/>
          </p:spPr>
        </p:cxnSp>
        <p:cxnSp>
          <p:nvCxnSpPr>
            <p:cNvPr id="31" name="直接连接符 30"/>
            <p:cNvCxnSpPr/>
            <p:nvPr/>
          </p:nvCxnSpPr>
          <p:spPr>
            <a:xfrm flipV="1">
              <a:off x="3324868" y="3409292"/>
              <a:ext cx="0" cy="1241225"/>
            </a:xfrm>
            <a:prstGeom prst="line">
              <a:avLst/>
            </a:prstGeom>
            <a:noFill/>
            <a:ln w="19050" cap="flat" cmpd="sng" algn="ctr">
              <a:solidFill>
                <a:sysClr val="window" lastClr="FFFFFF">
                  <a:lumMod val="50000"/>
                </a:sysClr>
              </a:solidFill>
              <a:prstDash val="solid"/>
              <a:miter lim="800000"/>
            </a:ln>
            <a:effectLst/>
          </p:spPr>
        </p:cxnSp>
        <p:sp>
          <p:nvSpPr>
            <p:cNvPr id="32" name="Text Box 16"/>
            <p:cNvSpPr txBox="1">
              <a:spLocks noChangeArrowheads="1"/>
            </p:cNvSpPr>
            <p:nvPr/>
          </p:nvSpPr>
          <p:spPr bwMode="auto">
            <a:xfrm>
              <a:off x="967624" y="4053152"/>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3" name="Text Box 16"/>
            <p:cNvSpPr txBox="1">
              <a:spLocks noChangeArrowheads="1"/>
            </p:cNvSpPr>
            <p:nvPr/>
          </p:nvSpPr>
          <p:spPr bwMode="auto">
            <a:xfrm>
              <a:off x="1856798" y="4806306"/>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4" name="Text Box 16"/>
            <p:cNvSpPr txBox="1">
              <a:spLocks noChangeArrowheads="1"/>
            </p:cNvSpPr>
            <p:nvPr/>
          </p:nvSpPr>
          <p:spPr bwMode="auto">
            <a:xfrm>
              <a:off x="1863349" y="3315103"/>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v</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5" name="Text Box 16"/>
            <p:cNvSpPr txBox="1">
              <a:spLocks noChangeArrowheads="1"/>
            </p:cNvSpPr>
            <p:nvPr/>
          </p:nvSpPr>
          <p:spPr bwMode="auto">
            <a:xfrm>
              <a:off x="3037885" y="3315103"/>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6" name="Text Box 16"/>
            <p:cNvSpPr txBox="1">
              <a:spLocks noChangeArrowheads="1"/>
            </p:cNvSpPr>
            <p:nvPr/>
          </p:nvSpPr>
          <p:spPr bwMode="auto">
            <a:xfrm>
              <a:off x="3952469" y="4031809"/>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z</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37" name="Text Box 16"/>
            <p:cNvSpPr txBox="1">
              <a:spLocks noChangeArrowheads="1"/>
            </p:cNvSpPr>
            <p:nvPr/>
          </p:nvSpPr>
          <p:spPr bwMode="auto">
            <a:xfrm>
              <a:off x="3039707" y="4778238"/>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y</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grpSp>
          <p:nvGrpSpPr>
            <p:cNvPr id="38" name="组合 37"/>
            <p:cNvGrpSpPr/>
            <p:nvPr/>
          </p:nvGrpSpPr>
          <p:grpSpPr>
            <a:xfrm>
              <a:off x="2980135" y="2973557"/>
              <a:ext cx="743117" cy="408242"/>
              <a:chOff x="7197358" y="2706811"/>
              <a:chExt cx="1701826" cy="934925"/>
            </a:xfrm>
          </p:grpSpPr>
          <p:sp>
            <p:nvSpPr>
              <p:cNvPr id="104"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5"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6"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107" name="Group 47"/>
              <p:cNvGrpSpPr/>
              <p:nvPr/>
            </p:nvGrpSpPr>
            <p:grpSpPr bwMode="auto">
              <a:xfrm>
                <a:off x="7673438" y="2790740"/>
                <a:ext cx="700705" cy="169809"/>
                <a:chOff x="2208" y="2184"/>
                <a:chExt cx="176" cy="69"/>
              </a:xfrm>
            </p:grpSpPr>
            <p:grpSp>
              <p:nvGrpSpPr>
                <p:cNvPr id="108" name="Group 48"/>
                <p:cNvGrpSpPr/>
                <p:nvPr/>
              </p:nvGrpSpPr>
              <p:grpSpPr bwMode="auto">
                <a:xfrm>
                  <a:off x="2208" y="2185"/>
                  <a:ext cx="176" cy="68"/>
                  <a:chOff x="2848" y="848"/>
                  <a:chExt cx="140" cy="98"/>
                </a:xfrm>
              </p:grpSpPr>
              <p:sp>
                <p:nvSpPr>
                  <p:cNvPr id="113"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4"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5"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09" name="Group 52"/>
                <p:cNvGrpSpPr/>
                <p:nvPr/>
              </p:nvGrpSpPr>
              <p:grpSpPr bwMode="auto">
                <a:xfrm flipV="1">
                  <a:off x="2208" y="2184"/>
                  <a:ext cx="176" cy="68"/>
                  <a:chOff x="2848" y="848"/>
                  <a:chExt cx="140" cy="98"/>
                </a:xfrm>
              </p:grpSpPr>
              <p:sp>
                <p:nvSpPr>
                  <p:cNvPr id="110"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1"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2"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39" name="组合 38"/>
            <p:cNvGrpSpPr/>
            <p:nvPr/>
          </p:nvGrpSpPr>
          <p:grpSpPr>
            <a:xfrm>
              <a:off x="1448947" y="2973557"/>
              <a:ext cx="743117" cy="408242"/>
              <a:chOff x="7197358" y="2706811"/>
              <a:chExt cx="1701826" cy="934925"/>
            </a:xfrm>
          </p:grpSpPr>
          <p:sp>
            <p:nvSpPr>
              <p:cNvPr id="92"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3"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4"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95" name="Group 47"/>
              <p:cNvGrpSpPr/>
              <p:nvPr/>
            </p:nvGrpSpPr>
            <p:grpSpPr bwMode="auto">
              <a:xfrm>
                <a:off x="7673438" y="2790740"/>
                <a:ext cx="700705" cy="169809"/>
                <a:chOff x="2208" y="2184"/>
                <a:chExt cx="176" cy="69"/>
              </a:xfrm>
            </p:grpSpPr>
            <p:grpSp>
              <p:nvGrpSpPr>
                <p:cNvPr id="96" name="Group 48"/>
                <p:cNvGrpSpPr/>
                <p:nvPr/>
              </p:nvGrpSpPr>
              <p:grpSpPr bwMode="auto">
                <a:xfrm>
                  <a:off x="2208" y="2185"/>
                  <a:ext cx="176" cy="68"/>
                  <a:chOff x="2848" y="848"/>
                  <a:chExt cx="140" cy="98"/>
                </a:xfrm>
              </p:grpSpPr>
              <p:sp>
                <p:nvSpPr>
                  <p:cNvPr id="101"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2"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3"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97" name="Group 52"/>
                <p:cNvGrpSpPr/>
                <p:nvPr/>
              </p:nvGrpSpPr>
              <p:grpSpPr bwMode="auto">
                <a:xfrm flipV="1">
                  <a:off x="2208" y="2184"/>
                  <a:ext cx="176" cy="68"/>
                  <a:chOff x="2848" y="848"/>
                  <a:chExt cx="140" cy="98"/>
                </a:xfrm>
              </p:grpSpPr>
              <p:sp>
                <p:nvSpPr>
                  <p:cNvPr id="98"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9"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0"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40" name="组合 39"/>
            <p:cNvGrpSpPr/>
            <p:nvPr/>
          </p:nvGrpSpPr>
          <p:grpSpPr>
            <a:xfrm>
              <a:off x="971004" y="3723718"/>
              <a:ext cx="743117" cy="408242"/>
              <a:chOff x="7197358" y="2706811"/>
              <a:chExt cx="1701826" cy="934925"/>
            </a:xfrm>
          </p:grpSpPr>
          <p:sp>
            <p:nvSpPr>
              <p:cNvPr id="80"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1"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2"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83" name="Group 47"/>
              <p:cNvGrpSpPr/>
              <p:nvPr/>
            </p:nvGrpSpPr>
            <p:grpSpPr bwMode="auto">
              <a:xfrm>
                <a:off x="7673438" y="2790740"/>
                <a:ext cx="700705" cy="169809"/>
                <a:chOff x="2208" y="2184"/>
                <a:chExt cx="176" cy="69"/>
              </a:xfrm>
            </p:grpSpPr>
            <p:grpSp>
              <p:nvGrpSpPr>
                <p:cNvPr id="84" name="Group 48"/>
                <p:cNvGrpSpPr/>
                <p:nvPr/>
              </p:nvGrpSpPr>
              <p:grpSpPr bwMode="auto">
                <a:xfrm>
                  <a:off x="2208" y="2185"/>
                  <a:ext cx="176" cy="68"/>
                  <a:chOff x="2848" y="848"/>
                  <a:chExt cx="140" cy="98"/>
                </a:xfrm>
              </p:grpSpPr>
              <p:sp>
                <p:nvSpPr>
                  <p:cNvPr id="8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85" name="Group 52"/>
                <p:cNvGrpSpPr/>
                <p:nvPr/>
              </p:nvGrpSpPr>
              <p:grpSpPr bwMode="auto">
                <a:xfrm flipV="1">
                  <a:off x="2208" y="2184"/>
                  <a:ext cx="176" cy="68"/>
                  <a:chOff x="2848" y="848"/>
                  <a:chExt cx="140" cy="98"/>
                </a:xfrm>
              </p:grpSpPr>
              <p:sp>
                <p:nvSpPr>
                  <p:cNvPr id="8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41" name="组合 40"/>
            <p:cNvGrpSpPr/>
            <p:nvPr/>
          </p:nvGrpSpPr>
          <p:grpSpPr>
            <a:xfrm>
              <a:off x="3531425" y="3723718"/>
              <a:ext cx="743117" cy="408242"/>
              <a:chOff x="7197358" y="2706811"/>
              <a:chExt cx="1701826" cy="934925"/>
            </a:xfrm>
          </p:grpSpPr>
          <p:sp>
            <p:nvSpPr>
              <p:cNvPr id="68"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9"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0"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71" name="Group 47"/>
              <p:cNvGrpSpPr/>
              <p:nvPr/>
            </p:nvGrpSpPr>
            <p:grpSpPr bwMode="auto">
              <a:xfrm>
                <a:off x="7673438" y="2790740"/>
                <a:ext cx="700705" cy="169809"/>
                <a:chOff x="2208" y="2184"/>
                <a:chExt cx="176" cy="69"/>
              </a:xfrm>
            </p:grpSpPr>
            <p:grpSp>
              <p:nvGrpSpPr>
                <p:cNvPr id="72" name="Group 48"/>
                <p:cNvGrpSpPr/>
                <p:nvPr/>
              </p:nvGrpSpPr>
              <p:grpSpPr bwMode="auto">
                <a:xfrm>
                  <a:off x="2208" y="2185"/>
                  <a:ext cx="176" cy="68"/>
                  <a:chOff x="2848" y="848"/>
                  <a:chExt cx="140" cy="98"/>
                </a:xfrm>
              </p:grpSpPr>
              <p:sp>
                <p:nvSpPr>
                  <p:cNvPr id="77"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8"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9"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73" name="Group 52"/>
                <p:cNvGrpSpPr/>
                <p:nvPr/>
              </p:nvGrpSpPr>
              <p:grpSpPr bwMode="auto">
                <a:xfrm flipV="1">
                  <a:off x="2208" y="2184"/>
                  <a:ext cx="176" cy="68"/>
                  <a:chOff x="2848" y="848"/>
                  <a:chExt cx="140" cy="98"/>
                </a:xfrm>
              </p:grpSpPr>
              <p:sp>
                <p:nvSpPr>
                  <p:cNvPr id="74"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5"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6"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42" name="组合 41"/>
            <p:cNvGrpSpPr/>
            <p:nvPr/>
          </p:nvGrpSpPr>
          <p:grpSpPr>
            <a:xfrm>
              <a:off x="2907769" y="4438846"/>
              <a:ext cx="743117" cy="408242"/>
              <a:chOff x="7197358" y="2706811"/>
              <a:chExt cx="1701826" cy="934925"/>
            </a:xfrm>
          </p:grpSpPr>
          <p:sp>
            <p:nvSpPr>
              <p:cNvPr id="56"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7"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8"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59" name="Group 47"/>
              <p:cNvGrpSpPr/>
              <p:nvPr/>
            </p:nvGrpSpPr>
            <p:grpSpPr bwMode="auto">
              <a:xfrm>
                <a:off x="7673438" y="2790740"/>
                <a:ext cx="700705" cy="169809"/>
                <a:chOff x="2208" y="2184"/>
                <a:chExt cx="176" cy="69"/>
              </a:xfrm>
            </p:grpSpPr>
            <p:grpSp>
              <p:nvGrpSpPr>
                <p:cNvPr id="60" name="Group 48"/>
                <p:cNvGrpSpPr/>
                <p:nvPr/>
              </p:nvGrpSpPr>
              <p:grpSpPr bwMode="auto">
                <a:xfrm>
                  <a:off x="2208" y="2185"/>
                  <a:ext cx="176" cy="68"/>
                  <a:chOff x="2848" y="848"/>
                  <a:chExt cx="140" cy="98"/>
                </a:xfrm>
              </p:grpSpPr>
              <p:sp>
                <p:nvSpPr>
                  <p:cNvPr id="65"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6"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7"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61" name="Group 52"/>
                <p:cNvGrpSpPr/>
                <p:nvPr/>
              </p:nvGrpSpPr>
              <p:grpSpPr bwMode="auto">
                <a:xfrm flipV="1">
                  <a:off x="2208" y="2184"/>
                  <a:ext cx="176" cy="68"/>
                  <a:chOff x="2848" y="848"/>
                  <a:chExt cx="140" cy="98"/>
                </a:xfrm>
              </p:grpSpPr>
              <p:sp>
                <p:nvSpPr>
                  <p:cNvPr id="62"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3"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4"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43" name="组合 42"/>
            <p:cNvGrpSpPr/>
            <p:nvPr/>
          </p:nvGrpSpPr>
          <p:grpSpPr>
            <a:xfrm>
              <a:off x="1704827" y="4438846"/>
              <a:ext cx="743117" cy="408242"/>
              <a:chOff x="7197358" y="2706811"/>
              <a:chExt cx="1701826" cy="934925"/>
            </a:xfrm>
          </p:grpSpPr>
          <p:sp>
            <p:nvSpPr>
              <p:cNvPr id="44"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45"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46"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47" name="Group 47"/>
              <p:cNvGrpSpPr/>
              <p:nvPr/>
            </p:nvGrpSpPr>
            <p:grpSpPr bwMode="auto">
              <a:xfrm>
                <a:off x="7673438" y="2790740"/>
                <a:ext cx="700705" cy="169809"/>
                <a:chOff x="2208" y="2184"/>
                <a:chExt cx="176" cy="69"/>
              </a:xfrm>
            </p:grpSpPr>
            <p:grpSp>
              <p:nvGrpSpPr>
                <p:cNvPr id="48" name="Group 48"/>
                <p:cNvGrpSpPr/>
                <p:nvPr/>
              </p:nvGrpSpPr>
              <p:grpSpPr bwMode="auto">
                <a:xfrm>
                  <a:off x="2208" y="2185"/>
                  <a:ext cx="176" cy="68"/>
                  <a:chOff x="2848" y="848"/>
                  <a:chExt cx="140" cy="98"/>
                </a:xfrm>
              </p:grpSpPr>
              <p:sp>
                <p:nvSpPr>
                  <p:cNvPr id="53"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4"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5"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49" name="Group 52"/>
                <p:cNvGrpSpPr/>
                <p:nvPr/>
              </p:nvGrpSpPr>
              <p:grpSpPr bwMode="auto">
                <a:xfrm flipV="1">
                  <a:off x="2208" y="2184"/>
                  <a:ext cx="176" cy="68"/>
                  <a:chOff x="2848" y="848"/>
                  <a:chExt cx="140" cy="98"/>
                </a:xfrm>
              </p:grpSpPr>
              <p:sp>
                <p:nvSpPr>
                  <p:cNvPr id="50"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1"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2"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Dijkstra’s</a:t>
            </a:r>
            <a:r>
              <a:rPr lang="zh-CN" altLang="en-US" dirty="0"/>
              <a:t>（迪克斯特拉）算法 </a:t>
            </a:r>
            <a:endParaRPr lang="zh-CN" altLang="en-US" dirty="0"/>
          </a:p>
        </p:txBody>
      </p:sp>
      <p:grpSp>
        <p:nvGrpSpPr>
          <p:cNvPr id="4" name="组合 3"/>
          <p:cNvGrpSpPr/>
          <p:nvPr/>
        </p:nvGrpSpPr>
        <p:grpSpPr>
          <a:xfrm>
            <a:off x="1588208" y="2486455"/>
            <a:ext cx="6663056" cy="675640"/>
            <a:chOff x="1659193" y="2493286"/>
            <a:chExt cx="5548196" cy="1254207"/>
          </a:xfrm>
        </p:grpSpPr>
        <p:sp>
          <p:nvSpPr>
            <p:cNvPr id="5" name="矩形: 圆角 4"/>
            <p:cNvSpPr/>
            <p:nvPr/>
          </p:nvSpPr>
          <p:spPr>
            <a:xfrm>
              <a:off x="1659193" y="2493286"/>
              <a:ext cx="5548196" cy="1254207"/>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772756" y="2750723"/>
              <a:ext cx="5244522" cy="85460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前提</a:t>
              </a:r>
              <a:r>
                <a:rPr kumimoji="0" lang="en-US" altLang="zh-CN"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所有节点都知道网络拓扑和链路费用 </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 name="矩形: 圆角 6"/>
            <p:cNvSpPr/>
            <p:nvPr/>
          </p:nvSpPr>
          <p:spPr>
            <a:xfrm>
              <a:off x="1724819" y="2603030"/>
              <a:ext cx="5412255" cy="1064096"/>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8" name="组合 7"/>
          <p:cNvGrpSpPr/>
          <p:nvPr/>
        </p:nvGrpSpPr>
        <p:grpSpPr>
          <a:xfrm>
            <a:off x="1731126" y="3266910"/>
            <a:ext cx="4680527" cy="476221"/>
            <a:chOff x="1403750" y="3593123"/>
            <a:chExt cx="4680527" cy="476221"/>
          </a:xfrm>
        </p:grpSpPr>
        <p:grpSp>
          <p:nvGrpSpPr>
            <p:cNvPr id="9" name="组合 8"/>
            <p:cNvGrpSpPr/>
            <p:nvPr/>
          </p:nvGrpSpPr>
          <p:grpSpPr>
            <a:xfrm>
              <a:off x="1403750" y="3593123"/>
              <a:ext cx="490436" cy="476221"/>
              <a:chOff x="1403750" y="3593123"/>
              <a:chExt cx="808892" cy="785446"/>
            </a:xfrm>
          </p:grpSpPr>
          <p:sp>
            <p:nvSpPr>
              <p:cNvPr id="11" name="对话气泡: 椭圆形 10"/>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0" name="Text Box 79"/>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通过链路状态广播获得信息 </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 name="组合 12"/>
          <p:cNvGrpSpPr/>
          <p:nvPr/>
        </p:nvGrpSpPr>
        <p:grpSpPr>
          <a:xfrm>
            <a:off x="1724590" y="3818395"/>
            <a:ext cx="6505456" cy="476221"/>
            <a:chOff x="1403750" y="3593123"/>
            <a:chExt cx="6505456" cy="476221"/>
          </a:xfrm>
        </p:grpSpPr>
        <p:grpSp>
          <p:nvGrpSpPr>
            <p:cNvPr id="14" name="组合 13"/>
            <p:cNvGrpSpPr/>
            <p:nvPr/>
          </p:nvGrpSpPr>
          <p:grpSpPr>
            <a:xfrm>
              <a:off x="1403750" y="3593123"/>
              <a:ext cx="490436" cy="476221"/>
              <a:chOff x="1403750" y="3593123"/>
              <a:chExt cx="808892" cy="785446"/>
            </a:xfrm>
          </p:grpSpPr>
          <p:sp>
            <p:nvSpPr>
              <p:cNvPr id="16" name="对话气泡: 椭圆形 15"/>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5" name="Text Box 79"/>
            <p:cNvSpPr txBox="1">
              <a:spLocks noChangeArrowheads="1"/>
            </p:cNvSpPr>
            <p:nvPr/>
          </p:nvSpPr>
          <p:spPr bwMode="auto">
            <a:xfrm>
              <a:off x="1985932" y="3593123"/>
              <a:ext cx="592327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所有节点具有该网络的同一个完整的视图</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 name="组合 17"/>
          <p:cNvGrpSpPr/>
          <p:nvPr/>
        </p:nvGrpSpPr>
        <p:grpSpPr>
          <a:xfrm>
            <a:off x="1588208" y="4510393"/>
            <a:ext cx="6140330" cy="675443"/>
            <a:chOff x="1659193" y="2493286"/>
            <a:chExt cx="5548196" cy="1254207"/>
          </a:xfrm>
        </p:grpSpPr>
        <p:sp>
          <p:nvSpPr>
            <p:cNvPr id="19" name="矩形: 圆角 18"/>
            <p:cNvSpPr/>
            <p:nvPr/>
          </p:nvSpPr>
          <p:spPr>
            <a:xfrm>
              <a:off x="1659193" y="2493286"/>
              <a:ext cx="5548196" cy="1254207"/>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文本框 19"/>
            <p:cNvSpPr txBox="1"/>
            <p:nvPr/>
          </p:nvSpPr>
          <p:spPr>
            <a:xfrm>
              <a:off x="1782423" y="2671415"/>
              <a:ext cx="3464754" cy="8572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目标</a:t>
              </a:r>
              <a:r>
                <a:rPr kumimoji="0" lang="en-US" altLang="zh-CN"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产生某节点的转发表</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1" name="矩形: 圆角 20"/>
            <p:cNvSpPr/>
            <p:nvPr/>
          </p:nvSpPr>
          <p:spPr>
            <a:xfrm>
              <a:off x="1724819" y="2603030"/>
              <a:ext cx="5412256" cy="1064096"/>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2" name="组合 21"/>
          <p:cNvGrpSpPr/>
          <p:nvPr/>
        </p:nvGrpSpPr>
        <p:grpSpPr>
          <a:xfrm>
            <a:off x="1731126" y="5253882"/>
            <a:ext cx="7282382" cy="476221"/>
            <a:chOff x="1403750" y="3593123"/>
            <a:chExt cx="7282382" cy="476221"/>
          </a:xfrm>
        </p:grpSpPr>
        <p:grpSp>
          <p:nvGrpSpPr>
            <p:cNvPr id="23" name="组合 22"/>
            <p:cNvGrpSpPr/>
            <p:nvPr/>
          </p:nvGrpSpPr>
          <p:grpSpPr>
            <a:xfrm>
              <a:off x="1403750" y="3593123"/>
              <a:ext cx="490436" cy="476221"/>
              <a:chOff x="1403750" y="3593123"/>
              <a:chExt cx="808892" cy="785446"/>
            </a:xfrm>
          </p:grpSpPr>
          <p:sp>
            <p:nvSpPr>
              <p:cNvPr id="25" name="对话气泡: 椭圆形 2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4" name="Text Box 79"/>
            <p:cNvSpPr txBox="1">
              <a:spLocks noChangeArrowheads="1"/>
            </p:cNvSpPr>
            <p:nvPr/>
          </p:nvSpPr>
          <p:spPr bwMode="auto">
            <a:xfrm>
              <a:off x="1985932" y="3593123"/>
              <a:ext cx="670020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计算从某节点到网络中所有其它节点的最低费用</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 name="组合 26"/>
          <p:cNvGrpSpPr/>
          <p:nvPr/>
        </p:nvGrpSpPr>
        <p:grpSpPr>
          <a:xfrm>
            <a:off x="1731126" y="5805367"/>
            <a:ext cx="6505456" cy="476221"/>
            <a:chOff x="1403750" y="3593123"/>
            <a:chExt cx="6505456" cy="476221"/>
          </a:xfrm>
        </p:grpSpPr>
        <p:grpSp>
          <p:nvGrpSpPr>
            <p:cNvPr id="28" name="组合 27"/>
            <p:cNvGrpSpPr/>
            <p:nvPr/>
          </p:nvGrpSpPr>
          <p:grpSpPr>
            <a:xfrm>
              <a:off x="1403750" y="3593123"/>
              <a:ext cx="490436" cy="476221"/>
              <a:chOff x="1403750" y="3593123"/>
              <a:chExt cx="808892" cy="785446"/>
            </a:xfrm>
          </p:grpSpPr>
          <p:sp>
            <p:nvSpPr>
              <p:cNvPr id="30" name="对话气泡: 椭圆形 29"/>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9" name="Text Box 79"/>
            <p:cNvSpPr txBox="1">
              <a:spLocks noChangeArrowheads="1"/>
            </p:cNvSpPr>
            <p:nvPr/>
          </p:nvSpPr>
          <p:spPr bwMode="auto">
            <a:xfrm>
              <a:off x="1985932" y="3593123"/>
              <a:ext cx="592327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为该节点提供</a:t>
              </a:r>
              <a:r>
                <a:rPr kumimoji="1" lang="zh-CN" altLang="en-US" sz="2400" b="0" i="0" u="none" strike="noStrike" kern="0" cap="none" spc="0" normalizeH="0" baseline="0" noProof="0" dirty="0">
                  <a:ln>
                    <a:noFill/>
                  </a:ln>
                  <a:solidFill>
                    <a:srgbClr val="0070C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转发表</a:t>
              </a:r>
              <a:endParaRPr kumimoji="1" lang="zh-CN" altLang="en-US" sz="2400" b="0" i="0" u="none" strike="noStrike" kern="0" cap="none" spc="0" normalizeH="0" baseline="0" noProof="0" dirty="0">
                <a:ln>
                  <a:noFill/>
                </a:ln>
                <a:solidFill>
                  <a:srgbClr val="0070C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6" name="组合 35"/>
          <p:cNvGrpSpPr/>
          <p:nvPr/>
        </p:nvGrpSpPr>
        <p:grpSpPr>
          <a:xfrm>
            <a:off x="8742962" y="2517601"/>
            <a:ext cx="2802510" cy="675443"/>
            <a:chOff x="1659193" y="2493286"/>
            <a:chExt cx="2532254" cy="1254207"/>
          </a:xfrm>
        </p:grpSpPr>
        <p:sp>
          <p:nvSpPr>
            <p:cNvPr id="37" name="矩形: 圆角 36"/>
            <p:cNvSpPr/>
            <p:nvPr/>
          </p:nvSpPr>
          <p:spPr>
            <a:xfrm>
              <a:off x="1659193" y="2493286"/>
              <a:ext cx="2532254" cy="1254207"/>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文本框 56"/>
            <p:cNvSpPr txBox="1"/>
            <p:nvPr/>
          </p:nvSpPr>
          <p:spPr>
            <a:xfrm>
              <a:off x="1821638" y="2747782"/>
              <a:ext cx="1782145" cy="8572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思源黑体 CN Normal" panose="020B0400000000000000" pitchFamily="34" charset="-122"/>
                  <a:ea typeface="思源黑体 CN Normal" panose="020B0400000000000000" pitchFamily="34" charset="-122"/>
                </a:rPr>
                <a:t>方法</a:t>
              </a:r>
              <a:r>
                <a:rPr lang="en-US" altLang="zh-CN" sz="2400" b="1"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迭代</a:t>
              </a:r>
              <a:endParaRPr lang="zh-CN" altLang="en-US" sz="2400" dirty="0">
                <a:latin typeface="思源黑体 CN Normal" panose="020B0400000000000000" pitchFamily="34" charset="-122"/>
                <a:ea typeface="思源黑体 CN Normal" panose="020B0400000000000000" pitchFamily="34" charset="-122"/>
              </a:endParaRPr>
            </a:p>
          </p:txBody>
        </p:sp>
        <p:sp>
          <p:nvSpPr>
            <p:cNvPr id="39" name="矩形: 圆角 38"/>
            <p:cNvSpPr/>
            <p:nvPr/>
          </p:nvSpPr>
          <p:spPr>
            <a:xfrm>
              <a:off x="1724819" y="2603030"/>
              <a:ext cx="2396807"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0" name="组合 39"/>
          <p:cNvGrpSpPr/>
          <p:nvPr/>
        </p:nvGrpSpPr>
        <p:grpSpPr>
          <a:xfrm>
            <a:off x="8815592" y="3359666"/>
            <a:ext cx="2729880" cy="2796856"/>
            <a:chOff x="1403750" y="3522783"/>
            <a:chExt cx="2729880" cy="2796856"/>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42" name="Text Box 79"/>
            <p:cNvSpPr txBox="1">
              <a:spLocks noChangeArrowheads="1"/>
            </p:cNvSpPr>
            <p:nvPr/>
          </p:nvSpPr>
          <p:spPr bwMode="auto">
            <a:xfrm>
              <a:off x="1986045" y="3522783"/>
              <a:ext cx="2147585" cy="279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经算法的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次迭代后，可知道到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个目的节点的最低费用路径。</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ppt_x</p:attrName>
                                        </p:attrNameLst>
                                      </p:cBhvr>
                                      <p:tavLst>
                                        <p:tav tm="0">
                                          <p:val>
                                            <p:strVal val="#ppt_x-#ppt_w*1.125000"/>
                                          </p:val>
                                        </p:tav>
                                        <p:tav tm="100000">
                                          <p:val>
                                            <p:strVal val="#ppt_x"/>
                                          </p:val>
                                        </p:tav>
                                      </p:tavLst>
                                    </p:anim>
                                    <p:animEffect transition="in" filter="wipe(right)">
                                      <p:cBhvr>
                                        <p:cTn id="22" dur="500"/>
                                        <p:tgtEl>
                                          <p:spTgt spid="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p:tgtEl>
                                          <p:spTgt spid="36"/>
                                        </p:tgtEl>
                                        <p:attrNameLst>
                                          <p:attrName>ppt_y</p:attrName>
                                        </p:attrNameLst>
                                      </p:cBhvr>
                                      <p:tavLst>
                                        <p:tav tm="0">
                                          <p:val>
                                            <p:strVal val="#ppt_y+#ppt_h*1.125000"/>
                                          </p:val>
                                        </p:tav>
                                        <p:tav tm="100000">
                                          <p:val>
                                            <p:strVal val="#ppt_y"/>
                                          </p:val>
                                        </p:tav>
                                      </p:tavLst>
                                    </p:anim>
                                    <p:animEffect transition="in" filter="wipe(up)">
                                      <p:cBhvr>
                                        <p:cTn id="36" dur="500"/>
                                        <p:tgtEl>
                                          <p:spTgt spid="36"/>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left)">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Dijkstra’s(</a:t>
            </a:r>
            <a:r>
              <a:rPr lang="zh-CN" altLang="en-US" dirty="0"/>
              <a:t>迪克斯特拉</a:t>
            </a:r>
            <a:r>
              <a:rPr lang="en-US" altLang="zh-CN" dirty="0"/>
              <a:t>)</a:t>
            </a:r>
            <a:r>
              <a:rPr lang="zh-CN" altLang="en-US" dirty="0"/>
              <a:t>算法的复杂性</a:t>
            </a:r>
            <a:endParaRPr lang="zh-CN" altLang="en-US" dirty="0"/>
          </a:p>
        </p:txBody>
      </p:sp>
      <p:grpSp>
        <p:nvGrpSpPr>
          <p:cNvPr id="4" name="组合 3"/>
          <p:cNvGrpSpPr/>
          <p:nvPr/>
        </p:nvGrpSpPr>
        <p:grpSpPr>
          <a:xfrm>
            <a:off x="1302600" y="2460520"/>
            <a:ext cx="9487357" cy="1005596"/>
            <a:chOff x="1403750" y="3549581"/>
            <a:chExt cx="9487357" cy="1005596"/>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6045" y="3549581"/>
              <a:ext cx="8905062"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3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对于第一次迭代</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需要搜索所有的</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个节点以确定出节点</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不在</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中且具有最低费用。</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302385" y="3667761"/>
            <a:ext cx="9487574" cy="1005596"/>
            <a:chOff x="1403750" y="3549581"/>
            <a:chExt cx="8336754" cy="1005792"/>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 name="Text Box 79"/>
            <p:cNvSpPr txBox="1">
              <a:spLocks noChangeArrowheads="1"/>
            </p:cNvSpPr>
            <p:nvPr/>
          </p:nvSpPr>
          <p:spPr bwMode="auto">
            <a:xfrm>
              <a:off x="1985932" y="3549581"/>
              <a:ext cx="7754572" cy="100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3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在所有迭代中需要搜索的节点总数为</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n(n+1)/2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，所以链路状态算法在最差情况下复杂性为 </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O(n</a:t>
              </a:r>
              <a:r>
                <a:rPr kumimoji="1" lang="en-US" altLang="zh-CN" sz="2400" b="0" i="0" u="none" strike="noStrike" kern="0" cap="none" spc="0" normalizeH="0" baseline="3000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 name="组合 13"/>
          <p:cNvGrpSpPr/>
          <p:nvPr/>
        </p:nvGrpSpPr>
        <p:grpSpPr>
          <a:xfrm>
            <a:off x="1302600" y="4874538"/>
            <a:ext cx="9487357" cy="1005596"/>
            <a:chOff x="1403750" y="3549581"/>
            <a:chExt cx="9487357" cy="1005596"/>
          </a:xfrm>
        </p:grpSpPr>
        <p:grpSp>
          <p:nvGrpSpPr>
            <p:cNvPr id="15" name="组合 14"/>
            <p:cNvGrpSpPr/>
            <p:nvPr/>
          </p:nvGrpSpPr>
          <p:grpSpPr>
            <a:xfrm>
              <a:off x="1403750" y="3593123"/>
              <a:ext cx="490436" cy="476221"/>
              <a:chOff x="1403750" y="3593123"/>
              <a:chExt cx="808892" cy="785446"/>
            </a:xfrm>
          </p:grpSpPr>
          <p:sp>
            <p:nvSpPr>
              <p:cNvPr id="17" name="对话气泡: 椭圆形 1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6" name="Text Box 79"/>
            <p:cNvSpPr txBox="1">
              <a:spLocks noChangeArrowheads="1"/>
            </p:cNvSpPr>
            <p:nvPr/>
          </p:nvSpPr>
          <p:spPr bwMode="auto">
            <a:xfrm>
              <a:off x="1986045" y="3549581"/>
              <a:ext cx="8905062"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3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该算法的一种更复杂的实现，使用一种叫做堆的数据结构，其计算复杂性为 </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O(</a:t>
              </a:r>
              <a:r>
                <a:rPr kumimoji="1" lang="en-US" altLang="zh-CN" sz="2400" b="0"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mlogn</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Dijkstra’s</a:t>
            </a:r>
            <a:r>
              <a:rPr kumimoji="1" lang="en-US" alt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迪克斯特拉</a:t>
            </a:r>
            <a:r>
              <a:rPr kumimoji="1" lang="en-US" altLang="zh-CN"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3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算法可能出现的问题</a:t>
            </a:r>
            <a:endParaRPr lang="zh-CN" altLang="en-US" sz="3600" dirty="0"/>
          </a:p>
        </p:txBody>
      </p:sp>
      <p:sp>
        <p:nvSpPr>
          <p:cNvPr id="174" name="Freeform 5"/>
          <p:cNvSpPr>
            <a:spLocks noChangeArrowheads="1"/>
          </p:cNvSpPr>
          <p:nvPr/>
        </p:nvSpPr>
        <p:spPr bwMode="auto">
          <a:xfrm>
            <a:off x="845447" y="2680877"/>
            <a:ext cx="2495562" cy="2293495"/>
          </a:xfrm>
          <a:custGeom>
            <a:avLst/>
            <a:gdLst>
              <a:gd name="T0" fmla="*/ 1 w 1242"/>
              <a:gd name="T1" fmla="*/ 381 h 854"/>
              <a:gd name="T2" fmla="*/ 169 w 1242"/>
              <a:gd name="T3" fmla="*/ 162 h 854"/>
              <a:gd name="T4" fmla="*/ 487 w 1242"/>
              <a:gd name="T5" fmla="*/ 18 h 854"/>
              <a:gd name="T6" fmla="*/ 823 w 1242"/>
              <a:gd name="T7" fmla="*/ 30 h 854"/>
              <a:gd name="T8" fmla="*/ 1183 w 1242"/>
              <a:gd name="T9" fmla="*/ 261 h 854"/>
              <a:gd name="T10" fmla="*/ 1177 w 1242"/>
              <a:gd name="T11" fmla="*/ 609 h 854"/>
              <a:gd name="T12" fmla="*/ 928 w 1242"/>
              <a:gd name="T13" fmla="*/ 780 h 854"/>
              <a:gd name="T14" fmla="*/ 448 w 1242"/>
              <a:gd name="T15" fmla="*/ 837 h 854"/>
              <a:gd name="T16" fmla="*/ 178 w 1242"/>
              <a:gd name="T17" fmla="*/ 675 h 854"/>
              <a:gd name="T18" fmla="*/ 1 w 1242"/>
              <a:gd name="T19" fmla="*/ 381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2" h="854">
                <a:moveTo>
                  <a:pt x="1" y="381"/>
                </a:moveTo>
                <a:cubicBezTo>
                  <a:pt x="0" y="296"/>
                  <a:pt x="88" y="222"/>
                  <a:pt x="169" y="162"/>
                </a:cubicBezTo>
                <a:cubicBezTo>
                  <a:pt x="250" y="102"/>
                  <a:pt x="378" y="40"/>
                  <a:pt x="487" y="18"/>
                </a:cubicBezTo>
                <a:cubicBezTo>
                  <a:pt x="616" y="6"/>
                  <a:pt x="685" y="0"/>
                  <a:pt x="823" y="30"/>
                </a:cubicBezTo>
                <a:cubicBezTo>
                  <a:pt x="961" y="60"/>
                  <a:pt x="1121" y="165"/>
                  <a:pt x="1183" y="261"/>
                </a:cubicBezTo>
                <a:cubicBezTo>
                  <a:pt x="1242" y="357"/>
                  <a:pt x="1219" y="523"/>
                  <a:pt x="1177" y="609"/>
                </a:cubicBezTo>
                <a:cubicBezTo>
                  <a:pt x="1135" y="695"/>
                  <a:pt x="1049" y="742"/>
                  <a:pt x="928" y="780"/>
                </a:cubicBezTo>
                <a:cubicBezTo>
                  <a:pt x="807" y="818"/>
                  <a:pt x="573" y="854"/>
                  <a:pt x="448" y="837"/>
                </a:cubicBezTo>
                <a:cubicBezTo>
                  <a:pt x="323" y="820"/>
                  <a:pt x="252" y="751"/>
                  <a:pt x="178" y="675"/>
                </a:cubicBezTo>
                <a:cubicBezTo>
                  <a:pt x="104" y="599"/>
                  <a:pt x="2" y="466"/>
                  <a:pt x="1" y="381"/>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75" name="Freeform 6"/>
          <p:cNvSpPr>
            <a:spLocks noChangeArrowheads="1"/>
          </p:cNvSpPr>
          <p:nvPr/>
        </p:nvSpPr>
        <p:spPr bwMode="auto">
          <a:xfrm>
            <a:off x="1353802" y="3252908"/>
            <a:ext cx="494290" cy="354498"/>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176" name="Group 7"/>
          <p:cNvGrpSpPr/>
          <p:nvPr/>
        </p:nvGrpSpPr>
        <p:grpSpPr bwMode="auto">
          <a:xfrm>
            <a:off x="1741599" y="2745315"/>
            <a:ext cx="634942" cy="504890"/>
            <a:chOff x="1747" y="3201"/>
            <a:chExt cx="316" cy="188"/>
          </a:xfrm>
        </p:grpSpPr>
        <p:sp>
          <p:nvSpPr>
            <p:cNvPr id="177"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178"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179"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180"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181"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182" name="Text Box 15"/>
            <p:cNvSpPr txBox="1">
              <a:spLocks noChangeArrowheads="1"/>
            </p:cNvSpPr>
            <p:nvPr/>
          </p:nvSpPr>
          <p:spPr bwMode="auto">
            <a:xfrm>
              <a:off x="1798" y="3201"/>
              <a:ext cx="2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w</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sp>
        <p:nvSpPr>
          <p:cNvPr id="183" name="Text Box 44"/>
          <p:cNvSpPr txBox="1">
            <a:spLocks noChangeArrowheads="1"/>
          </p:cNvSpPr>
          <p:nvPr/>
        </p:nvSpPr>
        <p:spPr bwMode="auto">
          <a:xfrm>
            <a:off x="1337728" y="2927951"/>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
        <p:nvSpPr>
          <p:cNvPr id="184" name="Freeform 45"/>
          <p:cNvSpPr>
            <a:spLocks noChangeArrowheads="1"/>
          </p:cNvSpPr>
          <p:nvPr/>
        </p:nvSpPr>
        <p:spPr bwMode="auto">
          <a:xfrm flipH="1">
            <a:off x="2221824" y="3252908"/>
            <a:ext cx="427983" cy="346441"/>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85" name="Freeform 46"/>
          <p:cNvSpPr>
            <a:spLocks noChangeArrowheads="1"/>
          </p:cNvSpPr>
          <p:nvPr/>
        </p:nvSpPr>
        <p:spPr bwMode="auto">
          <a:xfrm flipH="1" flipV="1">
            <a:off x="2239908" y="3953847"/>
            <a:ext cx="397843" cy="386725"/>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86" name="Freeform 47"/>
          <p:cNvSpPr>
            <a:spLocks noChangeArrowheads="1"/>
          </p:cNvSpPr>
          <p:nvPr/>
        </p:nvSpPr>
        <p:spPr bwMode="auto">
          <a:xfrm flipV="1">
            <a:off x="1432166" y="3937734"/>
            <a:ext cx="409899" cy="418952"/>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87" name="Text Box 48"/>
          <p:cNvSpPr txBox="1">
            <a:spLocks noChangeArrowheads="1"/>
          </p:cNvSpPr>
          <p:nvPr/>
        </p:nvSpPr>
        <p:spPr bwMode="auto">
          <a:xfrm>
            <a:off x="2344392" y="3016576"/>
            <a:ext cx="721342"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1+e</a:t>
            </a:r>
            <a:endParaRPr lang="en-US" altLang="zh-CN" sz="2400">
              <a:solidFill>
                <a:prstClr val="black"/>
              </a:solidFill>
              <a:latin typeface="等线" panose="02010600030101010101" charset="-122"/>
              <a:ea typeface="楷体" panose="02010609060101010101" pitchFamily="49" charset="-122"/>
            </a:endParaRPr>
          </a:p>
        </p:txBody>
      </p:sp>
      <p:sp>
        <p:nvSpPr>
          <p:cNvPr id="188" name="Text Box 49"/>
          <p:cNvSpPr txBox="1">
            <a:spLocks noChangeArrowheads="1"/>
          </p:cNvSpPr>
          <p:nvPr/>
        </p:nvSpPr>
        <p:spPr bwMode="auto">
          <a:xfrm>
            <a:off x="2394625" y="3943105"/>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e</a:t>
            </a:r>
            <a:endParaRPr lang="en-US" altLang="zh-CN" sz="2400">
              <a:solidFill>
                <a:prstClr val="black"/>
              </a:solidFill>
              <a:latin typeface="等线" panose="02010600030101010101" charset="-122"/>
              <a:ea typeface="楷体" panose="02010609060101010101" pitchFamily="49" charset="-122"/>
            </a:endParaRPr>
          </a:p>
        </p:txBody>
      </p:sp>
      <p:sp>
        <p:nvSpPr>
          <p:cNvPr id="189" name="Text Box 50"/>
          <p:cNvSpPr txBox="1">
            <a:spLocks noChangeArrowheads="1"/>
          </p:cNvSpPr>
          <p:nvPr/>
        </p:nvSpPr>
        <p:spPr bwMode="auto">
          <a:xfrm>
            <a:off x="1291514" y="3983389"/>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190" name="Line 51"/>
          <p:cNvSpPr>
            <a:spLocks noChangeShapeType="1"/>
          </p:cNvSpPr>
          <p:nvPr/>
        </p:nvSpPr>
        <p:spPr bwMode="auto">
          <a:xfrm flipV="1">
            <a:off x="2028930" y="4727298"/>
            <a:ext cx="0" cy="676769"/>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sp>
        <p:nvSpPr>
          <p:cNvPr id="191" name="Text Box 52"/>
          <p:cNvSpPr txBox="1">
            <a:spLocks noChangeArrowheads="1"/>
          </p:cNvSpPr>
          <p:nvPr/>
        </p:nvSpPr>
        <p:spPr bwMode="auto">
          <a:xfrm>
            <a:off x="1719497" y="5087167"/>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e</a:t>
            </a:r>
            <a:endParaRPr lang="en-US" altLang="zh-CN" sz="2400">
              <a:solidFill>
                <a:prstClr val="black"/>
              </a:solidFill>
              <a:latin typeface="等线" panose="02010600030101010101" charset="-122"/>
              <a:ea typeface="楷体" panose="02010609060101010101" pitchFamily="49" charset="-122"/>
            </a:endParaRPr>
          </a:p>
        </p:txBody>
      </p:sp>
      <p:sp>
        <p:nvSpPr>
          <p:cNvPr id="192" name="Line 53"/>
          <p:cNvSpPr>
            <a:spLocks noChangeShapeType="1"/>
          </p:cNvSpPr>
          <p:nvPr/>
        </p:nvSpPr>
        <p:spPr bwMode="auto">
          <a:xfrm flipH="1" flipV="1">
            <a:off x="992127" y="3937734"/>
            <a:ext cx="6028" cy="572031"/>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sp>
        <p:nvSpPr>
          <p:cNvPr id="193" name="Text Box 54"/>
          <p:cNvSpPr txBox="1">
            <a:spLocks noChangeArrowheads="1"/>
          </p:cNvSpPr>
          <p:nvPr/>
        </p:nvSpPr>
        <p:spPr bwMode="auto">
          <a:xfrm>
            <a:off x="848968" y="4482909"/>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
        <p:nvSpPr>
          <p:cNvPr id="194" name="Line 55"/>
          <p:cNvSpPr>
            <a:spLocks noChangeShapeType="1"/>
          </p:cNvSpPr>
          <p:nvPr/>
        </p:nvSpPr>
        <p:spPr bwMode="auto">
          <a:xfrm flipH="1" flipV="1">
            <a:off x="2915036" y="3994131"/>
            <a:ext cx="6028" cy="491463"/>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sp>
        <p:nvSpPr>
          <p:cNvPr id="195" name="Text Box 56"/>
          <p:cNvSpPr txBox="1">
            <a:spLocks noChangeArrowheads="1"/>
          </p:cNvSpPr>
          <p:nvPr/>
        </p:nvSpPr>
        <p:spPr bwMode="auto">
          <a:xfrm>
            <a:off x="2714105" y="4611817"/>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
        <p:nvSpPr>
          <p:cNvPr id="196" name="Freeform 57"/>
          <p:cNvSpPr>
            <a:spLocks noChangeArrowheads="1"/>
          </p:cNvSpPr>
          <p:nvPr/>
        </p:nvSpPr>
        <p:spPr bwMode="auto">
          <a:xfrm flipH="1" flipV="1">
            <a:off x="2119349" y="3881336"/>
            <a:ext cx="397843" cy="386725"/>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97" name="Freeform 58"/>
          <p:cNvSpPr>
            <a:spLocks noChangeArrowheads="1"/>
          </p:cNvSpPr>
          <p:nvPr/>
        </p:nvSpPr>
        <p:spPr bwMode="auto">
          <a:xfrm flipH="1">
            <a:off x="1546696" y="3897450"/>
            <a:ext cx="385787" cy="370612"/>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98" name="Text Box 59"/>
          <p:cNvSpPr txBox="1">
            <a:spLocks noChangeArrowheads="1"/>
          </p:cNvSpPr>
          <p:nvPr/>
        </p:nvSpPr>
        <p:spPr bwMode="auto">
          <a:xfrm>
            <a:off x="1633899" y="3774199"/>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199" name="Text Box 60"/>
          <p:cNvSpPr txBox="1">
            <a:spLocks noChangeArrowheads="1"/>
          </p:cNvSpPr>
          <p:nvPr/>
        </p:nvSpPr>
        <p:spPr bwMode="auto">
          <a:xfrm>
            <a:off x="2106535" y="3772006"/>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200" name="Freeform 61"/>
          <p:cNvSpPr>
            <a:spLocks noChangeArrowheads="1"/>
          </p:cNvSpPr>
          <p:nvPr/>
        </p:nvSpPr>
        <p:spPr bwMode="auto">
          <a:xfrm>
            <a:off x="3680583" y="2761445"/>
            <a:ext cx="2461404" cy="2293495"/>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01" name="Freeform 62"/>
          <p:cNvSpPr>
            <a:spLocks noChangeArrowheads="1"/>
          </p:cNvSpPr>
          <p:nvPr/>
        </p:nvSpPr>
        <p:spPr bwMode="auto">
          <a:xfrm>
            <a:off x="4186929" y="3333476"/>
            <a:ext cx="494290" cy="354498"/>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02" name="Text Box 100"/>
          <p:cNvSpPr txBox="1">
            <a:spLocks noChangeArrowheads="1"/>
          </p:cNvSpPr>
          <p:nvPr/>
        </p:nvSpPr>
        <p:spPr bwMode="auto">
          <a:xfrm>
            <a:off x="3851374" y="3040746"/>
            <a:ext cx="721342"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2+e</a:t>
            </a:r>
            <a:endParaRPr lang="en-US" altLang="zh-CN" sz="2400">
              <a:solidFill>
                <a:prstClr val="black"/>
              </a:solidFill>
              <a:latin typeface="等线" panose="02010600030101010101" charset="-122"/>
              <a:ea typeface="楷体" panose="02010609060101010101" pitchFamily="49" charset="-122"/>
            </a:endParaRPr>
          </a:p>
        </p:txBody>
      </p:sp>
      <p:sp>
        <p:nvSpPr>
          <p:cNvPr id="203" name="Freeform 101"/>
          <p:cNvSpPr>
            <a:spLocks noChangeArrowheads="1"/>
          </p:cNvSpPr>
          <p:nvPr/>
        </p:nvSpPr>
        <p:spPr bwMode="auto">
          <a:xfrm flipH="1">
            <a:off x="5054950" y="3333476"/>
            <a:ext cx="427983" cy="346441"/>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04" name="Freeform 102"/>
          <p:cNvSpPr>
            <a:spLocks noChangeArrowheads="1"/>
          </p:cNvSpPr>
          <p:nvPr/>
        </p:nvSpPr>
        <p:spPr bwMode="auto">
          <a:xfrm flipH="1" flipV="1">
            <a:off x="5073034" y="4034415"/>
            <a:ext cx="397843" cy="386725"/>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05" name="Freeform 103"/>
          <p:cNvSpPr>
            <a:spLocks noChangeArrowheads="1"/>
          </p:cNvSpPr>
          <p:nvPr/>
        </p:nvSpPr>
        <p:spPr bwMode="auto">
          <a:xfrm flipV="1">
            <a:off x="4265292" y="4018301"/>
            <a:ext cx="409899" cy="418952"/>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06" name="Text Box 104"/>
          <p:cNvSpPr txBox="1">
            <a:spLocks noChangeArrowheads="1"/>
          </p:cNvSpPr>
          <p:nvPr/>
        </p:nvSpPr>
        <p:spPr bwMode="auto">
          <a:xfrm>
            <a:off x="5340272" y="3097144"/>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207" name="Text Box 105"/>
          <p:cNvSpPr txBox="1">
            <a:spLocks noChangeArrowheads="1"/>
          </p:cNvSpPr>
          <p:nvPr/>
        </p:nvSpPr>
        <p:spPr bwMode="auto">
          <a:xfrm>
            <a:off x="5227751" y="4023673"/>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208" name="Text Box 106"/>
          <p:cNvSpPr txBox="1">
            <a:spLocks noChangeArrowheads="1"/>
          </p:cNvSpPr>
          <p:nvPr/>
        </p:nvSpPr>
        <p:spPr bwMode="auto">
          <a:xfrm>
            <a:off x="4124640" y="4063957"/>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209" name="Freeform 107"/>
          <p:cNvSpPr>
            <a:spLocks noChangeArrowheads="1"/>
          </p:cNvSpPr>
          <p:nvPr/>
        </p:nvSpPr>
        <p:spPr bwMode="auto">
          <a:xfrm flipH="1" flipV="1">
            <a:off x="4952476" y="3961904"/>
            <a:ext cx="397843" cy="386725"/>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10" name="Freeform 108"/>
          <p:cNvSpPr>
            <a:spLocks noChangeArrowheads="1"/>
          </p:cNvSpPr>
          <p:nvPr/>
        </p:nvSpPr>
        <p:spPr bwMode="auto">
          <a:xfrm flipH="1">
            <a:off x="4379822" y="3978018"/>
            <a:ext cx="385787" cy="370612"/>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11" name="Text Box 109"/>
          <p:cNvSpPr txBox="1">
            <a:spLocks noChangeArrowheads="1"/>
          </p:cNvSpPr>
          <p:nvPr/>
        </p:nvSpPr>
        <p:spPr bwMode="auto">
          <a:xfrm>
            <a:off x="4343248" y="3821222"/>
            <a:ext cx="721342"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1+e</a:t>
            </a:r>
            <a:endParaRPr lang="en-US" altLang="zh-CN" sz="2400">
              <a:solidFill>
                <a:prstClr val="black"/>
              </a:solidFill>
              <a:latin typeface="等线" panose="02010600030101010101" charset="-122"/>
              <a:ea typeface="楷体" panose="02010609060101010101" pitchFamily="49" charset="-122"/>
            </a:endParaRPr>
          </a:p>
        </p:txBody>
      </p:sp>
      <p:sp>
        <p:nvSpPr>
          <p:cNvPr id="212" name="Text Box 110"/>
          <p:cNvSpPr txBox="1">
            <a:spLocks noChangeArrowheads="1"/>
          </p:cNvSpPr>
          <p:nvPr/>
        </p:nvSpPr>
        <p:spPr bwMode="auto">
          <a:xfrm>
            <a:off x="4987587" y="3812291"/>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
        <p:nvSpPr>
          <p:cNvPr id="213" name="Freeform 111"/>
          <p:cNvSpPr>
            <a:spLocks noChangeArrowheads="1"/>
          </p:cNvSpPr>
          <p:nvPr/>
        </p:nvSpPr>
        <p:spPr bwMode="auto">
          <a:xfrm>
            <a:off x="6405206" y="2777558"/>
            <a:ext cx="2461404" cy="2293495"/>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14" name="Freeform 112"/>
          <p:cNvSpPr>
            <a:spLocks noChangeArrowheads="1"/>
          </p:cNvSpPr>
          <p:nvPr/>
        </p:nvSpPr>
        <p:spPr bwMode="auto">
          <a:xfrm>
            <a:off x="6911552" y="3349589"/>
            <a:ext cx="494290" cy="354498"/>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15" name="Text Box 150"/>
          <p:cNvSpPr txBox="1">
            <a:spLocks noChangeArrowheads="1"/>
          </p:cNvSpPr>
          <p:nvPr/>
        </p:nvSpPr>
        <p:spPr bwMode="auto">
          <a:xfrm>
            <a:off x="6740761" y="3056860"/>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216" name="Freeform 151"/>
          <p:cNvSpPr>
            <a:spLocks noChangeArrowheads="1"/>
          </p:cNvSpPr>
          <p:nvPr/>
        </p:nvSpPr>
        <p:spPr bwMode="auto">
          <a:xfrm flipH="1">
            <a:off x="7779574" y="3349589"/>
            <a:ext cx="427983" cy="346441"/>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17" name="Freeform 152"/>
          <p:cNvSpPr>
            <a:spLocks noChangeArrowheads="1"/>
          </p:cNvSpPr>
          <p:nvPr/>
        </p:nvSpPr>
        <p:spPr bwMode="auto">
          <a:xfrm flipH="1" flipV="1">
            <a:off x="7797658" y="4050529"/>
            <a:ext cx="397843" cy="386725"/>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18" name="Freeform 153"/>
          <p:cNvSpPr>
            <a:spLocks noChangeArrowheads="1"/>
          </p:cNvSpPr>
          <p:nvPr/>
        </p:nvSpPr>
        <p:spPr bwMode="auto">
          <a:xfrm flipV="1">
            <a:off x="6989915" y="4034415"/>
            <a:ext cx="409899" cy="418952"/>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19" name="Text Box 154"/>
          <p:cNvSpPr txBox="1">
            <a:spLocks noChangeArrowheads="1"/>
          </p:cNvSpPr>
          <p:nvPr/>
        </p:nvSpPr>
        <p:spPr bwMode="auto">
          <a:xfrm>
            <a:off x="7902142" y="3113257"/>
            <a:ext cx="721342"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2+e</a:t>
            </a:r>
            <a:endParaRPr lang="en-US" altLang="zh-CN" sz="2400">
              <a:solidFill>
                <a:prstClr val="black"/>
              </a:solidFill>
              <a:latin typeface="等线" panose="02010600030101010101" charset="-122"/>
              <a:ea typeface="楷体" panose="02010609060101010101" pitchFamily="49" charset="-122"/>
            </a:endParaRPr>
          </a:p>
        </p:txBody>
      </p:sp>
      <p:sp>
        <p:nvSpPr>
          <p:cNvPr id="220" name="Text Box 155"/>
          <p:cNvSpPr txBox="1">
            <a:spLocks noChangeArrowheads="1"/>
          </p:cNvSpPr>
          <p:nvPr/>
        </p:nvSpPr>
        <p:spPr bwMode="auto">
          <a:xfrm>
            <a:off x="7787611" y="4104240"/>
            <a:ext cx="721342"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1+e</a:t>
            </a:r>
            <a:endParaRPr lang="en-US" altLang="zh-CN" sz="2400">
              <a:solidFill>
                <a:prstClr val="black"/>
              </a:solidFill>
              <a:latin typeface="等线" panose="02010600030101010101" charset="-122"/>
              <a:ea typeface="楷体" panose="02010609060101010101" pitchFamily="49" charset="-122"/>
            </a:endParaRPr>
          </a:p>
        </p:txBody>
      </p:sp>
      <p:sp>
        <p:nvSpPr>
          <p:cNvPr id="221" name="Text Box 156"/>
          <p:cNvSpPr txBox="1">
            <a:spLocks noChangeArrowheads="1"/>
          </p:cNvSpPr>
          <p:nvPr/>
        </p:nvSpPr>
        <p:spPr bwMode="auto">
          <a:xfrm>
            <a:off x="6849264" y="4080070"/>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
        <p:nvSpPr>
          <p:cNvPr id="222" name="Freeform 157"/>
          <p:cNvSpPr>
            <a:spLocks noChangeArrowheads="1"/>
          </p:cNvSpPr>
          <p:nvPr/>
        </p:nvSpPr>
        <p:spPr bwMode="auto">
          <a:xfrm flipH="1" flipV="1">
            <a:off x="7677099" y="3978018"/>
            <a:ext cx="397843" cy="386725"/>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23" name="Freeform 158"/>
          <p:cNvSpPr>
            <a:spLocks noChangeArrowheads="1"/>
          </p:cNvSpPr>
          <p:nvPr/>
        </p:nvSpPr>
        <p:spPr bwMode="auto">
          <a:xfrm flipH="1">
            <a:off x="7104446" y="3994131"/>
            <a:ext cx="385787" cy="370612"/>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24" name="Text Box 159"/>
          <p:cNvSpPr txBox="1">
            <a:spLocks noChangeArrowheads="1"/>
          </p:cNvSpPr>
          <p:nvPr/>
        </p:nvSpPr>
        <p:spPr bwMode="auto">
          <a:xfrm>
            <a:off x="7166018" y="3884020"/>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225" name="Text Box 160"/>
          <p:cNvSpPr txBox="1">
            <a:spLocks noChangeArrowheads="1"/>
          </p:cNvSpPr>
          <p:nvPr/>
        </p:nvSpPr>
        <p:spPr bwMode="auto">
          <a:xfrm>
            <a:off x="7616361" y="3875820"/>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226" name="Freeform 161"/>
          <p:cNvSpPr>
            <a:spLocks noChangeArrowheads="1"/>
          </p:cNvSpPr>
          <p:nvPr/>
        </p:nvSpPr>
        <p:spPr bwMode="auto">
          <a:xfrm>
            <a:off x="9057495" y="2809785"/>
            <a:ext cx="2461404" cy="2293495"/>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27" name="Freeform 162"/>
          <p:cNvSpPr>
            <a:spLocks noChangeArrowheads="1"/>
          </p:cNvSpPr>
          <p:nvPr/>
        </p:nvSpPr>
        <p:spPr bwMode="auto">
          <a:xfrm>
            <a:off x="9563841" y="3381816"/>
            <a:ext cx="494290" cy="354498"/>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28" name="Text Box 200"/>
          <p:cNvSpPr txBox="1">
            <a:spLocks noChangeArrowheads="1"/>
          </p:cNvSpPr>
          <p:nvPr/>
        </p:nvSpPr>
        <p:spPr bwMode="auto">
          <a:xfrm>
            <a:off x="9228286" y="3089087"/>
            <a:ext cx="721342"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2+e</a:t>
            </a:r>
            <a:endParaRPr lang="en-US" altLang="zh-CN" sz="2400">
              <a:solidFill>
                <a:prstClr val="black"/>
              </a:solidFill>
              <a:latin typeface="等线" panose="02010600030101010101" charset="-122"/>
              <a:ea typeface="楷体" panose="02010609060101010101" pitchFamily="49" charset="-122"/>
            </a:endParaRPr>
          </a:p>
        </p:txBody>
      </p:sp>
      <p:sp>
        <p:nvSpPr>
          <p:cNvPr id="229" name="Freeform 201"/>
          <p:cNvSpPr>
            <a:spLocks noChangeArrowheads="1"/>
          </p:cNvSpPr>
          <p:nvPr/>
        </p:nvSpPr>
        <p:spPr bwMode="auto">
          <a:xfrm flipH="1">
            <a:off x="10431863" y="3381816"/>
            <a:ext cx="427983" cy="346441"/>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30" name="Freeform 202"/>
          <p:cNvSpPr>
            <a:spLocks noChangeArrowheads="1"/>
          </p:cNvSpPr>
          <p:nvPr/>
        </p:nvSpPr>
        <p:spPr bwMode="auto">
          <a:xfrm flipH="1" flipV="1">
            <a:off x="10449946" y="4082756"/>
            <a:ext cx="397843" cy="386725"/>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31" name="Freeform 203"/>
          <p:cNvSpPr>
            <a:spLocks noChangeArrowheads="1"/>
          </p:cNvSpPr>
          <p:nvPr/>
        </p:nvSpPr>
        <p:spPr bwMode="auto">
          <a:xfrm flipV="1">
            <a:off x="9642204" y="4066642"/>
            <a:ext cx="409899" cy="418952"/>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32" name="Text Box 204"/>
          <p:cNvSpPr txBox="1">
            <a:spLocks noChangeArrowheads="1"/>
          </p:cNvSpPr>
          <p:nvPr/>
        </p:nvSpPr>
        <p:spPr bwMode="auto">
          <a:xfrm>
            <a:off x="10717185" y="3145484"/>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233" name="Text Box 205"/>
          <p:cNvSpPr txBox="1">
            <a:spLocks noChangeArrowheads="1"/>
          </p:cNvSpPr>
          <p:nvPr/>
        </p:nvSpPr>
        <p:spPr bwMode="auto">
          <a:xfrm>
            <a:off x="10647323" y="4072013"/>
            <a:ext cx="3064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234" name="Text Box 206"/>
          <p:cNvSpPr txBox="1">
            <a:spLocks noChangeArrowheads="1"/>
          </p:cNvSpPr>
          <p:nvPr/>
        </p:nvSpPr>
        <p:spPr bwMode="auto">
          <a:xfrm>
            <a:off x="9501552" y="4112297"/>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0</a:t>
            </a:r>
            <a:endParaRPr lang="en-US" altLang="zh-CN" sz="2400">
              <a:solidFill>
                <a:prstClr val="black"/>
              </a:solidFill>
              <a:latin typeface="等线" panose="02010600030101010101" charset="-122"/>
              <a:ea typeface="楷体" panose="02010609060101010101" pitchFamily="49" charset="-122"/>
            </a:endParaRPr>
          </a:p>
        </p:txBody>
      </p:sp>
      <p:sp>
        <p:nvSpPr>
          <p:cNvPr id="235" name="Freeform 207"/>
          <p:cNvSpPr>
            <a:spLocks noChangeArrowheads="1"/>
          </p:cNvSpPr>
          <p:nvPr/>
        </p:nvSpPr>
        <p:spPr bwMode="auto">
          <a:xfrm flipH="1" flipV="1">
            <a:off x="10329388" y="4010245"/>
            <a:ext cx="397843" cy="386725"/>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36" name="Freeform 208"/>
          <p:cNvSpPr>
            <a:spLocks noChangeArrowheads="1"/>
          </p:cNvSpPr>
          <p:nvPr/>
        </p:nvSpPr>
        <p:spPr bwMode="auto">
          <a:xfrm flipH="1">
            <a:off x="9756735" y="4026358"/>
            <a:ext cx="385787" cy="370612"/>
          </a:xfrm>
          <a:custGeom>
            <a:avLst/>
            <a:gdLst>
              <a:gd name="T0" fmla="*/ 0 w 342"/>
              <a:gd name="T1" fmla="*/ 186 h 186"/>
              <a:gd name="T2" fmla="*/ 342 w 342"/>
              <a:gd name="T3" fmla="*/ 0 h 186"/>
            </a:gdLst>
            <a:ahLst/>
            <a:cxnLst>
              <a:cxn ang="0">
                <a:pos x="T0" y="T1"/>
              </a:cxn>
              <a:cxn ang="0">
                <a:pos x="T2" y="T3"/>
              </a:cxn>
            </a:cxnLst>
            <a:rect l="0" t="0" r="r" b="b"/>
            <a:pathLst>
              <a:path w="342" h="186">
                <a:moveTo>
                  <a:pt x="0" y="186"/>
                </a:moveTo>
                <a:lnTo>
                  <a:pt x="342" y="0"/>
                </a:lnTo>
              </a:path>
            </a:pathLst>
          </a:custGeom>
          <a:noFill/>
          <a:ln w="12700">
            <a:solidFill>
              <a:sysClr val="windowText" lastClr="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37" name="Text Box 209"/>
          <p:cNvSpPr txBox="1">
            <a:spLocks noChangeArrowheads="1"/>
          </p:cNvSpPr>
          <p:nvPr/>
        </p:nvSpPr>
        <p:spPr bwMode="auto">
          <a:xfrm>
            <a:off x="9760753" y="3725572"/>
            <a:ext cx="721342"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1+e</a:t>
            </a:r>
            <a:endParaRPr lang="en-US" altLang="zh-CN" sz="2400">
              <a:solidFill>
                <a:prstClr val="black"/>
              </a:solidFill>
              <a:latin typeface="等线" panose="02010600030101010101" charset="-122"/>
              <a:ea typeface="楷体" panose="02010609060101010101" pitchFamily="49" charset="-122"/>
            </a:endParaRPr>
          </a:p>
        </p:txBody>
      </p:sp>
      <p:sp>
        <p:nvSpPr>
          <p:cNvPr id="238" name="Text Box 210"/>
          <p:cNvSpPr txBox="1">
            <a:spLocks noChangeArrowheads="1"/>
          </p:cNvSpPr>
          <p:nvPr/>
        </p:nvSpPr>
        <p:spPr bwMode="auto">
          <a:xfrm>
            <a:off x="10336805" y="3823595"/>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prstClr val="black"/>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
        <p:nvSpPr>
          <p:cNvPr id="239" name="Text Box 211"/>
          <p:cNvSpPr txBox="1">
            <a:spLocks noChangeArrowheads="1"/>
          </p:cNvSpPr>
          <p:nvPr/>
        </p:nvSpPr>
        <p:spPr bwMode="auto">
          <a:xfrm>
            <a:off x="1343756" y="5503434"/>
            <a:ext cx="1502963" cy="52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zh-CN" altLang="en-US" sz="2000">
                <a:solidFill>
                  <a:srgbClr val="0000FF"/>
                </a:solidFill>
                <a:latin typeface="等线" panose="02010600030101010101" charset="-122"/>
                <a:ea typeface="楷体" panose="02010609060101010101" pitchFamily="49" charset="-122"/>
              </a:rPr>
              <a:t>初始选路</a:t>
            </a:r>
            <a:endParaRPr lang="zh-CN" altLang="en-US" sz="2400">
              <a:solidFill>
                <a:srgbClr val="0000FF"/>
              </a:solidFill>
              <a:latin typeface="等线" panose="02010600030101010101" charset="-122"/>
              <a:ea typeface="楷体" panose="02010609060101010101" pitchFamily="49" charset="-122"/>
            </a:endParaRPr>
          </a:p>
        </p:txBody>
      </p:sp>
      <p:sp>
        <p:nvSpPr>
          <p:cNvPr id="240" name="Text Box 212"/>
          <p:cNvSpPr txBox="1">
            <a:spLocks noChangeArrowheads="1"/>
          </p:cNvSpPr>
          <p:nvPr/>
        </p:nvSpPr>
        <p:spPr bwMode="auto">
          <a:xfrm>
            <a:off x="3672546" y="5264416"/>
            <a:ext cx="2642242" cy="53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sz="2000">
                <a:solidFill>
                  <a:srgbClr val="0000FF"/>
                </a:solidFill>
                <a:latin typeface="等线" panose="02010600030101010101" charset="-122"/>
                <a:ea typeface="楷体" panose="02010609060101010101" pitchFamily="49" charset="-122"/>
              </a:rPr>
              <a:t>… </a:t>
            </a:r>
            <a:r>
              <a:rPr lang="zh-CN" altLang="en-US" sz="2000">
                <a:solidFill>
                  <a:srgbClr val="0000FF"/>
                </a:solidFill>
                <a:latin typeface="等线" panose="02010600030101010101" charset="-122"/>
                <a:ea typeface="楷体" panose="02010609060101010101" pitchFamily="49" charset="-122"/>
              </a:rPr>
              <a:t>重新计算路由</a:t>
            </a:r>
            <a:endParaRPr lang="zh-CN" altLang="en-US" sz="2400">
              <a:solidFill>
                <a:srgbClr val="0000FF"/>
              </a:solidFill>
              <a:latin typeface="等线" panose="02010600030101010101" charset="-122"/>
              <a:ea typeface="楷体" panose="02010609060101010101" pitchFamily="49" charset="-122"/>
            </a:endParaRPr>
          </a:p>
        </p:txBody>
      </p:sp>
      <p:sp>
        <p:nvSpPr>
          <p:cNvPr id="241" name="Text Box 213"/>
          <p:cNvSpPr txBox="1">
            <a:spLocks noChangeArrowheads="1"/>
          </p:cNvSpPr>
          <p:nvPr/>
        </p:nvSpPr>
        <p:spPr bwMode="auto">
          <a:xfrm>
            <a:off x="6698566" y="5280529"/>
            <a:ext cx="1709922" cy="53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sz="2000">
                <a:solidFill>
                  <a:srgbClr val="0000FF"/>
                </a:solidFill>
                <a:latin typeface="等线" panose="02010600030101010101" charset="-122"/>
                <a:ea typeface="楷体" panose="02010609060101010101" pitchFamily="49" charset="-122"/>
              </a:rPr>
              <a:t>…</a:t>
            </a:r>
            <a:r>
              <a:rPr lang="zh-CN" altLang="en-US">
                <a:solidFill>
                  <a:srgbClr val="0000FF"/>
                </a:solidFill>
                <a:latin typeface="等线" panose="02010600030101010101" charset="-122"/>
                <a:ea typeface="楷体" panose="02010609060101010101" pitchFamily="49" charset="-122"/>
              </a:rPr>
              <a:t>重新计算</a:t>
            </a:r>
            <a:endParaRPr lang="zh-CN" altLang="en-US">
              <a:solidFill>
                <a:srgbClr val="0000FF"/>
              </a:solidFill>
              <a:latin typeface="等线" panose="02010600030101010101" charset="-122"/>
              <a:ea typeface="楷体" panose="02010609060101010101" pitchFamily="49" charset="-122"/>
            </a:endParaRPr>
          </a:p>
        </p:txBody>
      </p:sp>
      <p:sp>
        <p:nvSpPr>
          <p:cNvPr id="242" name="Text Box 214"/>
          <p:cNvSpPr txBox="1">
            <a:spLocks noChangeArrowheads="1"/>
          </p:cNvSpPr>
          <p:nvPr/>
        </p:nvSpPr>
        <p:spPr bwMode="auto">
          <a:xfrm>
            <a:off x="9214221" y="5248302"/>
            <a:ext cx="1709922" cy="53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sz="2000">
                <a:solidFill>
                  <a:srgbClr val="0000FF"/>
                </a:solidFill>
                <a:latin typeface="等线" panose="02010600030101010101" charset="-122"/>
                <a:ea typeface="楷体" panose="02010609060101010101" pitchFamily="49" charset="-122"/>
              </a:rPr>
              <a:t>…</a:t>
            </a:r>
            <a:r>
              <a:rPr lang="zh-CN" altLang="en-US">
                <a:solidFill>
                  <a:srgbClr val="0000FF"/>
                </a:solidFill>
                <a:latin typeface="等线" panose="02010600030101010101" charset="-122"/>
                <a:ea typeface="楷体" panose="02010609060101010101" pitchFamily="49" charset="-122"/>
              </a:rPr>
              <a:t>重新计算</a:t>
            </a:r>
            <a:endParaRPr lang="zh-CN" altLang="en-US">
              <a:solidFill>
                <a:srgbClr val="0000FF"/>
              </a:solidFill>
              <a:latin typeface="等线" panose="02010600030101010101" charset="-122"/>
              <a:ea typeface="楷体" panose="02010609060101010101" pitchFamily="49" charset="-122"/>
            </a:endParaRPr>
          </a:p>
        </p:txBody>
      </p:sp>
      <p:sp>
        <p:nvSpPr>
          <p:cNvPr id="243" name="Line 215"/>
          <p:cNvSpPr>
            <a:spLocks noChangeShapeType="1"/>
          </p:cNvSpPr>
          <p:nvPr/>
        </p:nvSpPr>
        <p:spPr bwMode="auto">
          <a:xfrm flipV="1">
            <a:off x="4886168" y="4823979"/>
            <a:ext cx="0" cy="4189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sp>
        <p:nvSpPr>
          <p:cNvPr id="244" name="Line 216"/>
          <p:cNvSpPr>
            <a:spLocks noChangeShapeType="1"/>
          </p:cNvSpPr>
          <p:nvPr/>
        </p:nvSpPr>
        <p:spPr bwMode="auto">
          <a:xfrm flipV="1">
            <a:off x="4042258" y="4050529"/>
            <a:ext cx="0" cy="4189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sp>
        <p:nvSpPr>
          <p:cNvPr id="245" name="Line 217"/>
          <p:cNvSpPr>
            <a:spLocks noChangeShapeType="1"/>
          </p:cNvSpPr>
          <p:nvPr/>
        </p:nvSpPr>
        <p:spPr bwMode="auto">
          <a:xfrm flipV="1">
            <a:off x="5730078" y="4058585"/>
            <a:ext cx="0" cy="4189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sp>
        <p:nvSpPr>
          <p:cNvPr id="246" name="Line 218"/>
          <p:cNvSpPr>
            <a:spLocks noChangeShapeType="1"/>
          </p:cNvSpPr>
          <p:nvPr/>
        </p:nvSpPr>
        <p:spPr bwMode="auto">
          <a:xfrm flipV="1">
            <a:off x="6784966" y="4066642"/>
            <a:ext cx="0" cy="4189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sp>
        <p:nvSpPr>
          <p:cNvPr id="247" name="Line 219"/>
          <p:cNvSpPr>
            <a:spLocks noChangeShapeType="1"/>
          </p:cNvSpPr>
          <p:nvPr/>
        </p:nvSpPr>
        <p:spPr bwMode="auto">
          <a:xfrm flipV="1">
            <a:off x="7622848" y="4823979"/>
            <a:ext cx="0" cy="4189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sp>
        <p:nvSpPr>
          <p:cNvPr id="248" name="Line 220"/>
          <p:cNvSpPr>
            <a:spLocks noChangeShapeType="1"/>
          </p:cNvSpPr>
          <p:nvPr/>
        </p:nvSpPr>
        <p:spPr bwMode="auto">
          <a:xfrm flipV="1">
            <a:off x="8460730" y="4066642"/>
            <a:ext cx="0" cy="4189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sp>
        <p:nvSpPr>
          <p:cNvPr id="249" name="Line 221"/>
          <p:cNvSpPr>
            <a:spLocks noChangeShapeType="1"/>
          </p:cNvSpPr>
          <p:nvPr/>
        </p:nvSpPr>
        <p:spPr bwMode="auto">
          <a:xfrm flipV="1">
            <a:off x="9455338" y="4098869"/>
            <a:ext cx="0" cy="4189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sp>
        <p:nvSpPr>
          <p:cNvPr id="250" name="Line 222"/>
          <p:cNvSpPr>
            <a:spLocks noChangeShapeType="1"/>
          </p:cNvSpPr>
          <p:nvPr/>
        </p:nvSpPr>
        <p:spPr bwMode="auto">
          <a:xfrm flipV="1">
            <a:off x="10281164" y="4856206"/>
            <a:ext cx="0" cy="4189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sp>
        <p:nvSpPr>
          <p:cNvPr id="251" name="Line 223"/>
          <p:cNvSpPr>
            <a:spLocks noChangeShapeType="1"/>
          </p:cNvSpPr>
          <p:nvPr/>
        </p:nvSpPr>
        <p:spPr bwMode="auto">
          <a:xfrm flipV="1">
            <a:off x="11113278" y="4104240"/>
            <a:ext cx="0" cy="4189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en-US">
              <a:solidFill>
                <a:prstClr val="black"/>
              </a:solidFill>
              <a:latin typeface="等线" panose="02010600030101010101" charset="-122"/>
            </a:endParaRPr>
          </a:p>
        </p:txBody>
      </p:sp>
      <p:grpSp>
        <p:nvGrpSpPr>
          <p:cNvPr id="252" name="Group 7"/>
          <p:cNvGrpSpPr/>
          <p:nvPr/>
        </p:nvGrpSpPr>
        <p:grpSpPr bwMode="auto">
          <a:xfrm>
            <a:off x="934862" y="3487897"/>
            <a:ext cx="634942" cy="504890"/>
            <a:chOff x="1747" y="3201"/>
            <a:chExt cx="316" cy="188"/>
          </a:xfrm>
        </p:grpSpPr>
        <p:sp>
          <p:nvSpPr>
            <p:cNvPr id="253"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54"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55"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56"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57"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58"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z</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259" name="Group 7"/>
          <p:cNvGrpSpPr/>
          <p:nvPr/>
        </p:nvGrpSpPr>
        <p:grpSpPr bwMode="auto">
          <a:xfrm>
            <a:off x="2502638" y="3481182"/>
            <a:ext cx="634942" cy="504890"/>
            <a:chOff x="1747" y="3201"/>
            <a:chExt cx="316" cy="188"/>
          </a:xfrm>
        </p:grpSpPr>
        <p:sp>
          <p:nvSpPr>
            <p:cNvPr id="260"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61"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62"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63"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64"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65"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x</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266" name="Group 7"/>
          <p:cNvGrpSpPr/>
          <p:nvPr/>
        </p:nvGrpSpPr>
        <p:grpSpPr bwMode="auto">
          <a:xfrm>
            <a:off x="1734747" y="4186498"/>
            <a:ext cx="634942" cy="504890"/>
            <a:chOff x="1747" y="3201"/>
            <a:chExt cx="316" cy="188"/>
          </a:xfrm>
        </p:grpSpPr>
        <p:sp>
          <p:nvSpPr>
            <p:cNvPr id="267"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68"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69"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70"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71"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72"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y</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273" name="Group 7"/>
          <p:cNvGrpSpPr/>
          <p:nvPr/>
        </p:nvGrpSpPr>
        <p:grpSpPr bwMode="auto">
          <a:xfrm>
            <a:off x="4555711" y="2823213"/>
            <a:ext cx="634942" cy="504890"/>
            <a:chOff x="1747" y="3201"/>
            <a:chExt cx="316" cy="188"/>
          </a:xfrm>
        </p:grpSpPr>
        <p:sp>
          <p:nvSpPr>
            <p:cNvPr id="274"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75"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76"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77"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78"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79" name="Text Box 15"/>
            <p:cNvSpPr txBox="1">
              <a:spLocks noChangeArrowheads="1"/>
            </p:cNvSpPr>
            <p:nvPr/>
          </p:nvSpPr>
          <p:spPr bwMode="auto">
            <a:xfrm>
              <a:off x="1798" y="3201"/>
              <a:ext cx="2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w</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280" name="Group 7"/>
          <p:cNvGrpSpPr/>
          <p:nvPr/>
        </p:nvGrpSpPr>
        <p:grpSpPr bwMode="auto">
          <a:xfrm>
            <a:off x="3748974" y="3565795"/>
            <a:ext cx="634942" cy="504890"/>
            <a:chOff x="1747" y="3201"/>
            <a:chExt cx="316" cy="188"/>
          </a:xfrm>
        </p:grpSpPr>
        <p:sp>
          <p:nvSpPr>
            <p:cNvPr id="281"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82"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83"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84"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85"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86"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z</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287" name="Group 7"/>
          <p:cNvGrpSpPr/>
          <p:nvPr/>
        </p:nvGrpSpPr>
        <p:grpSpPr bwMode="auto">
          <a:xfrm>
            <a:off x="5316750" y="3559080"/>
            <a:ext cx="634942" cy="504890"/>
            <a:chOff x="1747" y="3201"/>
            <a:chExt cx="316" cy="188"/>
          </a:xfrm>
        </p:grpSpPr>
        <p:sp>
          <p:nvSpPr>
            <p:cNvPr id="288"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89"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90"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91"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92"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93"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x</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294" name="Group 7"/>
          <p:cNvGrpSpPr/>
          <p:nvPr/>
        </p:nvGrpSpPr>
        <p:grpSpPr bwMode="auto">
          <a:xfrm>
            <a:off x="4548859" y="4264396"/>
            <a:ext cx="634942" cy="504890"/>
            <a:chOff x="1747" y="3201"/>
            <a:chExt cx="316" cy="188"/>
          </a:xfrm>
        </p:grpSpPr>
        <p:sp>
          <p:nvSpPr>
            <p:cNvPr id="295"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96"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97"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298"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299"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00"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y</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301" name="Group 7"/>
          <p:cNvGrpSpPr/>
          <p:nvPr/>
        </p:nvGrpSpPr>
        <p:grpSpPr bwMode="auto">
          <a:xfrm>
            <a:off x="7311693" y="2836642"/>
            <a:ext cx="634942" cy="504890"/>
            <a:chOff x="1747" y="3201"/>
            <a:chExt cx="316" cy="188"/>
          </a:xfrm>
        </p:grpSpPr>
        <p:sp>
          <p:nvSpPr>
            <p:cNvPr id="302"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03"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04"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05"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06"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07" name="Text Box 15"/>
            <p:cNvSpPr txBox="1">
              <a:spLocks noChangeArrowheads="1"/>
            </p:cNvSpPr>
            <p:nvPr/>
          </p:nvSpPr>
          <p:spPr bwMode="auto">
            <a:xfrm>
              <a:off x="1798" y="3201"/>
              <a:ext cx="2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w</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308" name="Group 7"/>
          <p:cNvGrpSpPr/>
          <p:nvPr/>
        </p:nvGrpSpPr>
        <p:grpSpPr bwMode="auto">
          <a:xfrm>
            <a:off x="6504956" y="3579224"/>
            <a:ext cx="634942" cy="504890"/>
            <a:chOff x="1747" y="3201"/>
            <a:chExt cx="316" cy="188"/>
          </a:xfrm>
        </p:grpSpPr>
        <p:sp>
          <p:nvSpPr>
            <p:cNvPr id="309"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10"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11"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12"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13"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14"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z</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315" name="Group 7"/>
          <p:cNvGrpSpPr/>
          <p:nvPr/>
        </p:nvGrpSpPr>
        <p:grpSpPr bwMode="auto">
          <a:xfrm>
            <a:off x="8072732" y="3572509"/>
            <a:ext cx="634942" cy="504890"/>
            <a:chOff x="1747" y="3201"/>
            <a:chExt cx="316" cy="188"/>
          </a:xfrm>
        </p:grpSpPr>
        <p:sp>
          <p:nvSpPr>
            <p:cNvPr id="316"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17"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18"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19"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20"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21"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x</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322" name="Group 7"/>
          <p:cNvGrpSpPr/>
          <p:nvPr/>
        </p:nvGrpSpPr>
        <p:grpSpPr bwMode="auto">
          <a:xfrm>
            <a:off x="7304841" y="4277825"/>
            <a:ext cx="634942" cy="504890"/>
            <a:chOff x="1747" y="3201"/>
            <a:chExt cx="316" cy="188"/>
          </a:xfrm>
        </p:grpSpPr>
        <p:sp>
          <p:nvSpPr>
            <p:cNvPr id="323"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24"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25"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26"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27"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28"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y</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329" name="Group 7"/>
          <p:cNvGrpSpPr/>
          <p:nvPr/>
        </p:nvGrpSpPr>
        <p:grpSpPr bwMode="auto">
          <a:xfrm>
            <a:off x="9963693" y="2877410"/>
            <a:ext cx="634942" cy="504890"/>
            <a:chOff x="1747" y="3201"/>
            <a:chExt cx="316" cy="188"/>
          </a:xfrm>
        </p:grpSpPr>
        <p:sp>
          <p:nvSpPr>
            <p:cNvPr id="330"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31"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32"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33"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34"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35" name="Text Box 15"/>
            <p:cNvSpPr txBox="1">
              <a:spLocks noChangeArrowheads="1"/>
            </p:cNvSpPr>
            <p:nvPr/>
          </p:nvSpPr>
          <p:spPr bwMode="auto">
            <a:xfrm>
              <a:off x="1798" y="3201"/>
              <a:ext cx="2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w</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336" name="Group 7"/>
          <p:cNvGrpSpPr/>
          <p:nvPr/>
        </p:nvGrpSpPr>
        <p:grpSpPr bwMode="auto">
          <a:xfrm>
            <a:off x="9156956" y="3619992"/>
            <a:ext cx="634942" cy="504890"/>
            <a:chOff x="1747" y="3201"/>
            <a:chExt cx="316" cy="188"/>
          </a:xfrm>
        </p:grpSpPr>
        <p:sp>
          <p:nvSpPr>
            <p:cNvPr id="337"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38"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39"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40"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41"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42"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z</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343" name="Group 7"/>
          <p:cNvGrpSpPr/>
          <p:nvPr/>
        </p:nvGrpSpPr>
        <p:grpSpPr bwMode="auto">
          <a:xfrm>
            <a:off x="10724732" y="3613277"/>
            <a:ext cx="634942" cy="504890"/>
            <a:chOff x="1747" y="3201"/>
            <a:chExt cx="316" cy="188"/>
          </a:xfrm>
        </p:grpSpPr>
        <p:sp>
          <p:nvSpPr>
            <p:cNvPr id="344"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45"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46"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47"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48"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49"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x</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350" name="Group 7"/>
          <p:cNvGrpSpPr/>
          <p:nvPr/>
        </p:nvGrpSpPr>
        <p:grpSpPr bwMode="auto">
          <a:xfrm>
            <a:off x="9956841" y="4318593"/>
            <a:ext cx="634942" cy="504890"/>
            <a:chOff x="1747" y="3201"/>
            <a:chExt cx="316" cy="188"/>
          </a:xfrm>
        </p:grpSpPr>
        <p:sp>
          <p:nvSpPr>
            <p:cNvPr id="351" name="Oval 8"/>
            <p:cNvSpPr>
              <a:spLocks noChangeArrowheads="1"/>
            </p:cNvSpPr>
            <p:nvPr/>
          </p:nvSpPr>
          <p:spPr bwMode="auto">
            <a:xfrm>
              <a:off x="1750" y="3308"/>
              <a:ext cx="313" cy="81"/>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52" name="Line 9"/>
            <p:cNvSpPr>
              <a:spLocks noChangeShapeType="1"/>
            </p:cNvSpPr>
            <p:nvPr/>
          </p:nvSpPr>
          <p:spPr bwMode="auto">
            <a:xfrm>
              <a:off x="1750"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53" name="Line 10"/>
            <p:cNvSpPr>
              <a:spLocks noChangeShapeType="1"/>
            </p:cNvSpPr>
            <p:nvPr/>
          </p:nvSpPr>
          <p:spPr bwMode="auto">
            <a:xfrm>
              <a:off x="2063" y="3301"/>
              <a:ext cx="0" cy="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等线" panose="02010600030101010101" charset="-122"/>
              </a:endParaRPr>
            </a:p>
          </p:txBody>
        </p:sp>
        <p:sp>
          <p:nvSpPr>
            <p:cNvPr id="354" name="Rectangle 11"/>
            <p:cNvSpPr>
              <a:spLocks noChangeArrowheads="1"/>
            </p:cNvSpPr>
            <p:nvPr/>
          </p:nvSpPr>
          <p:spPr bwMode="auto">
            <a:xfrm>
              <a:off x="1753" y="3301"/>
              <a:ext cx="307" cy="49"/>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55" name="Oval 12"/>
            <p:cNvSpPr>
              <a:spLocks noChangeArrowheads="1"/>
            </p:cNvSpPr>
            <p:nvPr/>
          </p:nvSpPr>
          <p:spPr bwMode="auto">
            <a:xfrm>
              <a:off x="1747" y="3242"/>
              <a:ext cx="313" cy="95"/>
            </a:xfrm>
            <a:prstGeom prst="ellipse">
              <a:avLst/>
            </a:prstGeom>
            <a:solidFill>
              <a:srgbClr val="FFC000"/>
            </a:solidFill>
            <a:ln w="1270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楷体" panose="02010609060101010101" pitchFamily="49" charset="-122"/>
              </a:endParaRPr>
            </a:p>
          </p:txBody>
        </p:sp>
        <p:sp>
          <p:nvSpPr>
            <p:cNvPr id="356" name="Text Box 15"/>
            <p:cNvSpPr txBox="1">
              <a:spLocks noChangeArrowheads="1"/>
            </p:cNvSpPr>
            <p:nvPr/>
          </p:nvSpPr>
          <p:spPr bwMode="auto">
            <a:xfrm>
              <a:off x="1815" y="3201"/>
              <a:ext cx="16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y</a:t>
              </a:r>
              <a:endParaRPr kumimoji="0" lang="en-US"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sp>
        <p:nvSpPr>
          <p:cNvPr id="357" name="Text Box 52"/>
          <p:cNvSpPr txBox="1">
            <a:spLocks noChangeArrowheads="1"/>
          </p:cNvSpPr>
          <p:nvPr/>
        </p:nvSpPr>
        <p:spPr bwMode="auto">
          <a:xfrm>
            <a:off x="4567358" y="5010157"/>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e</a:t>
            </a:r>
            <a:endParaRPr lang="en-US" altLang="zh-CN" sz="2400">
              <a:solidFill>
                <a:prstClr val="black"/>
              </a:solidFill>
              <a:latin typeface="等线" panose="02010600030101010101" charset="-122"/>
              <a:ea typeface="楷体" panose="02010609060101010101" pitchFamily="49" charset="-122"/>
            </a:endParaRPr>
          </a:p>
        </p:txBody>
      </p:sp>
      <p:sp>
        <p:nvSpPr>
          <p:cNvPr id="358" name="Text Box 54"/>
          <p:cNvSpPr txBox="1">
            <a:spLocks noChangeArrowheads="1"/>
          </p:cNvSpPr>
          <p:nvPr/>
        </p:nvSpPr>
        <p:spPr bwMode="auto">
          <a:xfrm>
            <a:off x="3696829" y="4405899"/>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
        <p:nvSpPr>
          <p:cNvPr id="359" name="Text Box 56"/>
          <p:cNvSpPr txBox="1">
            <a:spLocks noChangeArrowheads="1"/>
          </p:cNvSpPr>
          <p:nvPr/>
        </p:nvSpPr>
        <p:spPr bwMode="auto">
          <a:xfrm>
            <a:off x="5561966" y="4534807"/>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
        <p:nvSpPr>
          <p:cNvPr id="360" name="Text Box 52"/>
          <p:cNvSpPr txBox="1">
            <a:spLocks noChangeArrowheads="1"/>
          </p:cNvSpPr>
          <p:nvPr/>
        </p:nvSpPr>
        <p:spPr bwMode="auto">
          <a:xfrm>
            <a:off x="7302527" y="4973395"/>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e</a:t>
            </a:r>
            <a:endParaRPr lang="en-US" altLang="zh-CN" sz="2400">
              <a:solidFill>
                <a:prstClr val="black"/>
              </a:solidFill>
              <a:latin typeface="等线" panose="02010600030101010101" charset="-122"/>
              <a:ea typeface="楷体" panose="02010609060101010101" pitchFamily="49" charset="-122"/>
            </a:endParaRPr>
          </a:p>
        </p:txBody>
      </p:sp>
      <p:sp>
        <p:nvSpPr>
          <p:cNvPr id="361" name="Text Box 54"/>
          <p:cNvSpPr txBox="1">
            <a:spLocks noChangeArrowheads="1"/>
          </p:cNvSpPr>
          <p:nvPr/>
        </p:nvSpPr>
        <p:spPr bwMode="auto">
          <a:xfrm>
            <a:off x="6431998" y="4369137"/>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
        <p:nvSpPr>
          <p:cNvPr id="362" name="Text Box 56"/>
          <p:cNvSpPr txBox="1">
            <a:spLocks noChangeArrowheads="1"/>
          </p:cNvSpPr>
          <p:nvPr/>
        </p:nvSpPr>
        <p:spPr bwMode="auto">
          <a:xfrm>
            <a:off x="8297135" y="4498045"/>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
        <p:nvSpPr>
          <p:cNvPr id="363" name="Text Box 52"/>
          <p:cNvSpPr txBox="1">
            <a:spLocks noChangeArrowheads="1"/>
          </p:cNvSpPr>
          <p:nvPr/>
        </p:nvSpPr>
        <p:spPr bwMode="auto">
          <a:xfrm>
            <a:off x="9897526" y="5038827"/>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e</a:t>
            </a:r>
            <a:endParaRPr lang="en-US" altLang="zh-CN" sz="2400">
              <a:solidFill>
                <a:prstClr val="black"/>
              </a:solidFill>
              <a:latin typeface="等线" panose="02010600030101010101" charset="-122"/>
              <a:ea typeface="楷体" panose="02010609060101010101" pitchFamily="49" charset="-122"/>
            </a:endParaRPr>
          </a:p>
        </p:txBody>
      </p:sp>
      <p:sp>
        <p:nvSpPr>
          <p:cNvPr id="364" name="Text Box 54"/>
          <p:cNvSpPr txBox="1">
            <a:spLocks noChangeArrowheads="1"/>
          </p:cNvSpPr>
          <p:nvPr/>
        </p:nvSpPr>
        <p:spPr bwMode="auto">
          <a:xfrm>
            <a:off x="9026997" y="4434569"/>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
        <p:nvSpPr>
          <p:cNvPr id="365" name="Text Box 56"/>
          <p:cNvSpPr txBox="1">
            <a:spLocks noChangeArrowheads="1"/>
          </p:cNvSpPr>
          <p:nvPr/>
        </p:nvSpPr>
        <p:spPr bwMode="auto">
          <a:xfrm>
            <a:off x="10892134" y="4563477"/>
            <a:ext cx="391815" cy="49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eaLnBrk="0" hangingPunct="0"/>
            <a:r>
              <a:rPr lang="en-US" altLang="zh-CN">
                <a:solidFill>
                  <a:srgbClr val="FF0000"/>
                </a:solidFill>
                <a:latin typeface="等线" panose="02010600030101010101" charset="-122"/>
                <a:ea typeface="楷体" panose="02010609060101010101" pitchFamily="49" charset="-122"/>
              </a:rPr>
              <a:t>1</a:t>
            </a:r>
            <a:endParaRPr lang="en-US" altLang="zh-CN" sz="2400">
              <a:solidFill>
                <a:prstClr val="black"/>
              </a:solidFill>
              <a:latin typeface="等线" panose="02010600030101010101" charset="-122"/>
              <a:ea typeface="楷体" panose="02010609060101010101" pitchFamily="49"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解决方案</a:t>
            </a:r>
            <a:endParaRPr lang="zh-CN" altLang="en-US" dirty="0"/>
          </a:p>
        </p:txBody>
      </p:sp>
      <p:grpSp>
        <p:nvGrpSpPr>
          <p:cNvPr id="4" name="组合 3"/>
          <p:cNvGrpSpPr/>
          <p:nvPr/>
        </p:nvGrpSpPr>
        <p:grpSpPr>
          <a:xfrm>
            <a:off x="2294516" y="2519449"/>
            <a:ext cx="5581083" cy="675443"/>
            <a:chOff x="1659193" y="2493286"/>
            <a:chExt cx="5042879" cy="1254207"/>
          </a:xfrm>
        </p:grpSpPr>
        <p:sp>
          <p:nvSpPr>
            <p:cNvPr id="5" name="矩形: 圆角 4"/>
            <p:cNvSpPr/>
            <p:nvPr/>
          </p:nvSpPr>
          <p:spPr>
            <a:xfrm>
              <a:off x="1659193" y="2493286"/>
              <a:ext cx="5042879" cy="1254207"/>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821638" y="2747782"/>
              <a:ext cx="4683511" cy="8572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强制链路费用不依赖于所承载的流量</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 name="矩形: 圆角 6"/>
            <p:cNvSpPr/>
            <p:nvPr/>
          </p:nvSpPr>
          <p:spPr>
            <a:xfrm>
              <a:off x="1724820" y="2603030"/>
              <a:ext cx="4900196" cy="1064096"/>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8" name="组合 7"/>
          <p:cNvGrpSpPr/>
          <p:nvPr/>
        </p:nvGrpSpPr>
        <p:grpSpPr>
          <a:xfrm>
            <a:off x="2469110" y="3430631"/>
            <a:ext cx="5544069" cy="476221"/>
            <a:chOff x="1403750" y="3593123"/>
            <a:chExt cx="5544069" cy="476221"/>
          </a:xfrm>
        </p:grpSpPr>
        <p:grpSp>
          <p:nvGrpSpPr>
            <p:cNvPr id="9" name="组合 8"/>
            <p:cNvGrpSpPr/>
            <p:nvPr/>
          </p:nvGrpSpPr>
          <p:grpSpPr>
            <a:xfrm>
              <a:off x="1403750" y="3593123"/>
              <a:ext cx="490436" cy="476221"/>
              <a:chOff x="1403750" y="3593123"/>
              <a:chExt cx="808892" cy="785446"/>
            </a:xfrm>
          </p:grpSpPr>
          <p:sp>
            <p:nvSpPr>
              <p:cNvPr id="11" name="对话气泡: 椭圆形 10"/>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0" name="Text Box 79"/>
            <p:cNvSpPr txBox="1">
              <a:spLocks noChangeArrowheads="1"/>
            </p:cNvSpPr>
            <p:nvPr/>
          </p:nvSpPr>
          <p:spPr bwMode="auto">
            <a:xfrm>
              <a:off x="1985932" y="3593123"/>
              <a:ext cx="49618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无法解决高拥塞的问题，不可接受</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 name="组合 12"/>
          <p:cNvGrpSpPr/>
          <p:nvPr/>
        </p:nvGrpSpPr>
        <p:grpSpPr>
          <a:xfrm>
            <a:off x="2294516" y="4132172"/>
            <a:ext cx="5581083" cy="675443"/>
            <a:chOff x="1659193" y="2493286"/>
            <a:chExt cx="5042879" cy="1254207"/>
          </a:xfrm>
        </p:grpSpPr>
        <p:sp>
          <p:nvSpPr>
            <p:cNvPr id="14" name="矩形: 圆角 13"/>
            <p:cNvSpPr/>
            <p:nvPr/>
          </p:nvSpPr>
          <p:spPr>
            <a:xfrm>
              <a:off x="1659193" y="2493286"/>
              <a:ext cx="5042879" cy="1254207"/>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文本框 14"/>
            <p:cNvSpPr txBox="1"/>
            <p:nvPr/>
          </p:nvSpPr>
          <p:spPr>
            <a:xfrm>
              <a:off x="1821638" y="2747782"/>
              <a:ext cx="4683511" cy="8572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确保所有的路由器不同时运行</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LS</a:t>
              </a: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算法</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6" name="矩形: 圆角 15"/>
            <p:cNvSpPr/>
            <p:nvPr/>
          </p:nvSpPr>
          <p:spPr>
            <a:xfrm>
              <a:off x="1724819" y="2603030"/>
              <a:ext cx="4900197" cy="1064096"/>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7" name="组合 16"/>
          <p:cNvGrpSpPr/>
          <p:nvPr/>
        </p:nvGrpSpPr>
        <p:grpSpPr>
          <a:xfrm>
            <a:off x="2474298" y="5067773"/>
            <a:ext cx="5544069" cy="476221"/>
            <a:chOff x="1403750" y="3593123"/>
            <a:chExt cx="5544069" cy="476221"/>
          </a:xfrm>
        </p:grpSpPr>
        <p:grpSp>
          <p:nvGrpSpPr>
            <p:cNvPr id="18" name="组合 17"/>
            <p:cNvGrpSpPr/>
            <p:nvPr/>
          </p:nvGrpSpPr>
          <p:grpSpPr>
            <a:xfrm>
              <a:off x="1403750" y="3593123"/>
              <a:ext cx="490436" cy="476221"/>
              <a:chOff x="1403750" y="3593123"/>
              <a:chExt cx="808892" cy="785446"/>
            </a:xfrm>
          </p:grpSpPr>
          <p:sp>
            <p:nvSpPr>
              <p:cNvPr id="20" name="对话气泡: 椭圆形 19"/>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9" name="Text Box 79"/>
            <p:cNvSpPr txBox="1">
              <a:spLocks noChangeArrowheads="1"/>
            </p:cNvSpPr>
            <p:nvPr/>
          </p:nvSpPr>
          <p:spPr bwMode="auto">
            <a:xfrm>
              <a:off x="1985932" y="3593123"/>
              <a:ext cx="49618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因特网上的路由器能够自同步</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 name="组合 21"/>
          <p:cNvGrpSpPr/>
          <p:nvPr/>
        </p:nvGrpSpPr>
        <p:grpSpPr>
          <a:xfrm>
            <a:off x="2469110" y="5804152"/>
            <a:ext cx="5544069" cy="476221"/>
            <a:chOff x="1403750" y="3593123"/>
            <a:chExt cx="5544069" cy="476221"/>
          </a:xfrm>
        </p:grpSpPr>
        <p:grpSp>
          <p:nvGrpSpPr>
            <p:cNvPr id="23" name="组合 22"/>
            <p:cNvGrpSpPr/>
            <p:nvPr/>
          </p:nvGrpSpPr>
          <p:grpSpPr>
            <a:xfrm>
              <a:off x="1403750" y="3593123"/>
              <a:ext cx="490436" cy="476221"/>
              <a:chOff x="1403750" y="3593123"/>
              <a:chExt cx="808892" cy="785446"/>
            </a:xfrm>
          </p:grpSpPr>
          <p:sp>
            <p:nvSpPr>
              <p:cNvPr id="25" name="对话气泡: 椭圆形 2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4" name="Text Box 79"/>
            <p:cNvSpPr txBox="1">
              <a:spLocks noChangeArrowheads="1"/>
            </p:cNvSpPr>
            <p:nvPr/>
          </p:nvSpPr>
          <p:spPr bwMode="auto">
            <a:xfrm>
              <a:off x="1985932" y="3593123"/>
              <a:ext cx="49618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随机化路由器发送链路通告的时间</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ppt_x</p:attrName>
                                        </p:attrNameLst>
                                      </p:cBhvr>
                                      <p:tavLst>
                                        <p:tav tm="0">
                                          <p:val>
                                            <p:strVal val="#ppt_x-#ppt_w*1.125000"/>
                                          </p:val>
                                        </p:tav>
                                        <p:tav tm="100000">
                                          <p:val>
                                            <p:strVal val="#ppt_x"/>
                                          </p:val>
                                        </p:tav>
                                      </p:tavLst>
                                    </p:anim>
                                    <p:animEffect transition="in" filter="wipe(right)">
                                      <p:cBhvr>
                                        <p:cTn id="18" dur="500"/>
                                        <p:tgtEl>
                                          <p:spTgt spid="13"/>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2" y="982132"/>
            <a:ext cx="10088364" cy="1303867"/>
          </a:xfrm>
        </p:spPr>
        <p:txBody>
          <a:bodyPr/>
          <a:lstStyle/>
          <a:p>
            <a:r>
              <a:rPr lang="zh-CN" altLang="en-US" dirty="0"/>
              <a:t>因特网中的链路状态选路</a:t>
            </a:r>
            <a:r>
              <a:rPr lang="en-US" altLang="zh-CN" dirty="0"/>
              <a:t>——OSPF</a:t>
            </a:r>
            <a:r>
              <a:rPr lang="zh-CN" altLang="en-US" dirty="0"/>
              <a:t>协议</a:t>
            </a:r>
            <a:endParaRPr lang="zh-CN" altLang="en-US" dirty="0"/>
          </a:p>
        </p:txBody>
      </p:sp>
      <p:grpSp>
        <p:nvGrpSpPr>
          <p:cNvPr id="4" name="组合 3"/>
          <p:cNvGrpSpPr/>
          <p:nvPr/>
        </p:nvGrpSpPr>
        <p:grpSpPr>
          <a:xfrm>
            <a:off x="559268" y="2379305"/>
            <a:ext cx="2808288" cy="525778"/>
            <a:chOff x="722008" y="1303131"/>
            <a:chExt cx="2681435" cy="502029"/>
          </a:xfrm>
        </p:grpSpPr>
        <p:grpSp>
          <p:nvGrpSpPr>
            <p:cNvPr id="5" name="组合 4"/>
            <p:cNvGrpSpPr/>
            <p:nvPr/>
          </p:nvGrpSpPr>
          <p:grpSpPr>
            <a:xfrm>
              <a:off x="722008" y="1303131"/>
              <a:ext cx="546594" cy="475865"/>
              <a:chOff x="708742" y="1296102"/>
              <a:chExt cx="454744" cy="283828"/>
            </a:xfrm>
          </p:grpSpPr>
          <p:sp>
            <p:nvSpPr>
              <p:cNvPr id="8" name="平行四边形 7"/>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平行四边形 8"/>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 name="流程图: 手动输入 6"/>
            <p:cNvSpPr/>
            <p:nvPr/>
          </p:nvSpPr>
          <p:spPr>
            <a:xfrm rot="5400000" flipV="1">
              <a:off x="1958089" y="337046"/>
              <a:ext cx="475861" cy="241484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sp>
          <p:nvSpPr>
            <p:cNvPr id="7" name="Text Box 79"/>
            <p:cNvSpPr txBox="1">
              <a:spLocks noChangeArrowheads="1"/>
            </p:cNvSpPr>
            <p:nvPr/>
          </p:nvSpPr>
          <p:spPr bwMode="auto">
            <a:xfrm>
              <a:off x="1351237" y="1335870"/>
              <a:ext cx="2052206"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顾名思义</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grpSp>
        <p:nvGrpSpPr>
          <p:cNvPr id="10" name="组合 9"/>
          <p:cNvGrpSpPr/>
          <p:nvPr/>
        </p:nvGrpSpPr>
        <p:grpSpPr>
          <a:xfrm>
            <a:off x="838002" y="2987088"/>
            <a:ext cx="10728325" cy="497205"/>
            <a:chOff x="1403750" y="3593123"/>
            <a:chExt cx="10728325" cy="497205"/>
          </a:xfrm>
        </p:grpSpPr>
        <p:grpSp>
          <p:nvGrpSpPr>
            <p:cNvPr id="11" name="组合 10"/>
            <p:cNvGrpSpPr/>
            <p:nvPr/>
          </p:nvGrpSpPr>
          <p:grpSpPr>
            <a:xfrm>
              <a:off x="1403750" y="3593123"/>
              <a:ext cx="490436" cy="476221"/>
              <a:chOff x="1403750" y="3593123"/>
              <a:chExt cx="808892" cy="785446"/>
            </a:xfrm>
          </p:grpSpPr>
          <p:sp>
            <p:nvSpPr>
              <p:cNvPr id="13"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2"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“Open”开</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放：OSPF协议</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不是受某一家厂商控制，而是公开发表的。</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p:cNvGrpSpPr/>
          <p:nvPr/>
        </p:nvGrpSpPr>
        <p:grpSpPr>
          <a:xfrm>
            <a:off x="838002" y="3594663"/>
            <a:ext cx="10728325" cy="497205"/>
            <a:chOff x="1403750" y="3593123"/>
            <a:chExt cx="10728325" cy="497205"/>
          </a:xfrm>
        </p:grpSpPr>
        <p:grpSp>
          <p:nvGrpSpPr>
            <p:cNvPr id="16" name="组合 15"/>
            <p:cNvGrpSpPr/>
            <p:nvPr/>
          </p:nvGrpSpPr>
          <p:grpSpPr>
            <a:xfrm>
              <a:off x="1403750" y="3593123"/>
              <a:ext cx="490436" cy="476221"/>
              <a:chOff x="1403750" y="3593123"/>
              <a:chExt cx="808892" cy="785446"/>
            </a:xfrm>
          </p:grpSpPr>
          <p:sp>
            <p:nvSpPr>
              <p:cNvPr id="18"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“SPF”最短路径优先：</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使用Dijkstra 最短路径算法。</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 name="组合 19"/>
          <p:cNvGrpSpPr/>
          <p:nvPr/>
        </p:nvGrpSpPr>
        <p:grpSpPr>
          <a:xfrm>
            <a:off x="559268" y="4234933"/>
            <a:ext cx="2808288" cy="525778"/>
            <a:chOff x="722008" y="1303131"/>
            <a:chExt cx="2681435" cy="502029"/>
          </a:xfrm>
        </p:grpSpPr>
        <p:grpSp>
          <p:nvGrpSpPr>
            <p:cNvPr id="21" name="组合 20"/>
            <p:cNvGrpSpPr/>
            <p:nvPr/>
          </p:nvGrpSpPr>
          <p:grpSpPr>
            <a:xfrm>
              <a:off x="722008" y="1303131"/>
              <a:ext cx="546594" cy="475865"/>
              <a:chOff x="708742" y="1296102"/>
              <a:chExt cx="454744" cy="283828"/>
            </a:xfrm>
          </p:grpSpPr>
          <p:sp>
            <p:nvSpPr>
              <p:cNvPr id="24" name="平行四边形 23"/>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平行四边形 24"/>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2" name="流程图: 手动输入 6"/>
            <p:cNvSpPr/>
            <p:nvPr/>
          </p:nvSpPr>
          <p:spPr>
            <a:xfrm rot="5400000" flipV="1">
              <a:off x="1958089" y="337046"/>
              <a:ext cx="475861" cy="241484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sp>
          <p:nvSpPr>
            <p:cNvPr id="23" name="Text Box 79"/>
            <p:cNvSpPr txBox="1">
              <a:spLocks noChangeArrowheads="1"/>
            </p:cNvSpPr>
            <p:nvPr/>
          </p:nvSpPr>
          <p:spPr bwMode="auto">
            <a:xfrm>
              <a:off x="1351237" y="1335870"/>
              <a:ext cx="2052206"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澄清</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grpSp>
        <p:nvGrpSpPr>
          <p:cNvPr id="26" name="组合 25"/>
          <p:cNvGrpSpPr/>
          <p:nvPr/>
        </p:nvGrpSpPr>
        <p:grpSpPr>
          <a:xfrm>
            <a:off x="838002" y="4842716"/>
            <a:ext cx="10728325" cy="929660"/>
            <a:chOff x="1403750" y="3593123"/>
            <a:chExt cx="10728325" cy="902970"/>
          </a:xfrm>
        </p:grpSpPr>
        <p:grpSp>
          <p:nvGrpSpPr>
            <p:cNvPr id="27" name="组合 26"/>
            <p:cNvGrpSpPr/>
            <p:nvPr/>
          </p:nvGrpSpPr>
          <p:grpSpPr>
            <a:xfrm>
              <a:off x="1403750" y="3593123"/>
              <a:ext cx="490436" cy="476221"/>
              <a:chOff x="1403750" y="3593123"/>
              <a:chExt cx="808892" cy="785446"/>
            </a:xfrm>
          </p:grpSpPr>
          <p:sp>
            <p:nvSpPr>
              <p:cNvPr id="29"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8" name="Text Box 79"/>
            <p:cNvSpPr txBox="1">
              <a:spLocks noChangeArrowheads="1"/>
            </p:cNvSpPr>
            <p:nvPr/>
          </p:nvSpPr>
          <p:spPr bwMode="auto">
            <a:xfrm>
              <a:off x="1986045" y="3593123"/>
              <a:ext cx="1014603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OSPF 只是最早使用的最短路径算法的路由协议名字，并非代表其他路由选择协议不是“最短路径优先”。</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1" name="组合 30"/>
          <p:cNvGrpSpPr/>
          <p:nvPr/>
        </p:nvGrpSpPr>
        <p:grpSpPr>
          <a:xfrm>
            <a:off x="838002" y="5799780"/>
            <a:ext cx="10728325" cy="497205"/>
            <a:chOff x="1403750" y="3593123"/>
            <a:chExt cx="10728325" cy="497205"/>
          </a:xfrm>
        </p:grpSpPr>
        <p:grpSp>
          <p:nvGrpSpPr>
            <p:cNvPr id="32" name="组合 31"/>
            <p:cNvGrpSpPr/>
            <p:nvPr/>
          </p:nvGrpSpPr>
          <p:grpSpPr>
            <a:xfrm>
              <a:off x="1403750" y="3593123"/>
              <a:ext cx="490436" cy="476221"/>
              <a:chOff x="1403750" y="3593123"/>
              <a:chExt cx="808892" cy="785446"/>
            </a:xfrm>
          </p:grpSpPr>
          <p:sp>
            <p:nvSpPr>
              <p:cNvPr id="34"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33"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OSPF 并非集中式路由协议，而是分布式路由协议。</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虚电路的组成</a:t>
            </a:r>
            <a:endParaRPr lang="zh-CN" altLang="en-US" dirty="0"/>
          </a:p>
        </p:txBody>
      </p:sp>
      <p:sp>
        <p:nvSpPr>
          <p:cNvPr id="3" name="内容占位符 2"/>
          <p:cNvSpPr>
            <a:spLocks noGrp="1"/>
          </p:cNvSpPr>
          <p:nvPr>
            <p:ph idx="1"/>
          </p:nvPr>
        </p:nvSpPr>
        <p:spPr/>
        <p:txBody>
          <a:bodyPr/>
          <a:lstStyle/>
          <a:p>
            <a:r>
              <a:rPr lang="zh-CN" altLang="en-US" sz="2400" dirty="0"/>
              <a:t>从源到目的主机的路径</a:t>
            </a:r>
            <a:endParaRPr lang="zh-CN" altLang="en-US" sz="2400" dirty="0"/>
          </a:p>
          <a:p>
            <a:r>
              <a:rPr lang="en-US" altLang="zh-CN" sz="2400" dirty="0"/>
              <a:t>VC </a:t>
            </a:r>
            <a:r>
              <a:rPr lang="zh-CN" altLang="en-US" sz="2400" dirty="0"/>
              <a:t>号，沿着该路径的每段链路的一个号码</a:t>
            </a:r>
            <a:endParaRPr lang="zh-CN" altLang="en-US" sz="2400" dirty="0"/>
          </a:p>
          <a:p>
            <a:r>
              <a:rPr lang="zh-CN" altLang="en-US" sz="2400" dirty="0"/>
              <a:t>沿着该路径的每台路由器中的转发表</a:t>
            </a:r>
            <a:endParaRPr lang="zh-CN" altLang="en-US" sz="2400" dirty="0"/>
          </a:p>
          <a:p>
            <a:endParaRPr lang="zh-CN" altLang="en-US" dirty="0"/>
          </a:p>
        </p:txBody>
      </p:sp>
      <p:grpSp>
        <p:nvGrpSpPr>
          <p:cNvPr id="4" name="组合 3"/>
          <p:cNvGrpSpPr/>
          <p:nvPr/>
        </p:nvGrpSpPr>
        <p:grpSpPr>
          <a:xfrm>
            <a:off x="5418762" y="4118328"/>
            <a:ext cx="6220735" cy="2028473"/>
            <a:chOff x="1064140" y="3838927"/>
            <a:chExt cx="6220735" cy="2028473"/>
          </a:xfrm>
        </p:grpSpPr>
        <p:sp>
          <p:nvSpPr>
            <p:cNvPr id="5" name="Freeform 7"/>
            <p:cNvSpPr/>
            <p:nvPr/>
          </p:nvSpPr>
          <p:spPr bwMode="auto">
            <a:xfrm>
              <a:off x="2396347" y="3838927"/>
              <a:ext cx="3559719" cy="2028473"/>
            </a:xfrm>
            <a:prstGeom prst="ellipse">
              <a:avLst/>
            </a:prstGeom>
            <a:solidFill>
              <a:srgbClr val="FFC000"/>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6" name="Line 115"/>
            <p:cNvSpPr>
              <a:spLocks noChangeShapeType="1"/>
            </p:cNvSpPr>
            <p:nvPr/>
          </p:nvSpPr>
          <p:spPr bwMode="auto">
            <a:xfrm>
              <a:off x="3204876" y="4751913"/>
              <a:ext cx="0" cy="45743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7" name="Line 117"/>
            <p:cNvSpPr>
              <a:spLocks noChangeShapeType="1"/>
            </p:cNvSpPr>
            <p:nvPr/>
          </p:nvSpPr>
          <p:spPr bwMode="auto">
            <a:xfrm>
              <a:off x="3578045" y="4589404"/>
              <a:ext cx="1009160"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8" name="Line 118"/>
            <p:cNvSpPr>
              <a:spLocks noChangeShapeType="1"/>
            </p:cNvSpPr>
            <p:nvPr/>
          </p:nvSpPr>
          <p:spPr bwMode="auto">
            <a:xfrm>
              <a:off x="3497793" y="5387903"/>
              <a:ext cx="1041260"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9" name="Line 119"/>
            <p:cNvSpPr>
              <a:spLocks noChangeShapeType="1"/>
            </p:cNvSpPr>
            <p:nvPr/>
          </p:nvSpPr>
          <p:spPr bwMode="auto">
            <a:xfrm>
              <a:off x="4864071" y="4735863"/>
              <a:ext cx="0" cy="47348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0" name="Line 120"/>
            <p:cNvSpPr>
              <a:spLocks noChangeShapeType="1"/>
            </p:cNvSpPr>
            <p:nvPr/>
          </p:nvSpPr>
          <p:spPr bwMode="auto">
            <a:xfrm>
              <a:off x="2195719" y="4605454"/>
              <a:ext cx="810537"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 name="Line 121"/>
            <p:cNvSpPr>
              <a:spLocks noChangeShapeType="1"/>
            </p:cNvSpPr>
            <p:nvPr/>
          </p:nvSpPr>
          <p:spPr bwMode="auto">
            <a:xfrm>
              <a:off x="5191094" y="4605454"/>
              <a:ext cx="942952"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 name="Line 122"/>
            <p:cNvSpPr>
              <a:spLocks noChangeShapeType="1"/>
            </p:cNvSpPr>
            <p:nvPr/>
          </p:nvSpPr>
          <p:spPr bwMode="auto">
            <a:xfrm>
              <a:off x="5124888" y="5387903"/>
              <a:ext cx="517323"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3" name="Line 123"/>
            <p:cNvSpPr>
              <a:spLocks noChangeShapeType="1"/>
            </p:cNvSpPr>
            <p:nvPr/>
          </p:nvSpPr>
          <p:spPr bwMode="auto">
            <a:xfrm>
              <a:off x="2635093" y="5403954"/>
              <a:ext cx="276867"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4" name="Line 126"/>
            <p:cNvSpPr>
              <a:spLocks noChangeShapeType="1"/>
            </p:cNvSpPr>
            <p:nvPr/>
          </p:nvSpPr>
          <p:spPr bwMode="auto">
            <a:xfrm>
              <a:off x="2316095" y="4505140"/>
              <a:ext cx="519626"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5" name="Line 127"/>
            <p:cNvSpPr>
              <a:spLocks noChangeShapeType="1"/>
            </p:cNvSpPr>
            <p:nvPr/>
          </p:nvSpPr>
          <p:spPr bwMode="auto">
            <a:xfrm>
              <a:off x="5331534" y="4507147"/>
              <a:ext cx="736306"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6" name="Line 128"/>
            <p:cNvSpPr>
              <a:spLocks noChangeShapeType="1"/>
            </p:cNvSpPr>
            <p:nvPr/>
          </p:nvSpPr>
          <p:spPr bwMode="auto">
            <a:xfrm>
              <a:off x="3658296" y="4491096"/>
              <a:ext cx="86069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7" name="Text Box 129"/>
            <p:cNvSpPr txBox="1">
              <a:spLocks noChangeArrowheads="1"/>
            </p:cNvSpPr>
            <p:nvPr/>
          </p:nvSpPr>
          <p:spPr bwMode="auto">
            <a:xfrm>
              <a:off x="2361044" y="4055733"/>
              <a:ext cx="492443"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CC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12</a:t>
              </a:r>
              <a:endParaRPr kumimoji="0" lang="en-US" altLang="zh-CN" sz="2400" b="0" i="0" u="none" strike="noStrike" kern="0" cap="none" spc="0" normalizeH="0" baseline="0" noProof="0" dirty="0">
                <a:ln>
                  <a:noFill/>
                </a:ln>
                <a:solidFill>
                  <a:srgbClr val="CC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130"/>
            <p:cNvSpPr txBox="1">
              <a:spLocks noChangeArrowheads="1"/>
            </p:cNvSpPr>
            <p:nvPr/>
          </p:nvSpPr>
          <p:spPr bwMode="auto">
            <a:xfrm>
              <a:off x="3885006" y="4055733"/>
              <a:ext cx="492443"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CC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a:t>
              </a:r>
              <a:endParaRPr kumimoji="0" lang="en-US" altLang="zh-CN" sz="2400" b="0" i="0" u="none" strike="noStrike" kern="0" cap="none" spc="0" normalizeH="0" baseline="0" noProof="0">
                <a:ln>
                  <a:noFill/>
                </a:ln>
                <a:solidFill>
                  <a:srgbClr val="CC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Text Box 131"/>
            <p:cNvSpPr txBox="1">
              <a:spLocks noChangeArrowheads="1"/>
            </p:cNvSpPr>
            <p:nvPr/>
          </p:nvSpPr>
          <p:spPr bwMode="auto">
            <a:xfrm>
              <a:off x="5425778" y="4058375"/>
              <a:ext cx="492443"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CC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32</a:t>
              </a:r>
              <a:endParaRPr kumimoji="0" lang="en-US" altLang="zh-CN" sz="2400" b="0" i="0" u="none" strike="noStrike" kern="0" cap="none" spc="0" normalizeH="0" baseline="0" noProof="0" dirty="0">
                <a:ln>
                  <a:noFill/>
                </a:ln>
                <a:solidFill>
                  <a:srgbClr val="CC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Text Box 132"/>
            <p:cNvSpPr txBox="1">
              <a:spLocks noChangeArrowheads="1"/>
            </p:cNvSpPr>
            <p:nvPr/>
          </p:nvSpPr>
          <p:spPr bwMode="auto">
            <a:xfrm>
              <a:off x="2631080" y="4543260"/>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0" lang="en-US" altLang="zh-CN" sz="2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Text Box 133"/>
            <p:cNvSpPr txBox="1">
              <a:spLocks noChangeArrowheads="1"/>
            </p:cNvSpPr>
            <p:nvPr/>
          </p:nvSpPr>
          <p:spPr bwMode="auto">
            <a:xfrm>
              <a:off x="3120613" y="4687712"/>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0" lang="en-US" altLang="zh-CN" sz="2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Text Box 134"/>
            <p:cNvSpPr txBox="1">
              <a:spLocks noChangeArrowheads="1"/>
            </p:cNvSpPr>
            <p:nvPr/>
          </p:nvSpPr>
          <p:spPr bwMode="auto">
            <a:xfrm>
              <a:off x="3511838" y="4493102"/>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0" lang="en-US" altLang="zh-CN" sz="2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Text Box 135"/>
            <p:cNvSpPr txBox="1">
              <a:spLocks noChangeArrowheads="1"/>
            </p:cNvSpPr>
            <p:nvPr/>
          </p:nvSpPr>
          <p:spPr bwMode="auto">
            <a:xfrm>
              <a:off x="1064140" y="4880059"/>
              <a:ext cx="997389"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VC </a:t>
              </a:r>
              <a:r>
                <a:rPr kumimoji="0"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号</a:t>
              </a:r>
              <a:endPar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Line 137"/>
            <p:cNvSpPr>
              <a:spLocks noChangeShapeType="1"/>
            </p:cNvSpPr>
            <p:nvPr/>
          </p:nvSpPr>
          <p:spPr bwMode="auto">
            <a:xfrm flipV="1">
              <a:off x="2113461" y="4527213"/>
              <a:ext cx="374702" cy="686143"/>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5" name="Text Box 138"/>
            <p:cNvSpPr txBox="1">
              <a:spLocks noChangeArrowheads="1"/>
            </p:cNvSpPr>
            <p:nvPr/>
          </p:nvSpPr>
          <p:spPr bwMode="auto">
            <a:xfrm>
              <a:off x="1281394" y="5432041"/>
              <a:ext cx="1107996"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85000"/>
                </a:lnSpc>
                <a:spcBef>
                  <a:spcPts val="0"/>
                </a:spcBef>
                <a:spcAft>
                  <a:spcPts val="0"/>
                </a:spcAft>
                <a:buClrTx/>
                <a:buSzTx/>
                <a:buFontTx/>
                <a:buNone/>
                <a:defRPr/>
              </a:pPr>
              <a:r>
                <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接口号</a:t>
              </a:r>
              <a:endParaRPr kumimoji="0" lang="en-US" altLang="zh-CN" sz="2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Line 139"/>
            <p:cNvSpPr>
              <a:spLocks noChangeShapeType="1"/>
            </p:cNvSpPr>
            <p:nvPr/>
          </p:nvSpPr>
          <p:spPr bwMode="auto">
            <a:xfrm flipV="1">
              <a:off x="2380297" y="4877332"/>
              <a:ext cx="374702" cy="709193"/>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2865590" y="4332138"/>
              <a:ext cx="748516" cy="416453"/>
            </a:xfrm>
            <a:prstGeom prst="rect">
              <a:avLst/>
            </a:prstGeom>
          </p:spPr>
        </p:pic>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827" y="3932691"/>
              <a:ext cx="1450617" cy="1031389"/>
            </a:xfrm>
            <a:prstGeom prst="rect">
              <a:avLst/>
            </a:prstGeom>
          </p:spPr>
        </p:pic>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4258" y="3925244"/>
              <a:ext cx="1450617" cy="1031389"/>
            </a:xfrm>
            <a:prstGeom prst="rect">
              <a:avLst/>
            </a:prstGeom>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48835" y="4332538"/>
              <a:ext cx="724920" cy="403325"/>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485077" y="5139188"/>
              <a:ext cx="757987" cy="421723"/>
            </a:xfrm>
            <a:prstGeom prst="rect">
              <a:avLst/>
            </a:prstGeom>
          </p:spPr>
        </p:pic>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854440" y="5156731"/>
              <a:ext cx="757987" cy="421723"/>
            </a:xfrm>
            <a:prstGeom prst="rect">
              <a:avLst/>
            </a:prstGeom>
          </p:spPr>
        </p:pic>
      </p:grpSp>
      <p:grpSp>
        <p:nvGrpSpPr>
          <p:cNvPr id="33" name="组合 32"/>
          <p:cNvGrpSpPr/>
          <p:nvPr/>
        </p:nvGrpSpPr>
        <p:grpSpPr>
          <a:xfrm>
            <a:off x="5960152" y="4743192"/>
            <a:ext cx="3751745" cy="14044"/>
            <a:chOff x="2316095" y="4491096"/>
            <a:chExt cx="3751745" cy="14044"/>
          </a:xfrm>
        </p:grpSpPr>
        <p:sp>
          <p:nvSpPr>
            <p:cNvPr id="34" name="Line 127"/>
            <p:cNvSpPr>
              <a:spLocks noChangeShapeType="1"/>
            </p:cNvSpPr>
            <p:nvPr/>
          </p:nvSpPr>
          <p:spPr bwMode="auto">
            <a:xfrm>
              <a:off x="5331534" y="4505140"/>
              <a:ext cx="736306"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lstStyle/>
            <a:p>
              <a:pPr defTabSz="914400"/>
              <a:endParaRPr lang="zh-CN" altLang="en-US" sz="3200">
                <a:solidFill>
                  <a:prstClr val="black"/>
                </a:solidFill>
                <a:latin typeface="等线" panose="02010600030101010101" charset="-122"/>
                <a:ea typeface="等线" panose="02010600030101010101" charset="-122"/>
              </a:endParaRPr>
            </a:p>
          </p:txBody>
        </p:sp>
        <p:sp>
          <p:nvSpPr>
            <p:cNvPr id="35" name="Line 128"/>
            <p:cNvSpPr>
              <a:spLocks noChangeShapeType="1"/>
            </p:cNvSpPr>
            <p:nvPr/>
          </p:nvSpPr>
          <p:spPr bwMode="auto">
            <a:xfrm>
              <a:off x="3658295" y="4491096"/>
              <a:ext cx="860695"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lstStyle/>
            <a:p>
              <a:pPr defTabSz="914400"/>
              <a:endParaRPr lang="zh-CN" altLang="en-US" sz="3200">
                <a:solidFill>
                  <a:prstClr val="black"/>
                </a:solidFill>
                <a:latin typeface="等线" panose="02010600030101010101" charset="-122"/>
                <a:ea typeface="等线" panose="02010600030101010101" charset="-122"/>
              </a:endParaRPr>
            </a:p>
          </p:txBody>
        </p:sp>
        <p:sp>
          <p:nvSpPr>
            <p:cNvPr id="36" name="Line 126"/>
            <p:cNvSpPr>
              <a:spLocks noChangeShapeType="1"/>
            </p:cNvSpPr>
            <p:nvPr/>
          </p:nvSpPr>
          <p:spPr bwMode="auto">
            <a:xfrm>
              <a:off x="2316095" y="4505140"/>
              <a:ext cx="519626"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lstStyle/>
            <a:p>
              <a:pPr defTabSz="914400"/>
              <a:endParaRPr lang="zh-CN" altLang="en-US" sz="3200">
                <a:solidFill>
                  <a:prstClr val="black"/>
                </a:solidFill>
                <a:latin typeface="等线" panose="02010600030101010101" charset="-122"/>
                <a:ea typeface="等线" panose="02010600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2500"/>
                            </p:stCondLst>
                            <p:childTnLst>
                              <p:par>
                                <p:cTn id="13" presetID="26" presetClass="emph" presetSubtype="0" repeatCount="3000" fill="hold" nodeType="afterEffect">
                                  <p:stCondLst>
                                    <p:cond delay="0"/>
                                  </p:stCondLst>
                                  <p:childTnLst>
                                    <p:animEffect transition="out" filter="fade">
                                      <p:cBhvr>
                                        <p:cTn id="14" dur="500" tmFilter="0, 0; .2, .5; .8, .5; 1, 0"/>
                                        <p:tgtEl>
                                          <p:spTgt spid="33"/>
                                        </p:tgtEl>
                                      </p:cBhvr>
                                    </p:animEffect>
                                    <p:animScale>
                                      <p:cBhvr>
                                        <p:cTn id="15"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OSPF</a:t>
            </a:r>
            <a:r>
              <a:rPr lang="zh-CN" altLang="en-US" dirty="0"/>
              <a:t>协议的三个要点</a:t>
            </a:r>
            <a:endParaRPr lang="zh-CN" altLang="en-US" dirty="0"/>
          </a:p>
        </p:txBody>
      </p:sp>
      <p:grpSp>
        <p:nvGrpSpPr>
          <p:cNvPr id="42" name="组合 41"/>
          <p:cNvGrpSpPr/>
          <p:nvPr/>
        </p:nvGrpSpPr>
        <p:grpSpPr>
          <a:xfrm>
            <a:off x="939246" y="2581045"/>
            <a:ext cx="3881443" cy="525780"/>
            <a:chOff x="722008" y="1303131"/>
            <a:chExt cx="3846472" cy="502031"/>
          </a:xfrm>
        </p:grpSpPr>
        <p:grpSp>
          <p:nvGrpSpPr>
            <p:cNvPr id="43" name="组合 42"/>
            <p:cNvGrpSpPr/>
            <p:nvPr/>
          </p:nvGrpSpPr>
          <p:grpSpPr>
            <a:xfrm>
              <a:off x="722008" y="1303131"/>
              <a:ext cx="546594" cy="475865"/>
              <a:chOff x="708742" y="1296102"/>
              <a:chExt cx="454744" cy="283828"/>
            </a:xfrm>
          </p:grpSpPr>
          <p:sp>
            <p:nvSpPr>
              <p:cNvPr id="46" name="平行四边形 45"/>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7" name="平行四边形 46"/>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流程图: 手动输入 6"/>
            <p:cNvSpPr/>
            <p:nvPr/>
          </p:nvSpPr>
          <p:spPr>
            <a:xfrm rot="5400000" flipV="1">
              <a:off x="2441400" y="-145809"/>
              <a:ext cx="475959" cy="33811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sp>
          <p:nvSpPr>
            <p:cNvPr id="45" name="Text Box 79"/>
            <p:cNvSpPr txBox="1">
              <a:spLocks noChangeArrowheads="1"/>
            </p:cNvSpPr>
            <p:nvPr/>
          </p:nvSpPr>
          <p:spPr bwMode="auto">
            <a:xfrm>
              <a:off x="1268299" y="1335872"/>
              <a:ext cx="3300181"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协议交互范围及方法</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grpSp>
        <p:nvGrpSpPr>
          <p:cNvPr id="48" name="组合 47"/>
          <p:cNvGrpSpPr/>
          <p:nvPr/>
        </p:nvGrpSpPr>
        <p:grpSpPr>
          <a:xfrm>
            <a:off x="1152640" y="3237399"/>
            <a:ext cx="10728325" cy="497205"/>
            <a:chOff x="1403750" y="3593123"/>
            <a:chExt cx="10728325" cy="497205"/>
          </a:xfrm>
        </p:grpSpPr>
        <p:grpSp>
          <p:nvGrpSpPr>
            <p:cNvPr id="49" name="组合 48"/>
            <p:cNvGrpSpPr/>
            <p:nvPr/>
          </p:nvGrpSpPr>
          <p:grpSpPr>
            <a:xfrm>
              <a:off x="1403750" y="3593123"/>
              <a:ext cx="490436" cy="476221"/>
              <a:chOff x="1403750" y="3593123"/>
              <a:chExt cx="808892" cy="785446"/>
            </a:xfrm>
          </p:grpSpPr>
          <p:sp>
            <p:nvSpPr>
              <p:cNvPr id="51"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50"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OSPF</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协议消息限于本自治系统域内</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p:txBody>
        </p:sp>
      </p:grpSp>
      <p:grpSp>
        <p:nvGrpSpPr>
          <p:cNvPr id="53" name="组合 52"/>
          <p:cNvGrpSpPr/>
          <p:nvPr/>
        </p:nvGrpSpPr>
        <p:grpSpPr>
          <a:xfrm>
            <a:off x="1160722" y="3836240"/>
            <a:ext cx="7357110" cy="497205"/>
            <a:chOff x="1403750" y="3593123"/>
            <a:chExt cx="7357110" cy="497205"/>
          </a:xfrm>
        </p:grpSpPr>
        <p:grpSp>
          <p:nvGrpSpPr>
            <p:cNvPr id="54" name="组合 53"/>
            <p:cNvGrpSpPr/>
            <p:nvPr/>
          </p:nvGrpSpPr>
          <p:grpSpPr>
            <a:xfrm>
              <a:off x="1403750" y="3593123"/>
              <a:ext cx="490436" cy="476221"/>
              <a:chOff x="1403750" y="3593123"/>
              <a:chExt cx="808892" cy="785446"/>
            </a:xfrm>
          </p:grpSpPr>
          <p:sp>
            <p:nvSpPr>
              <p:cNvPr id="56"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55" name="Text Box 79"/>
            <p:cNvSpPr txBox="1">
              <a:spLocks noChangeArrowheads="1"/>
            </p:cNvSpPr>
            <p:nvPr/>
          </p:nvSpPr>
          <p:spPr bwMode="auto">
            <a:xfrm>
              <a:off x="1986045" y="3593123"/>
              <a:ext cx="6774815"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OSPF</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协议消息采用泛洪法发送</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8" name="组合 57"/>
          <p:cNvGrpSpPr/>
          <p:nvPr/>
        </p:nvGrpSpPr>
        <p:grpSpPr>
          <a:xfrm>
            <a:off x="939246" y="4588130"/>
            <a:ext cx="4093210" cy="525780"/>
            <a:chOff x="722008" y="1303131"/>
            <a:chExt cx="3908316" cy="502031"/>
          </a:xfrm>
        </p:grpSpPr>
        <p:grpSp>
          <p:nvGrpSpPr>
            <p:cNvPr id="59" name="组合 58"/>
            <p:cNvGrpSpPr/>
            <p:nvPr/>
          </p:nvGrpSpPr>
          <p:grpSpPr>
            <a:xfrm>
              <a:off x="722008" y="1303131"/>
              <a:ext cx="546594" cy="475865"/>
              <a:chOff x="708742" y="1296102"/>
              <a:chExt cx="454744" cy="283828"/>
            </a:xfrm>
          </p:grpSpPr>
          <p:sp>
            <p:nvSpPr>
              <p:cNvPr id="62" name="平行四边形 61"/>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3" name="平行四边形 62"/>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0" name="流程图: 手动输入 6"/>
            <p:cNvSpPr/>
            <p:nvPr/>
          </p:nvSpPr>
          <p:spPr>
            <a:xfrm rot="5400000" flipV="1">
              <a:off x="2362700" y="-67750"/>
              <a:ext cx="475959" cy="322439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sp>
          <p:nvSpPr>
            <p:cNvPr id="61" name="Text Box 79"/>
            <p:cNvSpPr txBox="1">
              <a:spLocks noChangeArrowheads="1"/>
            </p:cNvSpPr>
            <p:nvPr/>
          </p:nvSpPr>
          <p:spPr bwMode="auto">
            <a:xfrm>
              <a:off x="1351364" y="1335872"/>
              <a:ext cx="3278960"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协议交互信息内容</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grpSp>
        <p:nvGrpSpPr>
          <p:cNvPr id="64" name="组合 63"/>
          <p:cNvGrpSpPr/>
          <p:nvPr/>
        </p:nvGrpSpPr>
        <p:grpSpPr>
          <a:xfrm>
            <a:off x="1152640" y="5296329"/>
            <a:ext cx="10728325" cy="497205"/>
            <a:chOff x="1403750" y="3593123"/>
            <a:chExt cx="10728325" cy="497205"/>
          </a:xfrm>
        </p:grpSpPr>
        <p:grpSp>
          <p:nvGrpSpPr>
            <p:cNvPr id="65" name="组合 64"/>
            <p:cNvGrpSpPr/>
            <p:nvPr/>
          </p:nvGrpSpPr>
          <p:grpSpPr>
            <a:xfrm>
              <a:off x="1403750" y="3593123"/>
              <a:ext cx="490436" cy="476221"/>
              <a:chOff x="1403750" y="3593123"/>
              <a:chExt cx="808892" cy="785446"/>
            </a:xfrm>
          </p:grpSpPr>
          <p:sp>
            <p:nvSpPr>
              <p:cNvPr id="67"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6"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与本路由器相邻的所有路由器的链路状态</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p:txBody>
        </p:sp>
      </p:grpSp>
      <p:grpSp>
        <p:nvGrpSpPr>
          <p:cNvPr id="69" name="组合 68"/>
          <p:cNvGrpSpPr/>
          <p:nvPr/>
        </p:nvGrpSpPr>
        <p:grpSpPr>
          <a:xfrm>
            <a:off x="7156992" y="2562626"/>
            <a:ext cx="4093210" cy="525780"/>
            <a:chOff x="722008" y="1303131"/>
            <a:chExt cx="3908316" cy="502031"/>
          </a:xfrm>
        </p:grpSpPr>
        <p:grpSp>
          <p:nvGrpSpPr>
            <p:cNvPr id="70" name="组合 69"/>
            <p:cNvGrpSpPr/>
            <p:nvPr/>
          </p:nvGrpSpPr>
          <p:grpSpPr>
            <a:xfrm>
              <a:off x="722008" y="1303131"/>
              <a:ext cx="546594" cy="475865"/>
              <a:chOff x="708742" y="1296102"/>
              <a:chExt cx="454744" cy="283828"/>
            </a:xfrm>
          </p:grpSpPr>
          <p:sp>
            <p:nvSpPr>
              <p:cNvPr id="73" name="平行四边形 72"/>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4" name="平行四边形 73"/>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1" name="流程图: 手动输入 6"/>
            <p:cNvSpPr/>
            <p:nvPr/>
          </p:nvSpPr>
          <p:spPr>
            <a:xfrm rot="5400000" flipV="1">
              <a:off x="2362700" y="-67750"/>
              <a:ext cx="475959" cy="322439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sp>
          <p:nvSpPr>
            <p:cNvPr id="72" name="Text Box 79"/>
            <p:cNvSpPr txBox="1">
              <a:spLocks noChangeArrowheads="1"/>
            </p:cNvSpPr>
            <p:nvPr/>
          </p:nvSpPr>
          <p:spPr bwMode="auto">
            <a:xfrm>
              <a:off x="1351364" y="1335872"/>
              <a:ext cx="3278960"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协议交互时机</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grpSp>
        <p:nvGrpSpPr>
          <p:cNvPr id="75" name="组合 74"/>
          <p:cNvGrpSpPr/>
          <p:nvPr/>
        </p:nvGrpSpPr>
        <p:grpSpPr>
          <a:xfrm>
            <a:off x="7358198" y="3194942"/>
            <a:ext cx="3347474" cy="2242858"/>
            <a:chOff x="1403750" y="3593123"/>
            <a:chExt cx="3347474" cy="2242858"/>
          </a:xfrm>
        </p:grpSpPr>
        <p:grpSp>
          <p:nvGrpSpPr>
            <p:cNvPr id="76" name="组合 75"/>
            <p:cNvGrpSpPr/>
            <p:nvPr/>
          </p:nvGrpSpPr>
          <p:grpSpPr>
            <a:xfrm>
              <a:off x="1403750" y="3593123"/>
              <a:ext cx="490436" cy="476221"/>
              <a:chOff x="1403750" y="3593123"/>
              <a:chExt cx="808892" cy="785446"/>
            </a:xfrm>
          </p:grpSpPr>
          <p:sp>
            <p:nvSpPr>
              <p:cNvPr id="78"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77" name="Text Box 79"/>
            <p:cNvSpPr txBox="1">
              <a:spLocks noChangeArrowheads="1"/>
            </p:cNvSpPr>
            <p:nvPr/>
          </p:nvSpPr>
          <p:spPr bwMode="auto">
            <a:xfrm>
              <a:off x="1986045" y="3593123"/>
              <a:ext cx="2765179" cy="22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50000"/>
                </a:lnSpc>
                <a:spcBef>
                  <a:spcPts val="0"/>
                </a:spcBef>
                <a:spcAft>
                  <a:spcPts val="0"/>
                </a:spcAft>
                <a:buClrTx/>
                <a:buSzTx/>
                <a:buFontTx/>
                <a:buNone/>
                <a:defRPr/>
              </a:pPr>
              <a:r>
                <a:rPr kumimoji="1" lang="zh-CN" altLang="en-US" sz="2400" b="0" i="0" u="none" strike="noStrike" kern="0" cap="none" spc="0" normalizeH="0" baseline="0" noProof="0" dirty="0">
                  <a:ln>
                    <a:noFill/>
                  </a:ln>
                  <a:solidFill>
                    <a:srgbClr val="C0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仅当链路状态发生变化时</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，采用泛洪法向所有路由器发送信息。</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500"/>
                                        <p:tgtEl>
                                          <p:spTgt spid="4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left)">
                                      <p:cBhvr>
                                        <p:cTn id="24" dur="500"/>
                                        <p:tgtEl>
                                          <p:spTgt spid="6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500"/>
                                        <p:tgtEl>
                                          <p:spTgt spid="69"/>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wipe(left)">
                                      <p:cBhvr>
                                        <p:cTn id="3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OSPF</a:t>
            </a:r>
            <a:r>
              <a:rPr lang="zh-CN" altLang="en-US" dirty="0"/>
              <a:t>路由协议相关链路状态数据库</a:t>
            </a:r>
            <a:endParaRPr lang="zh-CN" altLang="en-US" dirty="0"/>
          </a:p>
        </p:txBody>
      </p:sp>
      <p:grpSp>
        <p:nvGrpSpPr>
          <p:cNvPr id="4" name="组合 3"/>
          <p:cNvGrpSpPr/>
          <p:nvPr/>
        </p:nvGrpSpPr>
        <p:grpSpPr>
          <a:xfrm>
            <a:off x="1376040" y="3790722"/>
            <a:ext cx="9520558" cy="1134862"/>
            <a:chOff x="1403750" y="3593123"/>
            <a:chExt cx="9520558" cy="1134862"/>
          </a:xfrm>
        </p:grpSpPr>
        <p:grpSp>
          <p:nvGrpSpPr>
            <p:cNvPr id="5" name="组合 4"/>
            <p:cNvGrpSpPr/>
            <p:nvPr/>
          </p:nvGrpSpPr>
          <p:grpSpPr>
            <a:xfrm>
              <a:off x="1403750" y="3593123"/>
              <a:ext cx="490436" cy="476221"/>
              <a:chOff x="1403750" y="3593123"/>
              <a:chExt cx="808892" cy="785446"/>
            </a:xfrm>
          </p:grpSpPr>
          <p:sp>
            <p:nvSpPr>
              <p:cNvPr id="7"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6045" y="3593123"/>
              <a:ext cx="8938263"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5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链路状态</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数据库实际上就是全网的拓扑结构图，它在全网范围内是一致的</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p:txBody>
        </p:sp>
      </p:grpSp>
      <p:grpSp>
        <p:nvGrpSpPr>
          <p:cNvPr id="9" name="组合 8"/>
          <p:cNvGrpSpPr/>
          <p:nvPr/>
        </p:nvGrpSpPr>
        <p:grpSpPr>
          <a:xfrm>
            <a:off x="1376040" y="2591058"/>
            <a:ext cx="9439920" cy="1134862"/>
            <a:chOff x="1403750" y="3593123"/>
            <a:chExt cx="9439920" cy="1134862"/>
          </a:xfrm>
        </p:grpSpPr>
        <p:grpSp>
          <p:nvGrpSpPr>
            <p:cNvPr id="10" name="组合 9"/>
            <p:cNvGrpSpPr/>
            <p:nvPr/>
          </p:nvGrpSpPr>
          <p:grpSpPr>
            <a:xfrm>
              <a:off x="1403750" y="3593123"/>
              <a:ext cx="490436" cy="476221"/>
              <a:chOff x="1403750" y="3593123"/>
              <a:chExt cx="808892" cy="785446"/>
            </a:xfrm>
          </p:grpSpPr>
          <p:sp>
            <p:nvSpPr>
              <p:cNvPr id="12"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 name="Text Box 79"/>
            <p:cNvSpPr txBox="1">
              <a:spLocks noChangeArrowheads="1"/>
            </p:cNvSpPr>
            <p:nvPr/>
          </p:nvSpPr>
          <p:spPr bwMode="auto">
            <a:xfrm>
              <a:off x="1986045" y="3593123"/>
              <a:ext cx="8857625"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5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路由器之间频繁地交换链路状态信息，因此所有的路由器最终都能建立一个链路状态数据库</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p:txBody>
        </p:sp>
      </p:grpSp>
      <p:grpSp>
        <p:nvGrpSpPr>
          <p:cNvPr id="14" name="组合 13"/>
          <p:cNvGrpSpPr/>
          <p:nvPr/>
        </p:nvGrpSpPr>
        <p:grpSpPr>
          <a:xfrm>
            <a:off x="1376040" y="4990386"/>
            <a:ext cx="9439920" cy="1134862"/>
            <a:chOff x="1403750" y="3593123"/>
            <a:chExt cx="9439920" cy="1134862"/>
          </a:xfrm>
        </p:grpSpPr>
        <p:grpSp>
          <p:nvGrpSpPr>
            <p:cNvPr id="15" name="组合 14"/>
            <p:cNvGrpSpPr/>
            <p:nvPr/>
          </p:nvGrpSpPr>
          <p:grpSpPr>
            <a:xfrm>
              <a:off x="1403750" y="3593123"/>
              <a:ext cx="490436" cy="476221"/>
              <a:chOff x="1403750" y="3593123"/>
              <a:chExt cx="808892" cy="785446"/>
            </a:xfrm>
          </p:grpSpPr>
          <p:sp>
            <p:nvSpPr>
              <p:cNvPr id="17"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6" name="Text Box 79"/>
            <p:cNvSpPr txBox="1">
              <a:spLocks noChangeArrowheads="1"/>
            </p:cNvSpPr>
            <p:nvPr/>
          </p:nvSpPr>
          <p:spPr bwMode="auto">
            <a:xfrm>
              <a:off x="1986045" y="3593123"/>
              <a:ext cx="8857625"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5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rPr>
                <a:t>OSPF 的链路状态数据库能较快地进行更新，使各个路由器能及时更新其路由表。OSPF 的更新过程收敛得快是其重要优点。</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OSPF</a:t>
            </a:r>
            <a:r>
              <a:rPr lang="zh-CN" altLang="en-US" dirty="0"/>
              <a:t>中如何保证所有节点知道网络拓扑和链路费用？</a:t>
            </a:r>
            <a:endParaRPr lang="zh-CN" altLang="en-US" dirty="0"/>
          </a:p>
        </p:txBody>
      </p:sp>
      <p:sp>
        <p:nvSpPr>
          <p:cNvPr id="4" name="Text Box 79"/>
          <p:cNvSpPr txBox="1">
            <a:spLocks noChangeArrowheads="1"/>
          </p:cNvSpPr>
          <p:nvPr/>
        </p:nvSpPr>
        <p:spPr bwMode="auto">
          <a:xfrm>
            <a:off x="3889531" y="2441387"/>
            <a:ext cx="5474970"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50000"/>
              </a:lnSpc>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本路由器向本</a:t>
            </a:r>
            <a:r>
              <a:rPr kumimoji="1" lang="en-US" altLang="zh-CN"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中所有路由器发送信息。</a:t>
            </a:r>
            <a:endPar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79"/>
          <p:cNvSpPr txBox="1">
            <a:spLocks noChangeArrowheads="1"/>
          </p:cNvSpPr>
          <p:nvPr/>
        </p:nvSpPr>
        <p:spPr bwMode="auto">
          <a:xfrm>
            <a:off x="3889531" y="3086727"/>
            <a:ext cx="5859244"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50000"/>
              </a:lnSpc>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与本路由器相邻的所有路由器的链路状态。</a:t>
            </a:r>
            <a:endPar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Text Box 79"/>
          <p:cNvSpPr txBox="1">
            <a:spLocks noChangeArrowheads="1"/>
          </p:cNvSpPr>
          <p:nvPr/>
        </p:nvSpPr>
        <p:spPr bwMode="auto">
          <a:xfrm>
            <a:off x="3889531" y="3740625"/>
            <a:ext cx="5474970"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50000"/>
              </a:lnSpc>
            </a:pP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当链路状态发生变化时开始发送。</a:t>
            </a:r>
            <a:endPar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Rectangle 11"/>
          <p:cNvSpPr>
            <a:spLocks noChangeArrowheads="1"/>
          </p:cNvSpPr>
          <p:nvPr/>
        </p:nvSpPr>
        <p:spPr bwMode="auto">
          <a:xfrm>
            <a:off x="2150809" y="2535965"/>
            <a:ext cx="1738722" cy="492442"/>
          </a:xfrm>
          <a:prstGeom prst="roundRect">
            <a:avLst>
              <a:gd name="adj" fmla="val 50000"/>
            </a:avLst>
          </a:prstGeom>
          <a:solidFill>
            <a:srgbClr val="009FF6"/>
          </a:solidFill>
          <a:ln w="9525">
            <a:solidFill>
              <a:sysClr val="window" lastClr="FFFFFF"/>
            </a:solid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洪泛法</a:t>
            </a:r>
            <a:endPar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8" name="Rectangle 11"/>
          <p:cNvSpPr>
            <a:spLocks noChangeArrowheads="1"/>
          </p:cNvSpPr>
          <p:nvPr/>
        </p:nvSpPr>
        <p:spPr bwMode="auto">
          <a:xfrm>
            <a:off x="2150809" y="3169582"/>
            <a:ext cx="1738722" cy="492442"/>
          </a:xfrm>
          <a:prstGeom prst="roundRect">
            <a:avLst>
              <a:gd name="adj" fmla="val 50000"/>
            </a:avLst>
          </a:prstGeom>
          <a:solidFill>
            <a:srgbClr val="FFC000"/>
          </a:solidFill>
          <a:ln w="9525">
            <a:solidFill>
              <a:sysClr val="window" lastClr="FFFFFF"/>
            </a:solid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消息内容</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9" name="Rectangle 11"/>
          <p:cNvSpPr>
            <a:spLocks noChangeArrowheads="1"/>
          </p:cNvSpPr>
          <p:nvPr/>
        </p:nvSpPr>
        <p:spPr bwMode="auto">
          <a:xfrm>
            <a:off x="2152811" y="3835203"/>
            <a:ext cx="1738722" cy="492442"/>
          </a:xfrm>
          <a:prstGeom prst="roundRect">
            <a:avLst>
              <a:gd name="adj" fmla="val 50000"/>
            </a:avLst>
          </a:prstGeom>
          <a:solidFill>
            <a:srgbClr val="009FF6"/>
          </a:solidFill>
          <a:ln w="9525">
            <a:solidFill>
              <a:sysClr val="window" lastClr="FFFFFF"/>
            </a:solid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发送时机</a:t>
            </a:r>
            <a:endPar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0" name="AutoShape 71"/>
          <p:cNvSpPr>
            <a:spLocks noChangeArrowheads="1"/>
          </p:cNvSpPr>
          <p:nvPr/>
        </p:nvSpPr>
        <p:spPr bwMode="auto">
          <a:xfrm>
            <a:off x="5924790" y="4506163"/>
            <a:ext cx="362940" cy="452752"/>
          </a:xfrm>
          <a:prstGeom prst="downArrow">
            <a:avLst>
              <a:gd name="adj1" fmla="val 50000"/>
              <a:gd name="adj2" fmla="val 56250"/>
            </a:avLst>
          </a:prstGeom>
          <a:solidFill>
            <a:srgbClr val="009FF6"/>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sz="880">
              <a:solidFill>
                <a:prstClr val="black"/>
              </a:solidFill>
              <a:latin typeface="思源黑体 CN Normal" panose="020B0400000000000000" pitchFamily="34" charset="-122"/>
              <a:ea typeface="思源黑体 CN Normal" panose="020B0400000000000000" pitchFamily="34" charset="-122"/>
            </a:endParaRPr>
          </a:p>
        </p:txBody>
      </p:sp>
      <p:grpSp>
        <p:nvGrpSpPr>
          <p:cNvPr id="11" name="组合 10"/>
          <p:cNvGrpSpPr/>
          <p:nvPr/>
        </p:nvGrpSpPr>
        <p:grpSpPr>
          <a:xfrm>
            <a:off x="5128965" y="5066860"/>
            <a:ext cx="1934070" cy="1224751"/>
            <a:chOff x="2707027" y="1673538"/>
            <a:chExt cx="3810000" cy="3520449"/>
          </a:xfrm>
        </p:grpSpPr>
        <p:grpSp>
          <p:nvGrpSpPr>
            <p:cNvPr id="12" name="组合 11"/>
            <p:cNvGrpSpPr/>
            <p:nvPr/>
          </p:nvGrpSpPr>
          <p:grpSpPr>
            <a:xfrm>
              <a:off x="2707027" y="1673538"/>
              <a:ext cx="3810000" cy="3520449"/>
              <a:chOff x="2286000" y="1867097"/>
              <a:chExt cx="3810000" cy="3520449"/>
            </a:xfrm>
          </p:grpSpPr>
          <p:grpSp>
            <p:nvGrpSpPr>
              <p:cNvPr id="14" name="组合 13"/>
              <p:cNvGrpSpPr/>
              <p:nvPr/>
            </p:nvGrpSpPr>
            <p:grpSpPr>
              <a:xfrm>
                <a:off x="2286000" y="1867097"/>
                <a:ext cx="3810000" cy="3520449"/>
                <a:chOff x="2363126" y="1676863"/>
                <a:chExt cx="3995264" cy="3691633"/>
              </a:xfrm>
            </p:grpSpPr>
            <p:sp>
              <p:nvSpPr>
                <p:cNvPr id="16" name="对话气泡: 椭圆形 15"/>
                <p:cNvSpPr/>
                <p:nvPr/>
              </p:nvSpPr>
              <p:spPr>
                <a:xfrm>
                  <a:off x="2405515" y="1772468"/>
                  <a:ext cx="3952875" cy="3596028"/>
                </a:xfrm>
                <a:prstGeom prst="wedgeEllipseCallout">
                  <a:avLst>
                    <a:gd name="adj1" fmla="val -31776"/>
                    <a:gd name="adj2" fmla="val 38763"/>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对话气泡: 椭圆形 16"/>
                <p:cNvSpPr/>
                <p:nvPr/>
              </p:nvSpPr>
              <p:spPr>
                <a:xfrm>
                  <a:off x="2363126" y="1676863"/>
                  <a:ext cx="3952875" cy="3596028"/>
                </a:xfrm>
                <a:prstGeom prst="wedgeEllipseCallout">
                  <a:avLst>
                    <a:gd name="adj1" fmla="val -30532"/>
                    <a:gd name="adj2" fmla="val 39191"/>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5" name="文本框 14"/>
              <p:cNvSpPr txBox="1"/>
              <p:nvPr/>
            </p:nvSpPr>
            <p:spPr>
              <a:xfrm>
                <a:off x="2633139" y="2579677"/>
                <a:ext cx="3156146" cy="23886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链路状态</a:t>
                </a:r>
                <a:endParaRPr kumimoji="0" lang="en-US" altLang="zh-CN"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数据库</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sp>
          <p:nvSpPr>
            <p:cNvPr id="13" name="弧形 12"/>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18" name="组合 17"/>
          <p:cNvGrpSpPr/>
          <p:nvPr/>
        </p:nvGrpSpPr>
        <p:grpSpPr>
          <a:xfrm>
            <a:off x="2021665" y="4742954"/>
            <a:ext cx="2745979" cy="443206"/>
            <a:chOff x="4650626" y="2375499"/>
            <a:chExt cx="5646163" cy="600427"/>
          </a:xfrm>
        </p:grpSpPr>
        <p:sp>
          <p:nvSpPr>
            <p:cNvPr id="19" name="矩形: 圆角 18"/>
            <p:cNvSpPr/>
            <p:nvPr/>
          </p:nvSpPr>
          <p:spPr>
            <a:xfrm>
              <a:off x="4650626" y="2375499"/>
              <a:ext cx="5646163" cy="600427"/>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 name="文本框 19"/>
            <p:cNvSpPr txBox="1"/>
            <p:nvPr/>
          </p:nvSpPr>
          <p:spPr>
            <a:xfrm>
              <a:off x="4650626" y="2419773"/>
              <a:ext cx="4902996" cy="54204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所有路由器上均有</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21" name="组合 20"/>
          <p:cNvGrpSpPr/>
          <p:nvPr/>
        </p:nvGrpSpPr>
        <p:grpSpPr>
          <a:xfrm>
            <a:off x="2026216" y="5335421"/>
            <a:ext cx="2865824" cy="443206"/>
            <a:chOff x="4650628" y="2375499"/>
            <a:chExt cx="5441215" cy="600427"/>
          </a:xfrm>
        </p:grpSpPr>
        <p:sp>
          <p:nvSpPr>
            <p:cNvPr id="22" name="矩形: 圆角 21"/>
            <p:cNvSpPr/>
            <p:nvPr/>
          </p:nvSpPr>
          <p:spPr>
            <a:xfrm>
              <a:off x="4650628" y="2375499"/>
              <a:ext cx="5302733" cy="600427"/>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 name="文本框 22"/>
            <p:cNvSpPr txBox="1"/>
            <p:nvPr/>
          </p:nvSpPr>
          <p:spPr>
            <a:xfrm>
              <a:off x="4735042" y="2404691"/>
              <a:ext cx="5356801" cy="5420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全网一致的拓扑结构图</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24" name="组合 23"/>
          <p:cNvGrpSpPr/>
          <p:nvPr/>
        </p:nvGrpSpPr>
        <p:grpSpPr>
          <a:xfrm>
            <a:off x="2007087" y="5927888"/>
            <a:ext cx="2865824" cy="443206"/>
            <a:chOff x="4650628" y="2375499"/>
            <a:chExt cx="5441215" cy="600427"/>
          </a:xfrm>
        </p:grpSpPr>
        <p:sp>
          <p:nvSpPr>
            <p:cNvPr id="25" name="矩形: 圆角 24"/>
            <p:cNvSpPr/>
            <p:nvPr/>
          </p:nvSpPr>
          <p:spPr>
            <a:xfrm>
              <a:off x="4650628" y="2375499"/>
              <a:ext cx="5302733" cy="600427"/>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6" name="文本框 25"/>
            <p:cNvSpPr txBox="1"/>
            <p:nvPr/>
          </p:nvSpPr>
          <p:spPr>
            <a:xfrm>
              <a:off x="4735042" y="2404691"/>
              <a:ext cx="5356801" cy="5420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更新过程收敛较快</a:t>
              </a:r>
              <a:endParaRPr kumimoji="0" lang="zh-CN" altLang="en-US" sz="2000" b="0" i="0" u="none" strike="noStrike" kern="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endParaRPr>
            </a:p>
          </p:txBody>
        </p:sp>
      </p:grpSp>
      <p:grpSp>
        <p:nvGrpSpPr>
          <p:cNvPr id="27" name="组合 26"/>
          <p:cNvGrpSpPr/>
          <p:nvPr/>
        </p:nvGrpSpPr>
        <p:grpSpPr>
          <a:xfrm>
            <a:off x="7419422" y="4737312"/>
            <a:ext cx="2810821" cy="443206"/>
            <a:chOff x="4650626" y="2375499"/>
            <a:chExt cx="5779489" cy="600427"/>
          </a:xfrm>
        </p:grpSpPr>
        <p:sp>
          <p:nvSpPr>
            <p:cNvPr id="28" name="矩形: 圆角 27"/>
            <p:cNvSpPr/>
            <p:nvPr/>
          </p:nvSpPr>
          <p:spPr>
            <a:xfrm>
              <a:off x="4650626" y="2375499"/>
              <a:ext cx="5737580" cy="600427"/>
            </a:xfrm>
            <a:prstGeom prst="roundRect">
              <a:avLst>
                <a:gd name="adj" fmla="val 12368"/>
              </a:avLst>
            </a:prstGeom>
            <a:solidFill>
              <a:srgbClr val="5B9BD5">
                <a:lumMod val="20000"/>
                <a:lumOff val="80000"/>
              </a:srgbClr>
            </a:solidFill>
            <a:ln w="19050" cap="flat" cmpd="sng" algn="ctr">
              <a:solidFill>
                <a:srgbClr val="5BCCF6"/>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9" name="文本框 28"/>
            <p:cNvSpPr txBox="1"/>
            <p:nvPr/>
          </p:nvSpPr>
          <p:spPr>
            <a:xfrm>
              <a:off x="4692535" y="2433083"/>
              <a:ext cx="5737580" cy="5420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数据库存储空间占用大</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30" name="组合 29"/>
          <p:cNvGrpSpPr/>
          <p:nvPr/>
        </p:nvGrpSpPr>
        <p:grpSpPr>
          <a:xfrm>
            <a:off x="7422965" y="5329779"/>
            <a:ext cx="2837195" cy="443206"/>
            <a:chOff x="4650628" y="2375499"/>
            <a:chExt cx="5386859" cy="600427"/>
          </a:xfrm>
        </p:grpSpPr>
        <p:sp>
          <p:nvSpPr>
            <p:cNvPr id="31" name="矩形: 圆角 30"/>
            <p:cNvSpPr/>
            <p:nvPr/>
          </p:nvSpPr>
          <p:spPr>
            <a:xfrm>
              <a:off x="4650628" y="2375499"/>
              <a:ext cx="5302733" cy="600427"/>
            </a:xfrm>
            <a:prstGeom prst="roundRect">
              <a:avLst>
                <a:gd name="adj" fmla="val 12368"/>
              </a:avLst>
            </a:prstGeom>
            <a:solidFill>
              <a:srgbClr val="5B9BD5">
                <a:lumMod val="20000"/>
                <a:lumOff val="80000"/>
              </a:srgbClr>
            </a:solidFill>
            <a:ln w="19050" cap="flat" cmpd="sng" algn="ctr">
              <a:solidFill>
                <a:srgbClr val="5BCCF6"/>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2" name="文本框 31"/>
            <p:cNvSpPr txBox="1"/>
            <p:nvPr/>
          </p:nvSpPr>
          <p:spPr>
            <a:xfrm>
              <a:off x="4680686" y="2414335"/>
              <a:ext cx="5356801" cy="5420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最小生成树耗时大</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33" name="组合 32"/>
          <p:cNvGrpSpPr/>
          <p:nvPr/>
        </p:nvGrpSpPr>
        <p:grpSpPr>
          <a:xfrm>
            <a:off x="7403836" y="5922246"/>
            <a:ext cx="2835942" cy="443206"/>
            <a:chOff x="4650628" y="2375499"/>
            <a:chExt cx="5384480" cy="600427"/>
          </a:xfrm>
        </p:grpSpPr>
        <p:sp>
          <p:nvSpPr>
            <p:cNvPr id="34" name="矩形: 圆角 33"/>
            <p:cNvSpPr/>
            <p:nvPr/>
          </p:nvSpPr>
          <p:spPr>
            <a:xfrm>
              <a:off x="4650628" y="2375499"/>
              <a:ext cx="5356801" cy="600427"/>
            </a:xfrm>
            <a:prstGeom prst="roundRect">
              <a:avLst>
                <a:gd name="adj" fmla="val 12368"/>
              </a:avLst>
            </a:prstGeom>
            <a:solidFill>
              <a:srgbClr val="5B9BD5">
                <a:lumMod val="20000"/>
                <a:lumOff val="80000"/>
              </a:srgbClr>
            </a:solidFill>
            <a:ln w="19050" cap="flat" cmpd="sng" algn="ctr">
              <a:solidFill>
                <a:srgbClr val="5BCCF6"/>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5" name="文本框 34"/>
            <p:cNvSpPr txBox="1"/>
            <p:nvPr/>
          </p:nvSpPr>
          <p:spPr>
            <a:xfrm>
              <a:off x="4678307" y="2423435"/>
              <a:ext cx="5356801" cy="5420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拓扑变化导致网络动荡</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par>
                          <p:cTn id="39" fill="hold">
                            <p:stCondLst>
                              <p:cond delay="500"/>
                            </p:stCondLst>
                            <p:childTnLst>
                              <p:par>
                                <p:cTn id="40" presetID="53" presetClass="entr" presetSubtype="16"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bldLvl="0" animBg="1"/>
      <p:bldP spid="8" grpId="0" bldLvl="0" animBg="1"/>
      <p:bldP spid="9" grpId="0" bldLvl="0" animBg="1"/>
      <p:bldP spid="10" grpId="0" bldLvl="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OSPF</a:t>
            </a:r>
            <a:r>
              <a:rPr lang="zh-CN" altLang="en-US" dirty="0"/>
              <a:t>协议的几点补充说明</a:t>
            </a:r>
            <a:endParaRPr lang="zh-CN" altLang="en-US" dirty="0"/>
          </a:p>
        </p:txBody>
      </p:sp>
      <p:sp>
        <p:nvSpPr>
          <p:cNvPr id="3" name="内容占位符 2"/>
          <p:cNvSpPr>
            <a:spLocks noGrp="1"/>
          </p:cNvSpPr>
          <p:nvPr>
            <p:ph idx="1"/>
          </p:nvPr>
        </p:nvSpPr>
        <p:spPr>
          <a:xfrm>
            <a:off x="1295401" y="2556931"/>
            <a:ext cx="9601196" cy="3648659"/>
          </a:xfrm>
        </p:spPr>
        <p:txBody>
          <a:bodyPr/>
          <a:lstStyle/>
          <a:p>
            <a:r>
              <a:rPr lang="zh-CN" altLang="en-US" sz="2000" dirty="0"/>
              <a:t>不强制如何设置链路权值的策略，但提供对给定链路权值集合确定最低费用路径的机制</a:t>
            </a:r>
            <a:endParaRPr lang="zh-CN" altLang="en-US" sz="2000" dirty="0"/>
          </a:p>
          <a:p>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rPr>
              <a:t>即使链路状态未发生变化，每30分钟广播一次链路状态</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a:p>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rPr>
              <a:t>链路状态以OSPF通告的形式封装在报文中，由IP分组承载（协议号：89）</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a:p>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rPr>
              <a:t>OSPF路由器之间的交换都是经过鉴别的（简单的、MD5的），</a:t>
            </a:r>
            <a:r>
              <a:rPr kumimoji="1" lang="en-US" altLang="zh-CN" sz="20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rPr>
              <a:t>以确认OSPF通告的真实性，防止伪造和篡改</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a:p>
            <a:r>
              <a:rPr kumimoji="1" lang="en-US" altLang="zh-CN" sz="20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rPr>
              <a:t>OSPF通告都是有序列号的，以防止重放攻击</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a:p>
            <a:r>
              <a:rPr kumimoji="1" lang="en-US" altLang="zh-CN" sz="20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rPr>
              <a:t>OSPF中支持多条具有相同费用的路径</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a:p>
            <a:r>
              <a:rPr kumimoji="1" lang="en-US" altLang="zh-CN" sz="20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rPr>
              <a:t>OSPF支持多播选路</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rPr>
              <a:t>、</a:t>
            </a:r>
            <a:r>
              <a:rPr kumimoji="1" lang="en-US" altLang="zh-CN" sz="20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rPr>
              <a:t>层次路由</a:t>
            </a:r>
            <a:r>
              <a:rPr kumimoji="1" lang="zh-CN" altLang="en-US" sz="20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sym typeface="+mn-ea"/>
              </a:rPr>
              <a:t>和负载均衡</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sym typeface="+mn-ea"/>
            </a:endParaRPr>
          </a:p>
          <a:p>
            <a:pPr marL="0" indent="0">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层次路由</a:t>
            </a:r>
            <a:r>
              <a:rPr lang="en-US" altLang="zh-CN" dirty="0"/>
              <a:t>——</a:t>
            </a:r>
            <a:r>
              <a:rPr lang="zh-CN" altLang="en-US" dirty="0"/>
              <a:t>层次</a:t>
            </a:r>
            <a:r>
              <a:rPr lang="en-US" altLang="zh-CN" dirty="0"/>
              <a:t>OSPF</a:t>
            </a:r>
            <a:endParaRPr lang="zh-CN" altLang="en-US" dirty="0"/>
          </a:p>
        </p:txBody>
      </p:sp>
      <p:pic>
        <p:nvPicPr>
          <p:cNvPr id="4" name="Picture 4" descr="04-33"/>
          <p:cNvPicPr>
            <a:picLocks noChangeAspect="1"/>
          </p:cNvPicPr>
          <p:nvPr/>
        </p:nvPicPr>
        <p:blipFill>
          <a:blip r:embed="rId1"/>
          <a:stretch>
            <a:fillRect/>
          </a:stretch>
        </p:blipFill>
        <p:spPr>
          <a:xfrm>
            <a:off x="6436530" y="2459548"/>
            <a:ext cx="5187473" cy="3356927"/>
          </a:xfrm>
          <a:prstGeom prst="rect">
            <a:avLst/>
          </a:prstGeom>
          <a:noFill/>
          <a:ln w="9525">
            <a:noFill/>
          </a:ln>
        </p:spPr>
      </p:pic>
      <p:sp>
        <p:nvSpPr>
          <p:cNvPr id="5" name="Text Box 79"/>
          <p:cNvSpPr txBox="1">
            <a:spLocks noChangeArrowheads="1"/>
          </p:cNvSpPr>
          <p:nvPr/>
        </p:nvSpPr>
        <p:spPr bwMode="auto">
          <a:xfrm>
            <a:off x="1295402" y="2459548"/>
            <a:ext cx="5351978" cy="390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为了使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OSPF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能够用于规模很大的网络，</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OSPF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将一个自治系统再划分为若干个更小的范围，叫作</a:t>
            </a:r>
            <a:r>
              <a:rPr kumimoji="1" lang="zh-CN" altLang="en-US"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区域</a:t>
            </a:r>
            <a:endParaRPr kumimoji="1" lang="zh-CN" altLang="en-US"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每一个区域都有一个 </a:t>
            </a:r>
            <a:r>
              <a:rPr kumimoji="1" lang="en-US" altLang="zh-CN" sz="24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32 bit</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的区域标识符</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区域也不能太大，在一个区域内的路由器最好不超过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200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a:t>
            </a:r>
            <a:r>
              <a:rPr lang="en-US" altLang="zh-CN" dirty="0"/>
              <a:t>OSPF——</a:t>
            </a:r>
            <a:r>
              <a:rPr lang="zh-CN" altLang="en-US" dirty="0"/>
              <a:t>划分区域</a:t>
            </a:r>
            <a:endParaRPr lang="zh-CN" altLang="en-US" dirty="0"/>
          </a:p>
        </p:txBody>
      </p:sp>
      <p:sp>
        <p:nvSpPr>
          <p:cNvPr id="4" name="Text Box 79"/>
          <p:cNvSpPr txBox="1">
            <a:spLocks noChangeArrowheads="1"/>
          </p:cNvSpPr>
          <p:nvPr/>
        </p:nvSpPr>
        <p:spPr bwMode="auto">
          <a:xfrm>
            <a:off x="1295402" y="2401984"/>
            <a:ext cx="10067816" cy="390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划分区域的好处就是将利用洪泛法交换链路状态信息的范围局限于每一个区域而不是整个的自治系统，这就减少了整个网络上的通信量。</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在一个区域内部的路由器只知道本区域的完整网络拓扑，而不知道其他区域的网络拓扑的情况。</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OSPF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使用层次结构的区域划分。在上层的区域叫作主干区域</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(backbone area)</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。主干区域的标识符规定为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0.0.0.0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。主干区域的作用是用来连通其他在下层的区域。 </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距离向量选路算法</a:t>
            </a:r>
            <a:endParaRPr lang="zh-CN" altLang="en-US" dirty="0"/>
          </a:p>
        </p:txBody>
      </p:sp>
      <p:grpSp>
        <p:nvGrpSpPr>
          <p:cNvPr id="4" name="组合 3"/>
          <p:cNvGrpSpPr/>
          <p:nvPr/>
        </p:nvGrpSpPr>
        <p:grpSpPr>
          <a:xfrm>
            <a:off x="3844889" y="2434832"/>
            <a:ext cx="3589461" cy="1803934"/>
            <a:chOff x="2267641" y="2459928"/>
            <a:chExt cx="3589461" cy="1803934"/>
          </a:xfrm>
        </p:grpSpPr>
        <p:grpSp>
          <p:nvGrpSpPr>
            <p:cNvPr id="5" name="组合 4"/>
            <p:cNvGrpSpPr/>
            <p:nvPr/>
          </p:nvGrpSpPr>
          <p:grpSpPr>
            <a:xfrm>
              <a:off x="3689212" y="2459928"/>
              <a:ext cx="826451" cy="584775"/>
              <a:chOff x="3702037" y="2315816"/>
              <a:chExt cx="826451" cy="584775"/>
            </a:xfrm>
          </p:grpSpPr>
          <p:sp>
            <p:nvSpPr>
              <p:cNvPr id="22" name="椭圆 21"/>
              <p:cNvSpPr/>
              <p:nvPr/>
            </p:nvSpPr>
            <p:spPr>
              <a:xfrm>
                <a:off x="3702037" y="2345944"/>
                <a:ext cx="826451" cy="526774"/>
              </a:xfrm>
              <a:prstGeom prst="ellipse">
                <a:avLst/>
              </a:prstGeom>
              <a:solidFill>
                <a:sysClr val="window" lastClr="FFFFFF">
                  <a:alpha val="42000"/>
                </a:sysClr>
              </a:solidFill>
              <a:ln w="28575"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a:off x="3890682" y="2315816"/>
                <a:ext cx="449162"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32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X</a:t>
                </a:r>
                <a:endParaRPr kumimoji="0" lang="zh-CN" altLang="en-US" sz="32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grpSp>
        <p:grpSp>
          <p:nvGrpSpPr>
            <p:cNvPr id="6" name="组合 5"/>
            <p:cNvGrpSpPr/>
            <p:nvPr/>
          </p:nvGrpSpPr>
          <p:grpSpPr>
            <a:xfrm>
              <a:off x="2267641" y="3494421"/>
              <a:ext cx="826451" cy="584775"/>
              <a:chOff x="3702037" y="2315816"/>
              <a:chExt cx="826451" cy="584775"/>
            </a:xfrm>
          </p:grpSpPr>
          <p:sp>
            <p:nvSpPr>
              <p:cNvPr id="20" name="椭圆 19"/>
              <p:cNvSpPr/>
              <p:nvPr/>
            </p:nvSpPr>
            <p:spPr>
              <a:xfrm>
                <a:off x="3702037" y="2345944"/>
                <a:ext cx="826451" cy="526774"/>
              </a:xfrm>
              <a:prstGeom prst="ellipse">
                <a:avLst/>
              </a:prstGeom>
              <a:solidFill>
                <a:sysClr val="window" lastClr="FFFFFF">
                  <a:alpha val="42000"/>
                </a:sysClr>
              </a:solidFill>
              <a:ln w="28575"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a:off x="3910719" y="2315816"/>
                <a:ext cx="409086"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32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Y</a:t>
                </a:r>
                <a:endParaRPr kumimoji="1" lang="zh-CN" altLang="en-US" sz="32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grpSp>
          <p:nvGrpSpPr>
            <p:cNvPr id="7" name="组合 6"/>
            <p:cNvGrpSpPr/>
            <p:nvPr/>
          </p:nvGrpSpPr>
          <p:grpSpPr>
            <a:xfrm>
              <a:off x="5030651" y="3494421"/>
              <a:ext cx="826451" cy="584775"/>
              <a:chOff x="3702037" y="2315816"/>
              <a:chExt cx="826451" cy="584775"/>
            </a:xfrm>
          </p:grpSpPr>
          <p:sp>
            <p:nvSpPr>
              <p:cNvPr id="18" name="椭圆 17"/>
              <p:cNvSpPr/>
              <p:nvPr/>
            </p:nvSpPr>
            <p:spPr>
              <a:xfrm>
                <a:off x="3702037" y="2345944"/>
                <a:ext cx="826451" cy="526774"/>
              </a:xfrm>
              <a:prstGeom prst="ellipse">
                <a:avLst/>
              </a:prstGeom>
              <a:solidFill>
                <a:sysClr val="window" lastClr="FFFFFF">
                  <a:alpha val="42000"/>
                </a:sysClr>
              </a:solidFill>
              <a:ln w="28575"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a:off x="3922741" y="2315816"/>
                <a:ext cx="385042"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32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z</a:t>
                </a:r>
                <a:endParaRPr kumimoji="1" lang="zh-CN" altLang="en-US" sz="32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cxnSp>
          <p:nvCxnSpPr>
            <p:cNvPr id="8" name="直线连接符 4"/>
            <p:cNvCxnSpPr/>
            <p:nvPr/>
          </p:nvCxnSpPr>
          <p:spPr>
            <a:xfrm flipV="1">
              <a:off x="2883971" y="2905016"/>
              <a:ext cx="868336" cy="619533"/>
            </a:xfrm>
            <a:prstGeom prst="line">
              <a:avLst/>
            </a:prstGeom>
            <a:noFill/>
            <a:ln w="38100" cap="flat" cmpd="sng" algn="ctr">
              <a:solidFill>
                <a:sysClr val="windowText" lastClr="000000">
                  <a:lumMod val="75000"/>
                  <a:lumOff val="25000"/>
                </a:sysClr>
              </a:solidFill>
              <a:prstDash val="solid"/>
              <a:miter lim="800000"/>
            </a:ln>
            <a:effectLst/>
          </p:spPr>
        </p:cxnSp>
        <p:sp>
          <p:nvSpPr>
            <p:cNvPr id="9" name="矩形 8"/>
            <p:cNvSpPr/>
            <p:nvPr/>
          </p:nvSpPr>
          <p:spPr>
            <a:xfrm>
              <a:off x="2787598" y="3099356"/>
              <a:ext cx="30649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等线" panose="02010600030101010101" charset="-122"/>
                  <a:ea typeface="思源黑体 CN Medium" panose="020B0600000000000000" pitchFamily="34" charset="-122"/>
                </a:rPr>
                <a:t>0</a:t>
              </a:r>
              <a:endParaRPr kumimoji="0" lang="zh-CN" altLang="en-US" sz="18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sp>
          <p:nvSpPr>
            <p:cNvPr id="10" name="矩形 9"/>
            <p:cNvSpPr/>
            <p:nvPr/>
          </p:nvSpPr>
          <p:spPr>
            <a:xfrm>
              <a:off x="3378842" y="2641722"/>
              <a:ext cx="30649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等线" panose="02010600030101010101" charset="-122"/>
                  <a:ea typeface="思源黑体 CN Medium" panose="020B0600000000000000" pitchFamily="34" charset="-122"/>
                </a:rPr>
                <a:t>0</a:t>
              </a:r>
              <a:endParaRPr kumimoji="0" lang="zh-CN" altLang="en-US" sz="18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cxnSp>
          <p:nvCxnSpPr>
            <p:cNvPr id="11" name="直线连接符 4"/>
            <p:cNvCxnSpPr>
              <a:stCxn id="19" idx="0"/>
            </p:cNvCxnSpPr>
            <p:nvPr/>
          </p:nvCxnSpPr>
          <p:spPr>
            <a:xfrm flipH="1" flipV="1">
              <a:off x="4484848" y="2904895"/>
              <a:ext cx="959028" cy="589526"/>
            </a:xfrm>
            <a:prstGeom prst="line">
              <a:avLst/>
            </a:prstGeom>
            <a:noFill/>
            <a:ln w="38100" cap="flat" cmpd="sng" algn="ctr">
              <a:solidFill>
                <a:sysClr val="windowText" lastClr="000000">
                  <a:lumMod val="75000"/>
                  <a:lumOff val="25000"/>
                </a:sysClr>
              </a:solidFill>
              <a:prstDash val="solid"/>
              <a:miter lim="800000"/>
            </a:ln>
            <a:effectLst/>
          </p:spPr>
        </p:cxnSp>
        <p:sp>
          <p:nvSpPr>
            <p:cNvPr id="12" name="矩形 11"/>
            <p:cNvSpPr/>
            <p:nvPr/>
          </p:nvSpPr>
          <p:spPr>
            <a:xfrm>
              <a:off x="5323829" y="3104859"/>
              <a:ext cx="240093" cy="37700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等线" panose="02010600030101010101" charset="-122"/>
                  <a:ea typeface="思源黑体 CN Medium" panose="020B0600000000000000" pitchFamily="34" charset="-122"/>
                </a:rPr>
                <a:t>0</a:t>
              </a:r>
              <a:endParaRPr kumimoji="0" lang="zh-CN" altLang="en-US" sz="18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sp>
          <p:nvSpPr>
            <p:cNvPr id="13" name="矩形 12"/>
            <p:cNvSpPr/>
            <p:nvPr/>
          </p:nvSpPr>
          <p:spPr>
            <a:xfrm>
              <a:off x="4569582" y="2628176"/>
              <a:ext cx="240093" cy="37700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等线" panose="02010600030101010101" charset="-122"/>
                  <a:ea typeface="思源黑体 CN Medium" panose="020B0600000000000000" pitchFamily="34" charset="-122"/>
                </a:rPr>
                <a:t>1</a:t>
              </a:r>
              <a:endParaRPr kumimoji="0" lang="zh-CN" altLang="en-US" sz="18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cxnSp>
          <p:nvCxnSpPr>
            <p:cNvPr id="14" name="直线连接符 4"/>
            <p:cNvCxnSpPr/>
            <p:nvPr/>
          </p:nvCxnSpPr>
          <p:spPr>
            <a:xfrm>
              <a:off x="3141777" y="3817630"/>
              <a:ext cx="1841189" cy="0"/>
            </a:xfrm>
            <a:prstGeom prst="line">
              <a:avLst/>
            </a:prstGeom>
            <a:noFill/>
            <a:ln w="38100" cap="flat" cmpd="sng" algn="ctr">
              <a:solidFill>
                <a:sysClr val="windowText" lastClr="000000">
                  <a:lumMod val="75000"/>
                  <a:lumOff val="25000"/>
                </a:sysClr>
              </a:solidFill>
              <a:prstDash val="solid"/>
              <a:miter lim="800000"/>
            </a:ln>
            <a:effectLst/>
          </p:spPr>
        </p:cxnSp>
        <p:sp>
          <p:nvSpPr>
            <p:cNvPr id="15" name="矩形 14"/>
            <p:cNvSpPr/>
            <p:nvPr/>
          </p:nvSpPr>
          <p:spPr>
            <a:xfrm>
              <a:off x="3342612" y="3466389"/>
              <a:ext cx="30649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等线" panose="02010600030101010101" charset="-122"/>
                  <a:ea typeface="思源黑体 CN Medium" panose="020B0600000000000000" pitchFamily="34" charset="-122"/>
                </a:rPr>
                <a:t>1</a:t>
              </a:r>
              <a:endParaRPr kumimoji="0" lang="zh-CN" altLang="en-US" sz="18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sp>
          <p:nvSpPr>
            <p:cNvPr id="16" name="矩形 15"/>
            <p:cNvSpPr/>
            <p:nvPr/>
          </p:nvSpPr>
          <p:spPr>
            <a:xfrm>
              <a:off x="4494151" y="3466389"/>
              <a:ext cx="30649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prstClr val="black">
                      <a:lumMod val="85000"/>
                      <a:lumOff val="15000"/>
                    </a:prstClr>
                  </a:solidFill>
                  <a:effectLst/>
                  <a:uLnTx/>
                  <a:uFillTx/>
                  <a:latin typeface="等线" panose="02010600030101010101" charset="-122"/>
                  <a:ea typeface="思源黑体 CN Medium" panose="020B0600000000000000" pitchFamily="34" charset="-122"/>
                </a:rPr>
                <a:t>1</a:t>
              </a:r>
              <a:endParaRPr kumimoji="0" lang="zh-CN" altLang="en-US" sz="18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sp>
          <p:nvSpPr>
            <p:cNvPr id="17" name="矩形 16"/>
            <p:cNvSpPr/>
            <p:nvPr/>
          </p:nvSpPr>
          <p:spPr>
            <a:xfrm>
              <a:off x="3321398" y="3894530"/>
              <a:ext cx="1569660"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邻居路由通知</a:t>
              </a:r>
              <a:endParaRPr kumimoji="0" lang="zh-CN" altLang="en-US" sz="18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grpSp>
      <p:graphicFrame>
        <p:nvGraphicFramePr>
          <p:cNvPr id="24" name="表格 23"/>
          <p:cNvGraphicFramePr>
            <a:graphicFrameLocks noGrp="1"/>
          </p:cNvGraphicFramePr>
          <p:nvPr/>
        </p:nvGraphicFramePr>
        <p:xfrm>
          <a:off x="6224646" y="4664918"/>
          <a:ext cx="2152381" cy="1097280"/>
        </p:xfrm>
        <a:graphic>
          <a:graphicData uri="http://schemas.openxmlformats.org/drawingml/2006/table">
            <a:tbl>
              <a:tblPr firstRow="1" bandRow="1"/>
              <a:tblGrid>
                <a:gridCol w="721209"/>
                <a:gridCol w="683026"/>
                <a:gridCol w="748146"/>
              </a:tblGrid>
              <a:tr h="147086">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zh-CN" altLang="en-US" dirty="0"/>
                        <a:t>目的</a:t>
                      </a:r>
                      <a:endParaRPr lang="zh-CN" altLang="en-US" dirty="0"/>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solidFill>
                      <a:srgbClr val="5B9BD5">
                        <a:alpha val="30000"/>
                      </a:srgbClr>
                    </a:solidFill>
                  </a:tcPr>
                </a:tc>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zh-CN" altLang="en-US" dirty="0"/>
                        <a:t>经由</a:t>
                      </a:r>
                      <a:endParaRPr lang="zh-CN" altLang="en-US" dirty="0"/>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solidFill>
                      <a:srgbClr val="5B9BD5">
                        <a:alpha val="30000"/>
                      </a:srgbClr>
                    </a:solidFill>
                  </a:tcPr>
                </a:tc>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zh-CN" altLang="en-US" dirty="0"/>
                        <a:t>开销</a:t>
                      </a:r>
                      <a:endParaRPr lang="zh-CN" altLang="en-US" dirty="0"/>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solidFill>
                      <a:srgbClr val="5B9BD5">
                        <a:alpha val="30000"/>
                      </a:srgbClr>
                    </a:solidFill>
                  </a:tcPr>
                </a:tc>
              </a:tr>
              <a:tr h="354653">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Y</a:t>
                      </a:r>
                      <a:endParaRPr lang="zh-CN" altLang="en-US" dirty="0"/>
                    </a:p>
                  </a:txBody>
                  <a:tcPr>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Z1</a:t>
                      </a:r>
                      <a:endParaRPr lang="zh-CN" altLang="en-US" dirty="0"/>
                    </a:p>
                  </a:txBody>
                  <a:tcPr>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3</a:t>
                      </a:r>
                      <a:endParaRPr lang="zh-CN" altLang="en-US" dirty="0"/>
                    </a:p>
                  </a:txBody>
                  <a:tcPr>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noFill/>
                  </a:tcPr>
                </a:tc>
              </a:tr>
              <a:tr h="354653">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X</a:t>
                      </a:r>
                      <a:endParaRPr lang="zh-CN" altLang="en-US" dirty="0"/>
                    </a:p>
                  </a:txBody>
                  <a:tcPr>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Z0</a:t>
                      </a:r>
                      <a:endParaRPr lang="en-US" altLang="zh-CN" dirty="0"/>
                    </a:p>
                  </a:txBody>
                  <a:tcPr>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1</a:t>
                      </a:r>
                      <a:endParaRPr lang="zh-CN" altLang="en-US" dirty="0"/>
                    </a:p>
                  </a:txBody>
                  <a:tcPr>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r>
            </a:tbl>
          </a:graphicData>
        </a:graphic>
      </p:graphicFrame>
      <p:cxnSp>
        <p:nvCxnSpPr>
          <p:cNvPr id="25" name="直线箭头连接符 58"/>
          <p:cNvCxnSpPr/>
          <p:nvPr/>
        </p:nvCxnSpPr>
        <p:spPr>
          <a:xfrm flipH="1" flipV="1">
            <a:off x="4300853" y="4034705"/>
            <a:ext cx="2720270" cy="630213"/>
          </a:xfrm>
          <a:prstGeom prst="straightConnector1">
            <a:avLst/>
          </a:prstGeom>
          <a:noFill/>
          <a:ln w="28575" cap="flat" cmpd="sng" algn="ctr">
            <a:solidFill>
              <a:srgbClr val="5B9BD5"/>
            </a:solidFill>
            <a:prstDash val="solid"/>
            <a:miter lim="800000"/>
            <a:tailEnd type="triangle"/>
          </a:ln>
          <a:effectLst/>
        </p:spPr>
      </p:cxnSp>
      <p:graphicFrame>
        <p:nvGraphicFramePr>
          <p:cNvPr id="26" name="表格 25"/>
          <p:cNvGraphicFramePr>
            <a:graphicFrameLocks noGrp="1"/>
          </p:cNvGraphicFramePr>
          <p:nvPr/>
        </p:nvGraphicFramePr>
        <p:xfrm>
          <a:off x="3317057" y="4680085"/>
          <a:ext cx="2282156" cy="1097280"/>
        </p:xfrm>
        <a:graphic>
          <a:graphicData uri="http://schemas.openxmlformats.org/drawingml/2006/table">
            <a:tbl>
              <a:tblPr firstRow="1" bandRow="1"/>
              <a:tblGrid>
                <a:gridCol w="721209"/>
                <a:gridCol w="674256"/>
                <a:gridCol w="886691"/>
              </a:tblGrid>
              <a:tr h="354653">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zh-CN" altLang="en-US" dirty="0"/>
                        <a:t>目的</a:t>
                      </a:r>
                      <a:endParaRPr lang="zh-CN" altLang="en-US" dirty="0"/>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solidFill>
                      <a:srgbClr val="5B9BD5">
                        <a:alpha val="30000"/>
                      </a:srgbClr>
                    </a:solidFill>
                  </a:tcPr>
                </a:tc>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zh-CN" altLang="en-US" dirty="0"/>
                        <a:t>经由</a:t>
                      </a:r>
                      <a:endParaRPr lang="zh-CN" altLang="en-US" dirty="0"/>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solidFill>
                      <a:srgbClr val="5B9BD5">
                        <a:alpha val="30000"/>
                      </a:srgbClr>
                    </a:solidFill>
                  </a:tcPr>
                </a:tc>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zh-CN" altLang="en-US" dirty="0"/>
                        <a:t>开销</a:t>
                      </a:r>
                      <a:endParaRPr lang="zh-CN" altLang="en-US" dirty="0"/>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solidFill>
                      <a:srgbClr val="5B9BD5">
                        <a:alpha val="30000"/>
                      </a:srgbClr>
                    </a:solidFill>
                  </a:tcPr>
                </a:tc>
              </a:tr>
              <a:tr h="354653">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X</a:t>
                      </a:r>
                      <a:endParaRPr lang="zh-CN" altLang="en-US" dirty="0"/>
                    </a:p>
                  </a:txBody>
                  <a:tcPr>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Y0</a:t>
                      </a:r>
                      <a:endParaRPr lang="zh-CN" altLang="en-US" dirty="0"/>
                    </a:p>
                  </a:txBody>
                  <a:tcPr>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5</a:t>
                      </a:r>
                      <a:endParaRPr lang="zh-CN" altLang="en-US" dirty="0"/>
                    </a:p>
                  </a:txBody>
                  <a:tcPr>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noFill/>
                  </a:tcPr>
                </a:tc>
              </a:tr>
              <a:tr h="354653">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Z</a:t>
                      </a:r>
                      <a:endParaRPr lang="zh-CN" altLang="en-US" dirty="0"/>
                    </a:p>
                  </a:txBody>
                  <a:tcPr>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Y1</a:t>
                      </a:r>
                      <a:endParaRPr lang="zh-CN" altLang="en-US" dirty="0"/>
                    </a:p>
                  </a:txBody>
                  <a:tcPr>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3</a:t>
                      </a:r>
                      <a:endParaRPr lang="zh-CN" altLang="en-US" dirty="0"/>
                    </a:p>
                  </a:txBody>
                  <a:tcPr>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r>
            </a:tbl>
          </a:graphicData>
        </a:graphic>
      </p:graphicFrame>
      <p:cxnSp>
        <p:nvCxnSpPr>
          <p:cNvPr id="27" name="直线箭头连接符 24"/>
          <p:cNvCxnSpPr>
            <a:stCxn id="26" idx="0"/>
          </p:cNvCxnSpPr>
          <p:nvPr/>
        </p:nvCxnSpPr>
        <p:spPr>
          <a:xfrm flipV="1">
            <a:off x="4458135" y="3998371"/>
            <a:ext cx="2352259" cy="681714"/>
          </a:xfrm>
          <a:prstGeom prst="straightConnector1">
            <a:avLst/>
          </a:prstGeom>
          <a:noFill/>
          <a:ln w="28575" cap="flat" cmpd="sng" algn="ctr">
            <a:solidFill>
              <a:srgbClr val="5B9BD5"/>
            </a:solidFill>
            <a:prstDash val="solid"/>
            <a:miter lim="800000"/>
            <a:tailEnd type="triangle"/>
          </a:ln>
          <a:effectLst/>
        </p:spPr>
      </p:cxnSp>
      <p:graphicFrame>
        <p:nvGraphicFramePr>
          <p:cNvPr id="28" name="表格 27"/>
          <p:cNvGraphicFramePr>
            <a:graphicFrameLocks noGrp="1"/>
          </p:cNvGraphicFramePr>
          <p:nvPr/>
        </p:nvGraphicFramePr>
        <p:xfrm>
          <a:off x="3320098" y="5787831"/>
          <a:ext cx="2282156" cy="365760"/>
        </p:xfrm>
        <a:graphic>
          <a:graphicData uri="http://schemas.openxmlformats.org/drawingml/2006/table">
            <a:tbl>
              <a:tblPr firstRow="1" bandRow="1"/>
              <a:tblGrid>
                <a:gridCol w="721209"/>
                <a:gridCol w="674256"/>
                <a:gridCol w="886691"/>
              </a:tblGrid>
              <a:tr h="354653">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en-US" altLang="zh-CN" dirty="0">
                          <a:solidFill>
                            <a:srgbClr val="FF0000"/>
                          </a:solidFill>
                        </a:rPr>
                        <a:t>X</a:t>
                      </a:r>
                      <a:endParaRPr lang="zh-CN" altLang="en-US" dirty="0">
                        <a:solidFill>
                          <a:srgbClr val="FF0000"/>
                        </a:solidFill>
                      </a:endParaRPr>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en-US" altLang="zh-CN" dirty="0">
                          <a:solidFill>
                            <a:srgbClr val="FF0000"/>
                          </a:solidFill>
                        </a:rPr>
                        <a:t>Y1</a:t>
                      </a:r>
                      <a:endParaRPr lang="zh-CN" altLang="en-US" dirty="0">
                        <a:solidFill>
                          <a:srgbClr val="FF0000"/>
                        </a:solidFill>
                      </a:endParaRPr>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en-US" altLang="zh-CN" dirty="0">
                          <a:solidFill>
                            <a:srgbClr val="FF0000"/>
                          </a:solidFill>
                        </a:rPr>
                        <a:t>4</a:t>
                      </a:r>
                      <a:endParaRPr lang="zh-CN" altLang="en-US" dirty="0">
                        <a:solidFill>
                          <a:srgbClr val="FF0000"/>
                        </a:solidFill>
                      </a:endParaRPr>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noFill/>
                  </a:tcPr>
                </a:tc>
              </a:tr>
            </a:tbl>
          </a:graphicData>
        </a:graphic>
      </p:graphicFrame>
      <p:graphicFrame>
        <p:nvGraphicFramePr>
          <p:cNvPr id="29" name="表格 28"/>
          <p:cNvGraphicFramePr>
            <a:graphicFrameLocks noGrp="1"/>
          </p:cNvGraphicFramePr>
          <p:nvPr/>
        </p:nvGraphicFramePr>
        <p:xfrm>
          <a:off x="3326220" y="4690551"/>
          <a:ext cx="2282156" cy="1097280"/>
        </p:xfrm>
        <a:graphic>
          <a:graphicData uri="http://schemas.openxmlformats.org/drawingml/2006/table">
            <a:tbl>
              <a:tblPr firstRow="1" bandRow="1"/>
              <a:tblGrid>
                <a:gridCol w="721209"/>
                <a:gridCol w="674256"/>
                <a:gridCol w="886691"/>
              </a:tblGrid>
              <a:tr h="354653">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zh-CN" altLang="en-US" dirty="0"/>
                        <a:t>目的</a:t>
                      </a:r>
                      <a:endParaRPr lang="zh-CN" altLang="en-US" dirty="0"/>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solidFill>
                      <a:srgbClr val="5B9BD5">
                        <a:alpha val="30000"/>
                      </a:srgbClr>
                    </a:solidFill>
                  </a:tcPr>
                </a:tc>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zh-CN" altLang="en-US" dirty="0"/>
                        <a:t>经由</a:t>
                      </a:r>
                      <a:endParaRPr lang="zh-CN" altLang="en-US" dirty="0"/>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solidFill>
                      <a:srgbClr val="5B9BD5">
                        <a:alpha val="30000"/>
                      </a:srgbClr>
                    </a:solidFill>
                  </a:tcPr>
                </a:tc>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zh-CN" altLang="en-US" dirty="0"/>
                        <a:t>开销</a:t>
                      </a:r>
                      <a:endParaRPr lang="zh-CN" altLang="en-US" dirty="0"/>
                    </a:p>
                  </a:txBody>
                  <a:tcPr>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solidFill>
                      <a:srgbClr val="5B9BD5">
                        <a:alpha val="30000"/>
                      </a:srgbClr>
                    </a:solidFill>
                  </a:tcPr>
                </a:tc>
              </a:tr>
              <a:tr h="354653">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X</a:t>
                      </a:r>
                      <a:endParaRPr lang="zh-CN" altLang="en-US" dirty="0"/>
                    </a:p>
                  </a:txBody>
                  <a:tcPr>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Y1</a:t>
                      </a:r>
                      <a:endParaRPr lang="zh-CN" altLang="en-US" dirty="0"/>
                    </a:p>
                  </a:txBody>
                  <a:tcPr>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4</a:t>
                      </a:r>
                      <a:endParaRPr lang="zh-CN" altLang="en-US" dirty="0"/>
                    </a:p>
                  </a:txBody>
                  <a:tcPr>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noFill/>
                  </a:tcPr>
                </a:tc>
              </a:tr>
              <a:tr h="354653">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Z</a:t>
                      </a:r>
                      <a:endParaRPr lang="zh-CN" altLang="en-US" dirty="0"/>
                    </a:p>
                  </a:txBody>
                  <a:tcPr>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Y1</a:t>
                      </a:r>
                      <a:endParaRPr lang="zh-CN" altLang="en-US" dirty="0"/>
                    </a:p>
                  </a:txBody>
                  <a:tcPr>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en-US" altLang="zh-CN" dirty="0"/>
                        <a:t>3</a:t>
                      </a:r>
                      <a:endParaRPr lang="zh-CN" altLang="en-US" dirty="0"/>
                    </a:p>
                  </a:txBody>
                  <a:tcPr>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par>
                                <p:cTn id="14" presetID="53" presetClass="entr" presetSubtype="16"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26"/>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8"/>
                                        </p:tgtEl>
                                        <p:attrNameLst>
                                          <p:attrName>style.visibility</p:attrName>
                                        </p:attrNameLst>
                                      </p:cBhvr>
                                      <p:to>
                                        <p:strVal val="hidden"/>
                                      </p:to>
                                    </p:set>
                                  </p:childTnLst>
                                </p:cTn>
                              </p:par>
                            </p:childTnLst>
                          </p:cTn>
                        </p:par>
                        <p:par>
                          <p:cTn id="40" fill="hold">
                            <p:stCondLst>
                              <p:cond delay="0"/>
                            </p:stCondLst>
                            <p:childTnLst>
                              <p:par>
                                <p:cTn id="41" presetID="53" presetClass="entr" presetSubtype="16"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距离向量计算</a:t>
            </a:r>
            <a:endParaRPr lang="zh-CN" altLang="en-US" dirty="0"/>
          </a:p>
        </p:txBody>
      </p:sp>
      <p:sp>
        <p:nvSpPr>
          <p:cNvPr id="4" name="Text Box 79"/>
          <p:cNvSpPr txBox="1">
            <a:spLocks noChangeArrowheads="1"/>
          </p:cNvSpPr>
          <p:nvPr/>
        </p:nvSpPr>
        <p:spPr bwMode="auto">
          <a:xfrm>
            <a:off x="791921" y="5875868"/>
            <a:ext cx="51120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显然，</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lang="en-US" altLang="zh-CN" sz="2400"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v</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(z) = 5, d</a:t>
            </a:r>
            <a:r>
              <a:rPr lang="en-US" altLang="zh-CN" sz="2400"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x</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(z) = 3, </a:t>
            </a:r>
            <a:r>
              <a:rPr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lang="en-US" altLang="zh-CN" sz="2400" baseline="-250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(z) = 3</a:t>
            </a:r>
            <a:endPar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79"/>
          <p:cNvSpPr txBox="1">
            <a:spLocks noChangeArrowheads="1"/>
          </p:cNvSpPr>
          <p:nvPr/>
        </p:nvSpPr>
        <p:spPr bwMode="auto">
          <a:xfrm>
            <a:off x="4047305" y="3527599"/>
            <a:ext cx="7505209"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50000"/>
              </a:lnSpc>
              <a:defRPr/>
            </a:pP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lang="en-US" altLang="zh-CN" sz="2400"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(z) = min { c(</a:t>
            </a:r>
            <a:r>
              <a:rPr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u,v</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 d</a:t>
            </a:r>
            <a:r>
              <a:rPr lang="en-US" altLang="zh-CN" sz="2400"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v</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(z), c(</a:t>
            </a:r>
            <a:r>
              <a:rPr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u,x</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 d</a:t>
            </a:r>
            <a:r>
              <a:rPr lang="en-US" altLang="zh-CN" sz="2400"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x</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(z), c(</a:t>
            </a:r>
            <a:r>
              <a:rPr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u,w</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lang="en-US" altLang="zh-CN" sz="2400" baseline="-250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(z) }</a:t>
            </a:r>
            <a:endPar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Text Box 79"/>
          <p:cNvSpPr txBox="1">
            <a:spLocks noChangeArrowheads="1"/>
          </p:cNvSpPr>
          <p:nvPr/>
        </p:nvSpPr>
        <p:spPr bwMode="auto">
          <a:xfrm>
            <a:off x="4689002" y="4041561"/>
            <a:ext cx="6506706"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50000"/>
              </a:lnSpc>
              <a:defRPr/>
            </a:pP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min {2 + 5 , 1 + 3 , 5 + 3}  </a:t>
            </a:r>
            <a:endPar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lnSpc>
                <a:spcPct val="150000"/>
              </a:lnSpc>
              <a:defRPr/>
            </a:pP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4</a:t>
            </a:r>
            <a:endPar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矩形: 圆角 42"/>
          <p:cNvSpPr/>
          <p:nvPr/>
        </p:nvSpPr>
        <p:spPr>
          <a:xfrm>
            <a:off x="3895243" y="2500797"/>
            <a:ext cx="3682322" cy="779448"/>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3895242" y="2659688"/>
            <a:ext cx="3682322" cy="461665"/>
          </a:xfrm>
          <a:prstGeom prst="rect">
            <a:avLst/>
          </a:prstGeom>
          <a:noFill/>
        </p:spPr>
        <p:txBody>
          <a:bodyPr wrap="square" rtlCol="0">
            <a:spAutoFit/>
          </a:bodyPr>
          <a:lstStyle/>
          <a:p>
            <a:pPr algn="ctr" defTabSz="914400"/>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lang="en-US" altLang="zh-CN" sz="2400" baseline="-25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x</a:t>
            </a: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(y)=</a:t>
            </a:r>
            <a:r>
              <a:rPr lang="en-US" altLang="zh-CN" sz="2400" dirty="0" err="1">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min</a:t>
            </a:r>
            <a:r>
              <a:rPr lang="en-US" altLang="zh-CN" sz="2400" baseline="-25000" dirty="0" err="1">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v</a:t>
            </a: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{c(</a:t>
            </a:r>
            <a:r>
              <a:rPr lang="en-US" altLang="zh-CN" sz="2400" dirty="0" err="1">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x,v</a:t>
            </a: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lang="en-US" altLang="zh-CN" sz="2400" baseline="-250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v</a:t>
            </a:r>
            <a:r>
              <a:rPr lang="en-US" altLang="zh-CN" sz="24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(y)}</a:t>
            </a:r>
            <a:endPar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 name="组合 8"/>
          <p:cNvGrpSpPr/>
          <p:nvPr/>
        </p:nvGrpSpPr>
        <p:grpSpPr>
          <a:xfrm>
            <a:off x="791921" y="3382964"/>
            <a:ext cx="3318200" cy="2412154"/>
            <a:chOff x="1080814" y="3080231"/>
            <a:chExt cx="3318200" cy="2412154"/>
          </a:xfrm>
        </p:grpSpPr>
        <p:grpSp>
          <p:nvGrpSpPr>
            <p:cNvPr id="10" name="组合 9"/>
            <p:cNvGrpSpPr/>
            <p:nvPr/>
          </p:nvGrpSpPr>
          <p:grpSpPr>
            <a:xfrm>
              <a:off x="1080814" y="3080231"/>
              <a:ext cx="3318200" cy="2412154"/>
              <a:chOff x="2515314" y="2528729"/>
              <a:chExt cx="3774996" cy="2744221"/>
            </a:xfrm>
          </p:grpSpPr>
          <p:grpSp>
            <p:nvGrpSpPr>
              <p:cNvPr id="89" name="组合 88"/>
              <p:cNvGrpSpPr/>
              <p:nvPr/>
            </p:nvGrpSpPr>
            <p:grpSpPr>
              <a:xfrm>
                <a:off x="2515314" y="2528729"/>
                <a:ext cx="3774996" cy="2744221"/>
                <a:chOff x="2169758" y="2294582"/>
                <a:chExt cx="3774996" cy="2744221"/>
              </a:xfrm>
            </p:grpSpPr>
            <p:grpSp>
              <p:nvGrpSpPr>
                <p:cNvPr id="107" name="组合 106"/>
                <p:cNvGrpSpPr/>
                <p:nvPr/>
              </p:nvGrpSpPr>
              <p:grpSpPr>
                <a:xfrm>
                  <a:off x="2169758" y="2294582"/>
                  <a:ext cx="3774996" cy="2744221"/>
                  <a:chOff x="2707027" y="1673538"/>
                  <a:chExt cx="3810000" cy="3520449"/>
                </a:xfrm>
              </p:grpSpPr>
              <p:grpSp>
                <p:nvGrpSpPr>
                  <p:cNvPr id="117" name="组合 116"/>
                  <p:cNvGrpSpPr/>
                  <p:nvPr/>
                </p:nvGrpSpPr>
                <p:grpSpPr>
                  <a:xfrm>
                    <a:off x="2707027" y="1673538"/>
                    <a:ext cx="3810000" cy="3520449"/>
                    <a:chOff x="2363126" y="1676863"/>
                    <a:chExt cx="3995264" cy="3691633"/>
                  </a:xfrm>
                </p:grpSpPr>
                <p:sp>
                  <p:nvSpPr>
                    <p:cNvPr id="119" name="椭圆 118"/>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0" name="椭圆 119"/>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18" name="弧形 117"/>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108" name="直接连接符 107"/>
                <p:cNvCxnSpPr/>
                <p:nvPr/>
              </p:nvCxnSpPr>
              <p:spPr>
                <a:xfrm flipV="1">
                  <a:off x="2964783" y="3164420"/>
                  <a:ext cx="349944" cy="450102"/>
                </a:xfrm>
                <a:prstGeom prst="line">
                  <a:avLst/>
                </a:prstGeom>
                <a:noFill/>
                <a:ln w="19050" cap="flat" cmpd="sng" algn="ctr">
                  <a:solidFill>
                    <a:sysClr val="window" lastClr="FFFFFF">
                      <a:lumMod val="50000"/>
                    </a:sysClr>
                  </a:solidFill>
                  <a:prstDash val="solid"/>
                  <a:miter lim="800000"/>
                </a:ln>
                <a:effectLst/>
              </p:spPr>
            </p:cxnSp>
            <p:cxnSp>
              <p:nvCxnSpPr>
                <p:cNvPr id="109" name="直接连接符 108"/>
                <p:cNvCxnSpPr/>
                <p:nvPr/>
              </p:nvCxnSpPr>
              <p:spPr>
                <a:xfrm>
                  <a:off x="3760779" y="3069682"/>
                  <a:ext cx="552901" cy="0"/>
                </a:xfrm>
                <a:prstGeom prst="line">
                  <a:avLst/>
                </a:prstGeom>
                <a:noFill/>
                <a:ln w="19050" cap="flat" cmpd="sng" algn="ctr">
                  <a:solidFill>
                    <a:sysClr val="window" lastClr="FFFFFF">
                      <a:lumMod val="50000"/>
                    </a:sysClr>
                  </a:solidFill>
                  <a:prstDash val="solid"/>
                  <a:miter lim="800000"/>
                </a:ln>
                <a:effectLst/>
              </p:spPr>
            </p:cxnSp>
            <p:cxnSp>
              <p:nvCxnSpPr>
                <p:cNvPr id="110" name="直接连接符 109"/>
                <p:cNvCxnSpPr/>
                <p:nvPr/>
              </p:nvCxnSpPr>
              <p:spPr>
                <a:xfrm>
                  <a:off x="3760779" y="4339642"/>
                  <a:ext cx="552901" cy="0"/>
                </a:xfrm>
                <a:prstGeom prst="line">
                  <a:avLst/>
                </a:prstGeom>
                <a:noFill/>
                <a:ln w="19050" cap="flat" cmpd="sng" algn="ctr">
                  <a:solidFill>
                    <a:sysClr val="window" lastClr="FFFFFF">
                      <a:lumMod val="50000"/>
                    </a:sysClr>
                  </a:solidFill>
                  <a:prstDash val="solid"/>
                  <a:miter lim="800000"/>
                </a:ln>
                <a:effectLst/>
              </p:spPr>
            </p:cxnSp>
            <p:cxnSp>
              <p:nvCxnSpPr>
                <p:cNvPr id="111" name="直接连接符 110"/>
                <p:cNvCxnSpPr/>
                <p:nvPr/>
              </p:nvCxnSpPr>
              <p:spPr>
                <a:xfrm flipH="1" flipV="1">
                  <a:off x="4756339" y="3164576"/>
                  <a:ext cx="349944" cy="450102"/>
                </a:xfrm>
                <a:prstGeom prst="line">
                  <a:avLst/>
                </a:prstGeom>
                <a:noFill/>
                <a:ln w="19050" cap="flat" cmpd="sng" algn="ctr">
                  <a:solidFill>
                    <a:sysClr val="window" lastClr="FFFFFF">
                      <a:lumMod val="50000"/>
                    </a:sysClr>
                  </a:solidFill>
                  <a:prstDash val="solid"/>
                  <a:miter lim="800000"/>
                </a:ln>
                <a:effectLst/>
              </p:spPr>
            </p:cxnSp>
            <p:cxnSp>
              <p:nvCxnSpPr>
                <p:cNvPr id="112" name="直接连接符 111"/>
                <p:cNvCxnSpPr/>
                <p:nvPr/>
              </p:nvCxnSpPr>
              <p:spPr>
                <a:xfrm flipH="1">
                  <a:off x="4727249" y="3801647"/>
                  <a:ext cx="349944" cy="450102"/>
                </a:xfrm>
                <a:prstGeom prst="line">
                  <a:avLst/>
                </a:prstGeom>
                <a:noFill/>
                <a:ln w="19050" cap="flat" cmpd="sng" algn="ctr">
                  <a:solidFill>
                    <a:sysClr val="window" lastClr="FFFFFF">
                      <a:lumMod val="50000"/>
                    </a:sysClr>
                  </a:solidFill>
                  <a:prstDash val="solid"/>
                  <a:miter lim="800000"/>
                </a:ln>
                <a:effectLst/>
              </p:spPr>
            </p:cxnSp>
            <p:cxnSp>
              <p:nvCxnSpPr>
                <p:cNvPr id="113" name="直接连接符 112"/>
                <p:cNvCxnSpPr/>
                <p:nvPr/>
              </p:nvCxnSpPr>
              <p:spPr>
                <a:xfrm flipH="1" flipV="1">
                  <a:off x="2997471" y="3801647"/>
                  <a:ext cx="349944" cy="450102"/>
                </a:xfrm>
                <a:prstGeom prst="line">
                  <a:avLst/>
                </a:prstGeom>
                <a:noFill/>
                <a:ln w="19050" cap="flat" cmpd="sng" algn="ctr">
                  <a:solidFill>
                    <a:sysClr val="window" lastClr="FFFFFF">
                      <a:lumMod val="50000"/>
                    </a:sysClr>
                  </a:solidFill>
                  <a:prstDash val="solid"/>
                  <a:miter lim="800000"/>
                </a:ln>
                <a:effectLst/>
              </p:spPr>
            </p:cxnSp>
            <p:cxnSp>
              <p:nvCxnSpPr>
                <p:cNvPr id="114" name="直接连接符 113"/>
                <p:cNvCxnSpPr/>
                <p:nvPr/>
              </p:nvCxnSpPr>
              <p:spPr>
                <a:xfrm flipV="1">
                  <a:off x="3483063" y="3182170"/>
                  <a:ext cx="0" cy="1059531"/>
                </a:xfrm>
                <a:prstGeom prst="line">
                  <a:avLst/>
                </a:prstGeom>
                <a:noFill/>
                <a:ln w="19050" cap="flat" cmpd="sng" algn="ctr">
                  <a:solidFill>
                    <a:sysClr val="window" lastClr="FFFFFF">
                      <a:lumMod val="50000"/>
                    </a:sysClr>
                  </a:solidFill>
                  <a:prstDash val="solid"/>
                  <a:miter lim="800000"/>
                </a:ln>
                <a:effectLst/>
              </p:spPr>
            </p:cxnSp>
            <p:cxnSp>
              <p:nvCxnSpPr>
                <p:cNvPr id="115" name="直接连接符 114"/>
                <p:cNvCxnSpPr/>
                <p:nvPr/>
              </p:nvCxnSpPr>
              <p:spPr>
                <a:xfrm flipV="1">
                  <a:off x="3723610" y="3205004"/>
                  <a:ext cx="728117" cy="1037507"/>
                </a:xfrm>
                <a:prstGeom prst="line">
                  <a:avLst/>
                </a:prstGeom>
                <a:noFill/>
                <a:ln w="19050" cap="flat" cmpd="sng" algn="ctr">
                  <a:solidFill>
                    <a:sysClr val="window" lastClr="FFFFFF">
                      <a:lumMod val="50000"/>
                    </a:sysClr>
                  </a:solidFill>
                  <a:prstDash val="solid"/>
                  <a:miter lim="800000"/>
                </a:ln>
                <a:effectLst/>
              </p:spPr>
            </p:cxnSp>
            <p:cxnSp>
              <p:nvCxnSpPr>
                <p:cNvPr id="116" name="直接连接符 115"/>
                <p:cNvCxnSpPr/>
                <p:nvPr/>
              </p:nvCxnSpPr>
              <p:spPr>
                <a:xfrm flipV="1">
                  <a:off x="4598430" y="3194254"/>
                  <a:ext cx="0" cy="1043233"/>
                </a:xfrm>
                <a:prstGeom prst="line">
                  <a:avLst/>
                </a:prstGeom>
                <a:noFill/>
                <a:ln w="19050" cap="flat" cmpd="sng" algn="ctr">
                  <a:solidFill>
                    <a:sysClr val="window" lastClr="FFFFFF">
                      <a:lumMod val="50000"/>
                    </a:sysClr>
                  </a:solidFill>
                  <a:prstDash val="solid"/>
                  <a:miter lim="800000"/>
                </a:ln>
                <a:effectLst/>
              </p:spPr>
            </p:cxnSp>
          </p:grpSp>
          <p:sp>
            <p:nvSpPr>
              <p:cNvPr id="90" name="Text Box 16"/>
              <p:cNvSpPr txBox="1">
                <a:spLocks noChangeArrowheads="1"/>
              </p:cNvSpPr>
              <p:nvPr/>
            </p:nvSpPr>
            <p:spPr bwMode="auto">
              <a:xfrm>
                <a:off x="2962755" y="3969557"/>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91" name="Text Box 16"/>
              <p:cNvSpPr txBox="1">
                <a:spLocks noChangeArrowheads="1"/>
              </p:cNvSpPr>
              <p:nvPr/>
            </p:nvSpPr>
            <p:spPr bwMode="auto">
              <a:xfrm>
                <a:off x="3710093" y="4723605"/>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92" name="Text Box 16"/>
              <p:cNvSpPr txBox="1">
                <a:spLocks noChangeArrowheads="1"/>
              </p:cNvSpPr>
              <p:nvPr/>
            </p:nvSpPr>
            <p:spPr bwMode="auto">
              <a:xfrm>
                <a:off x="3715599" y="3349237"/>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v</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93" name="Text Box 16"/>
              <p:cNvSpPr txBox="1">
                <a:spLocks noChangeArrowheads="1"/>
              </p:cNvSpPr>
              <p:nvPr/>
            </p:nvSpPr>
            <p:spPr bwMode="auto">
              <a:xfrm>
                <a:off x="4702781" y="3349237"/>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94" name="Text Box 16"/>
              <p:cNvSpPr txBox="1">
                <a:spLocks noChangeArrowheads="1"/>
              </p:cNvSpPr>
              <p:nvPr/>
            </p:nvSpPr>
            <p:spPr bwMode="auto">
              <a:xfrm>
                <a:off x="5471476" y="3996715"/>
                <a:ext cx="425404" cy="35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z</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95" name="Text Box 16"/>
              <p:cNvSpPr txBox="1">
                <a:spLocks noChangeArrowheads="1"/>
              </p:cNvSpPr>
              <p:nvPr/>
            </p:nvSpPr>
            <p:spPr bwMode="auto">
              <a:xfrm>
                <a:off x="4704312" y="4700013"/>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y</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96" name="Text Box 16"/>
              <p:cNvSpPr txBox="1">
                <a:spLocks noChangeArrowheads="1"/>
              </p:cNvSpPr>
              <p:nvPr/>
            </p:nvSpPr>
            <p:spPr bwMode="auto">
              <a:xfrm>
                <a:off x="5159264" y="3379831"/>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5</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97" name="Text Box 16"/>
              <p:cNvSpPr txBox="1">
                <a:spLocks noChangeArrowheads="1"/>
              </p:cNvSpPr>
              <p:nvPr/>
            </p:nvSpPr>
            <p:spPr bwMode="auto">
              <a:xfrm>
                <a:off x="5147657" y="4190479"/>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98" name="Text Box 16"/>
              <p:cNvSpPr txBox="1">
                <a:spLocks noChangeArrowheads="1"/>
              </p:cNvSpPr>
              <p:nvPr/>
            </p:nvSpPr>
            <p:spPr bwMode="auto">
              <a:xfrm>
                <a:off x="4850890" y="3761915"/>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99" name="Text Box 16"/>
              <p:cNvSpPr txBox="1">
                <a:spLocks noChangeArrowheads="1"/>
              </p:cNvSpPr>
              <p:nvPr/>
            </p:nvSpPr>
            <p:spPr bwMode="auto">
              <a:xfrm>
                <a:off x="4227320" y="3694162"/>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100" name="Text Box 16"/>
              <p:cNvSpPr txBox="1">
                <a:spLocks noChangeArrowheads="1"/>
              </p:cNvSpPr>
              <p:nvPr/>
            </p:nvSpPr>
            <p:spPr bwMode="auto">
              <a:xfrm>
                <a:off x="4227321" y="4692870"/>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101" name="Text Box 16"/>
              <p:cNvSpPr txBox="1">
                <a:spLocks noChangeArrowheads="1"/>
              </p:cNvSpPr>
              <p:nvPr/>
            </p:nvSpPr>
            <p:spPr bwMode="auto">
              <a:xfrm>
                <a:off x="3288227" y="4230206"/>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102" name="Text Box 16"/>
              <p:cNvSpPr txBox="1">
                <a:spLocks noChangeArrowheads="1"/>
              </p:cNvSpPr>
              <p:nvPr/>
            </p:nvSpPr>
            <p:spPr bwMode="auto">
              <a:xfrm>
                <a:off x="3746669" y="3747694"/>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103" name="Text Box 16"/>
              <p:cNvSpPr txBox="1">
                <a:spLocks noChangeArrowheads="1"/>
              </p:cNvSpPr>
              <p:nvPr/>
            </p:nvSpPr>
            <p:spPr bwMode="auto">
              <a:xfrm>
                <a:off x="3242031" y="3379831"/>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104" name="Text Box 16"/>
              <p:cNvSpPr txBox="1">
                <a:spLocks noChangeArrowheads="1"/>
              </p:cNvSpPr>
              <p:nvPr/>
            </p:nvSpPr>
            <p:spPr bwMode="auto">
              <a:xfrm>
                <a:off x="4212373" y="3032359"/>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sp>
            <p:nvSpPr>
              <p:cNvPr id="105" name="任意多边形: 形状 62"/>
              <p:cNvSpPr/>
              <p:nvPr/>
            </p:nvSpPr>
            <p:spPr>
              <a:xfrm>
                <a:off x="3007849" y="2809656"/>
                <a:ext cx="2024743" cy="1018111"/>
              </a:xfrm>
              <a:custGeom>
                <a:avLst/>
                <a:gdLst>
                  <a:gd name="connsiteX0" fmla="*/ 0 w 2024743"/>
                  <a:gd name="connsiteY0" fmla="*/ 1018111 h 1018111"/>
                  <a:gd name="connsiteX1" fmla="*/ 205991 w 2024743"/>
                  <a:gd name="connsiteY1" fmla="*/ 410186 h 1018111"/>
                  <a:gd name="connsiteX2" fmla="*/ 823965 w 2024743"/>
                  <a:gd name="connsiteY2" fmla="*/ 23324 h 1018111"/>
                  <a:gd name="connsiteX3" fmla="*/ 1632857 w 2024743"/>
                  <a:gd name="connsiteY3" fmla="*/ 83614 h 1018111"/>
                  <a:gd name="connsiteX4" fmla="*/ 2024743 w 2024743"/>
                  <a:gd name="connsiteY4" fmla="*/ 415210 h 1018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743" h="1018111">
                    <a:moveTo>
                      <a:pt x="0" y="1018111"/>
                    </a:moveTo>
                    <a:cubicBezTo>
                      <a:pt x="34332" y="797047"/>
                      <a:pt x="68664" y="575984"/>
                      <a:pt x="205991" y="410186"/>
                    </a:cubicBezTo>
                    <a:cubicBezTo>
                      <a:pt x="343318" y="244388"/>
                      <a:pt x="586154" y="77753"/>
                      <a:pt x="823965" y="23324"/>
                    </a:cubicBezTo>
                    <a:cubicBezTo>
                      <a:pt x="1061776" y="-31105"/>
                      <a:pt x="1432727" y="18300"/>
                      <a:pt x="1632857" y="83614"/>
                    </a:cubicBezTo>
                    <a:cubicBezTo>
                      <a:pt x="1832987" y="148928"/>
                      <a:pt x="1928865" y="282069"/>
                      <a:pt x="2024743" y="415210"/>
                    </a:cubicBezTo>
                  </a:path>
                </a:pathLst>
              </a:custGeom>
              <a:noFill/>
              <a:ln w="1905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6" name="Text Box 16"/>
              <p:cNvSpPr txBox="1">
                <a:spLocks noChangeArrowheads="1"/>
              </p:cNvSpPr>
              <p:nvPr/>
            </p:nvSpPr>
            <p:spPr bwMode="auto">
              <a:xfrm>
                <a:off x="3660282" y="2554215"/>
                <a:ext cx="347585" cy="3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5</a:t>
                </a:r>
                <a:endParaRPr kumimoji="1" lang="zh-CN" altLang="en-US" sz="16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endParaRPr>
              </a:p>
            </p:txBody>
          </p:sp>
        </p:grpSp>
        <p:grpSp>
          <p:nvGrpSpPr>
            <p:cNvPr id="11" name="组合 10"/>
            <p:cNvGrpSpPr/>
            <p:nvPr/>
          </p:nvGrpSpPr>
          <p:grpSpPr>
            <a:xfrm>
              <a:off x="2029249" y="3538953"/>
              <a:ext cx="574602" cy="336147"/>
              <a:chOff x="7179960" y="2657107"/>
              <a:chExt cx="1686378" cy="935323"/>
            </a:xfrm>
          </p:grpSpPr>
          <p:sp>
            <p:nvSpPr>
              <p:cNvPr id="77" name="Oval 18"/>
              <p:cNvSpPr>
                <a:spLocks noChangeArrowheads="1"/>
              </p:cNvSpPr>
              <p:nvPr/>
            </p:nvSpPr>
            <p:spPr bwMode="auto">
              <a:xfrm>
                <a:off x="7181914" y="3065435"/>
                <a:ext cx="1684424" cy="526995"/>
              </a:xfrm>
              <a:prstGeom prst="ellipse">
                <a:avLst/>
              </a:prstGeom>
              <a:solidFill>
                <a:srgbClr val="FFC0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8" name="Rectangle 20"/>
              <p:cNvSpPr>
                <a:spLocks noChangeArrowheads="1"/>
              </p:cNvSpPr>
              <p:nvPr/>
            </p:nvSpPr>
            <p:spPr bwMode="auto">
              <a:xfrm>
                <a:off x="7179960" y="2983062"/>
                <a:ext cx="1686378" cy="372798"/>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9" name="Oval 21"/>
              <p:cNvSpPr>
                <a:spLocks noChangeArrowheads="1"/>
              </p:cNvSpPr>
              <p:nvPr/>
            </p:nvSpPr>
            <p:spPr bwMode="auto">
              <a:xfrm>
                <a:off x="7179960" y="2657107"/>
                <a:ext cx="1686378" cy="610920"/>
              </a:xfrm>
              <a:prstGeom prst="ellipse">
                <a:avLst/>
              </a:prstGeom>
              <a:solidFill>
                <a:srgbClr val="FFC000"/>
              </a:solidFill>
              <a:ln w="1270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80" name="Group 47"/>
              <p:cNvGrpSpPr/>
              <p:nvPr/>
            </p:nvGrpSpPr>
            <p:grpSpPr bwMode="auto">
              <a:xfrm>
                <a:off x="7673438" y="2790740"/>
                <a:ext cx="700705" cy="169809"/>
                <a:chOff x="2208" y="2184"/>
                <a:chExt cx="176" cy="69"/>
              </a:xfrm>
            </p:grpSpPr>
            <p:grpSp>
              <p:nvGrpSpPr>
                <p:cNvPr id="81" name="Group 48"/>
                <p:cNvGrpSpPr/>
                <p:nvPr/>
              </p:nvGrpSpPr>
              <p:grpSpPr bwMode="auto">
                <a:xfrm>
                  <a:off x="2208" y="2185"/>
                  <a:ext cx="176" cy="68"/>
                  <a:chOff x="2848" y="848"/>
                  <a:chExt cx="140" cy="98"/>
                </a:xfrm>
              </p:grpSpPr>
              <p:sp>
                <p:nvSpPr>
                  <p:cNvPr id="86"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7"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8"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82" name="Group 52"/>
                <p:cNvGrpSpPr/>
                <p:nvPr/>
              </p:nvGrpSpPr>
              <p:grpSpPr bwMode="auto">
                <a:xfrm flipV="1">
                  <a:off x="2208" y="2184"/>
                  <a:ext cx="176" cy="68"/>
                  <a:chOff x="2848" y="848"/>
                  <a:chExt cx="140" cy="98"/>
                </a:xfrm>
              </p:grpSpPr>
              <p:sp>
                <p:nvSpPr>
                  <p:cNvPr id="83"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4"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5"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12" name="组合 11"/>
            <p:cNvGrpSpPr/>
            <p:nvPr/>
          </p:nvGrpSpPr>
          <p:grpSpPr>
            <a:xfrm>
              <a:off x="2910293" y="3538953"/>
              <a:ext cx="574602" cy="336147"/>
              <a:chOff x="7179960" y="2657107"/>
              <a:chExt cx="1686378" cy="935323"/>
            </a:xfrm>
          </p:grpSpPr>
          <p:sp>
            <p:nvSpPr>
              <p:cNvPr id="65" name="Oval 18"/>
              <p:cNvSpPr>
                <a:spLocks noChangeArrowheads="1"/>
              </p:cNvSpPr>
              <p:nvPr/>
            </p:nvSpPr>
            <p:spPr bwMode="auto">
              <a:xfrm>
                <a:off x="7181914" y="3065435"/>
                <a:ext cx="1684424" cy="526995"/>
              </a:xfrm>
              <a:prstGeom prst="ellipse">
                <a:avLst/>
              </a:prstGeom>
              <a:solidFill>
                <a:srgbClr val="FFC0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6" name="Rectangle 20"/>
              <p:cNvSpPr>
                <a:spLocks noChangeArrowheads="1"/>
              </p:cNvSpPr>
              <p:nvPr/>
            </p:nvSpPr>
            <p:spPr bwMode="auto">
              <a:xfrm>
                <a:off x="7179960" y="2983062"/>
                <a:ext cx="1686378" cy="372798"/>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7" name="Oval 21"/>
              <p:cNvSpPr>
                <a:spLocks noChangeArrowheads="1"/>
              </p:cNvSpPr>
              <p:nvPr/>
            </p:nvSpPr>
            <p:spPr bwMode="auto">
              <a:xfrm>
                <a:off x="7179960" y="2657107"/>
                <a:ext cx="1686378" cy="610920"/>
              </a:xfrm>
              <a:prstGeom prst="ellipse">
                <a:avLst/>
              </a:prstGeom>
              <a:solidFill>
                <a:srgbClr val="FFC000"/>
              </a:solidFill>
              <a:ln w="1270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68" name="Group 47"/>
              <p:cNvGrpSpPr/>
              <p:nvPr/>
            </p:nvGrpSpPr>
            <p:grpSpPr bwMode="auto">
              <a:xfrm>
                <a:off x="7673438" y="2790740"/>
                <a:ext cx="700705" cy="169809"/>
                <a:chOff x="2208" y="2184"/>
                <a:chExt cx="176" cy="69"/>
              </a:xfrm>
            </p:grpSpPr>
            <p:grpSp>
              <p:nvGrpSpPr>
                <p:cNvPr id="69" name="Group 48"/>
                <p:cNvGrpSpPr/>
                <p:nvPr/>
              </p:nvGrpSpPr>
              <p:grpSpPr bwMode="auto">
                <a:xfrm>
                  <a:off x="2208" y="2185"/>
                  <a:ext cx="176" cy="68"/>
                  <a:chOff x="2848" y="848"/>
                  <a:chExt cx="140" cy="98"/>
                </a:xfrm>
              </p:grpSpPr>
              <p:sp>
                <p:nvSpPr>
                  <p:cNvPr id="7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70" name="Group 52"/>
                <p:cNvGrpSpPr/>
                <p:nvPr/>
              </p:nvGrpSpPr>
              <p:grpSpPr bwMode="auto">
                <a:xfrm flipV="1">
                  <a:off x="2208" y="2184"/>
                  <a:ext cx="176" cy="68"/>
                  <a:chOff x="2848" y="848"/>
                  <a:chExt cx="140" cy="98"/>
                </a:xfrm>
              </p:grpSpPr>
              <p:sp>
                <p:nvSpPr>
                  <p:cNvPr id="7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13" name="组合 12"/>
            <p:cNvGrpSpPr/>
            <p:nvPr/>
          </p:nvGrpSpPr>
          <p:grpSpPr>
            <a:xfrm>
              <a:off x="3403379" y="4119698"/>
              <a:ext cx="574602" cy="336147"/>
              <a:chOff x="7179960" y="2657107"/>
              <a:chExt cx="1686378" cy="935323"/>
            </a:xfrm>
          </p:grpSpPr>
          <p:sp>
            <p:nvSpPr>
              <p:cNvPr id="53" name="Oval 18"/>
              <p:cNvSpPr>
                <a:spLocks noChangeArrowheads="1"/>
              </p:cNvSpPr>
              <p:nvPr/>
            </p:nvSpPr>
            <p:spPr bwMode="auto">
              <a:xfrm>
                <a:off x="7181914" y="3065435"/>
                <a:ext cx="1684424" cy="526995"/>
              </a:xfrm>
              <a:prstGeom prst="ellipse">
                <a:avLst/>
              </a:prstGeom>
              <a:solidFill>
                <a:srgbClr val="FFC0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4" name="Rectangle 20"/>
              <p:cNvSpPr>
                <a:spLocks noChangeArrowheads="1"/>
              </p:cNvSpPr>
              <p:nvPr/>
            </p:nvSpPr>
            <p:spPr bwMode="auto">
              <a:xfrm>
                <a:off x="7179960" y="2983062"/>
                <a:ext cx="1686378" cy="372798"/>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5" name="Oval 21"/>
              <p:cNvSpPr>
                <a:spLocks noChangeArrowheads="1"/>
              </p:cNvSpPr>
              <p:nvPr/>
            </p:nvSpPr>
            <p:spPr bwMode="auto">
              <a:xfrm>
                <a:off x="7179960" y="2657107"/>
                <a:ext cx="1686378" cy="610920"/>
              </a:xfrm>
              <a:prstGeom prst="ellipse">
                <a:avLst/>
              </a:prstGeom>
              <a:solidFill>
                <a:srgbClr val="FFC000"/>
              </a:solidFill>
              <a:ln w="1270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56" name="Group 47"/>
              <p:cNvGrpSpPr/>
              <p:nvPr/>
            </p:nvGrpSpPr>
            <p:grpSpPr bwMode="auto">
              <a:xfrm>
                <a:off x="7673438" y="2790740"/>
                <a:ext cx="700705" cy="169809"/>
                <a:chOff x="2208" y="2184"/>
                <a:chExt cx="176" cy="69"/>
              </a:xfrm>
            </p:grpSpPr>
            <p:grpSp>
              <p:nvGrpSpPr>
                <p:cNvPr id="57" name="Group 48"/>
                <p:cNvGrpSpPr/>
                <p:nvPr/>
              </p:nvGrpSpPr>
              <p:grpSpPr bwMode="auto">
                <a:xfrm>
                  <a:off x="2208" y="2185"/>
                  <a:ext cx="176" cy="68"/>
                  <a:chOff x="2848" y="848"/>
                  <a:chExt cx="140" cy="98"/>
                </a:xfrm>
              </p:grpSpPr>
              <p:sp>
                <p:nvSpPr>
                  <p:cNvPr id="62"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3"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4"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58" name="Group 52"/>
                <p:cNvGrpSpPr/>
                <p:nvPr/>
              </p:nvGrpSpPr>
              <p:grpSpPr bwMode="auto">
                <a:xfrm flipV="1">
                  <a:off x="2208" y="2184"/>
                  <a:ext cx="176" cy="68"/>
                  <a:chOff x="2848" y="848"/>
                  <a:chExt cx="140" cy="98"/>
                </a:xfrm>
              </p:grpSpPr>
              <p:sp>
                <p:nvSpPr>
                  <p:cNvPr id="59"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0"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1"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14" name="组合 13"/>
            <p:cNvGrpSpPr/>
            <p:nvPr/>
          </p:nvGrpSpPr>
          <p:grpSpPr>
            <a:xfrm>
              <a:off x="2878044" y="4674453"/>
              <a:ext cx="574602" cy="336147"/>
              <a:chOff x="7179960" y="2657107"/>
              <a:chExt cx="1686378" cy="935323"/>
            </a:xfrm>
          </p:grpSpPr>
          <p:sp>
            <p:nvSpPr>
              <p:cNvPr id="41" name="Oval 18"/>
              <p:cNvSpPr>
                <a:spLocks noChangeArrowheads="1"/>
              </p:cNvSpPr>
              <p:nvPr/>
            </p:nvSpPr>
            <p:spPr bwMode="auto">
              <a:xfrm>
                <a:off x="7181914" y="3065435"/>
                <a:ext cx="1684424" cy="526995"/>
              </a:xfrm>
              <a:prstGeom prst="ellipse">
                <a:avLst/>
              </a:prstGeom>
              <a:solidFill>
                <a:srgbClr val="FFC0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42" name="Rectangle 20"/>
              <p:cNvSpPr>
                <a:spLocks noChangeArrowheads="1"/>
              </p:cNvSpPr>
              <p:nvPr/>
            </p:nvSpPr>
            <p:spPr bwMode="auto">
              <a:xfrm>
                <a:off x="7179960" y="2983062"/>
                <a:ext cx="1686378" cy="372798"/>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43" name="Oval 21"/>
              <p:cNvSpPr>
                <a:spLocks noChangeArrowheads="1"/>
              </p:cNvSpPr>
              <p:nvPr/>
            </p:nvSpPr>
            <p:spPr bwMode="auto">
              <a:xfrm>
                <a:off x="7179960" y="2657107"/>
                <a:ext cx="1686378" cy="610920"/>
              </a:xfrm>
              <a:prstGeom prst="ellipse">
                <a:avLst/>
              </a:prstGeom>
              <a:solidFill>
                <a:srgbClr val="FFC000"/>
              </a:solidFill>
              <a:ln w="1270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44" name="Group 47"/>
              <p:cNvGrpSpPr/>
              <p:nvPr/>
            </p:nvGrpSpPr>
            <p:grpSpPr bwMode="auto">
              <a:xfrm>
                <a:off x="7673438" y="2790740"/>
                <a:ext cx="700705" cy="169809"/>
                <a:chOff x="2208" y="2184"/>
                <a:chExt cx="176" cy="69"/>
              </a:xfrm>
            </p:grpSpPr>
            <p:grpSp>
              <p:nvGrpSpPr>
                <p:cNvPr id="45" name="Group 48"/>
                <p:cNvGrpSpPr/>
                <p:nvPr/>
              </p:nvGrpSpPr>
              <p:grpSpPr bwMode="auto">
                <a:xfrm>
                  <a:off x="2208" y="2185"/>
                  <a:ext cx="176" cy="68"/>
                  <a:chOff x="2848" y="848"/>
                  <a:chExt cx="140" cy="98"/>
                </a:xfrm>
              </p:grpSpPr>
              <p:sp>
                <p:nvSpPr>
                  <p:cNvPr id="50"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1"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2"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46" name="Group 52"/>
                <p:cNvGrpSpPr/>
                <p:nvPr/>
              </p:nvGrpSpPr>
              <p:grpSpPr bwMode="auto">
                <a:xfrm flipV="1">
                  <a:off x="2208" y="2184"/>
                  <a:ext cx="176" cy="68"/>
                  <a:chOff x="2848" y="848"/>
                  <a:chExt cx="140" cy="98"/>
                </a:xfrm>
              </p:grpSpPr>
              <p:sp>
                <p:nvSpPr>
                  <p:cNvPr id="47"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8"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9"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15" name="组合 14"/>
            <p:cNvGrpSpPr/>
            <p:nvPr/>
          </p:nvGrpSpPr>
          <p:grpSpPr>
            <a:xfrm>
              <a:off x="2025834" y="4674453"/>
              <a:ext cx="574602" cy="336147"/>
              <a:chOff x="7179960" y="2657107"/>
              <a:chExt cx="1686378" cy="935323"/>
            </a:xfrm>
          </p:grpSpPr>
          <p:sp>
            <p:nvSpPr>
              <p:cNvPr id="29" name="Oval 18"/>
              <p:cNvSpPr>
                <a:spLocks noChangeArrowheads="1"/>
              </p:cNvSpPr>
              <p:nvPr/>
            </p:nvSpPr>
            <p:spPr bwMode="auto">
              <a:xfrm>
                <a:off x="7181914" y="3065435"/>
                <a:ext cx="1684424" cy="526995"/>
              </a:xfrm>
              <a:prstGeom prst="ellipse">
                <a:avLst/>
              </a:prstGeom>
              <a:solidFill>
                <a:srgbClr val="FFC0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30" name="Rectangle 20"/>
              <p:cNvSpPr>
                <a:spLocks noChangeArrowheads="1"/>
              </p:cNvSpPr>
              <p:nvPr/>
            </p:nvSpPr>
            <p:spPr bwMode="auto">
              <a:xfrm>
                <a:off x="7179960" y="2983062"/>
                <a:ext cx="1686378" cy="372798"/>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31" name="Oval 21"/>
              <p:cNvSpPr>
                <a:spLocks noChangeArrowheads="1"/>
              </p:cNvSpPr>
              <p:nvPr/>
            </p:nvSpPr>
            <p:spPr bwMode="auto">
              <a:xfrm>
                <a:off x="7179960" y="2657107"/>
                <a:ext cx="1686378" cy="610920"/>
              </a:xfrm>
              <a:prstGeom prst="ellipse">
                <a:avLst/>
              </a:prstGeom>
              <a:solidFill>
                <a:srgbClr val="FFC000"/>
              </a:solidFill>
              <a:ln w="1270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32" name="Group 47"/>
              <p:cNvGrpSpPr/>
              <p:nvPr/>
            </p:nvGrpSpPr>
            <p:grpSpPr bwMode="auto">
              <a:xfrm>
                <a:off x="7673438" y="2790740"/>
                <a:ext cx="700705" cy="169809"/>
                <a:chOff x="2208" y="2184"/>
                <a:chExt cx="176" cy="69"/>
              </a:xfrm>
            </p:grpSpPr>
            <p:grpSp>
              <p:nvGrpSpPr>
                <p:cNvPr id="33" name="Group 48"/>
                <p:cNvGrpSpPr/>
                <p:nvPr/>
              </p:nvGrpSpPr>
              <p:grpSpPr bwMode="auto">
                <a:xfrm>
                  <a:off x="2208" y="2185"/>
                  <a:ext cx="176" cy="68"/>
                  <a:chOff x="2848" y="848"/>
                  <a:chExt cx="140" cy="98"/>
                </a:xfrm>
              </p:grpSpPr>
              <p:sp>
                <p:nvSpPr>
                  <p:cNvPr id="38"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39"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0"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34" name="Group 52"/>
                <p:cNvGrpSpPr/>
                <p:nvPr/>
              </p:nvGrpSpPr>
              <p:grpSpPr bwMode="auto">
                <a:xfrm flipV="1">
                  <a:off x="2208" y="2184"/>
                  <a:ext cx="176" cy="68"/>
                  <a:chOff x="2848" y="848"/>
                  <a:chExt cx="140" cy="98"/>
                </a:xfrm>
              </p:grpSpPr>
              <p:sp>
                <p:nvSpPr>
                  <p:cNvPr id="35"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36"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37"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16" name="组合 15"/>
            <p:cNvGrpSpPr/>
            <p:nvPr/>
          </p:nvGrpSpPr>
          <p:grpSpPr>
            <a:xfrm>
              <a:off x="1341958" y="4086999"/>
              <a:ext cx="574602" cy="336147"/>
              <a:chOff x="7179960" y="2657107"/>
              <a:chExt cx="1686378" cy="935323"/>
            </a:xfrm>
          </p:grpSpPr>
          <p:sp>
            <p:nvSpPr>
              <p:cNvPr id="17" name="Oval 18"/>
              <p:cNvSpPr>
                <a:spLocks noChangeArrowheads="1"/>
              </p:cNvSpPr>
              <p:nvPr/>
            </p:nvSpPr>
            <p:spPr bwMode="auto">
              <a:xfrm>
                <a:off x="7181914" y="3065435"/>
                <a:ext cx="1684424" cy="526995"/>
              </a:xfrm>
              <a:prstGeom prst="ellipse">
                <a:avLst/>
              </a:prstGeom>
              <a:solidFill>
                <a:srgbClr val="FFC000"/>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 name="Rectangle 20"/>
              <p:cNvSpPr>
                <a:spLocks noChangeArrowheads="1"/>
              </p:cNvSpPr>
              <p:nvPr/>
            </p:nvSpPr>
            <p:spPr bwMode="auto">
              <a:xfrm>
                <a:off x="7179960" y="2983062"/>
                <a:ext cx="1686378" cy="372798"/>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 name="Oval 21"/>
              <p:cNvSpPr>
                <a:spLocks noChangeArrowheads="1"/>
              </p:cNvSpPr>
              <p:nvPr/>
            </p:nvSpPr>
            <p:spPr bwMode="auto">
              <a:xfrm>
                <a:off x="7179960" y="2657107"/>
                <a:ext cx="1686378" cy="610920"/>
              </a:xfrm>
              <a:prstGeom prst="ellipse">
                <a:avLst/>
              </a:prstGeom>
              <a:solidFill>
                <a:srgbClr val="FFC000"/>
              </a:solidFill>
              <a:ln w="12700">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grpSp>
            <p:nvGrpSpPr>
              <p:cNvPr id="20" name="Group 47"/>
              <p:cNvGrpSpPr/>
              <p:nvPr/>
            </p:nvGrpSpPr>
            <p:grpSpPr bwMode="auto">
              <a:xfrm>
                <a:off x="7673438" y="2790740"/>
                <a:ext cx="700705" cy="169809"/>
                <a:chOff x="2208" y="2184"/>
                <a:chExt cx="176" cy="69"/>
              </a:xfrm>
            </p:grpSpPr>
            <p:grpSp>
              <p:nvGrpSpPr>
                <p:cNvPr id="21" name="Group 48"/>
                <p:cNvGrpSpPr/>
                <p:nvPr/>
              </p:nvGrpSpPr>
              <p:grpSpPr bwMode="auto">
                <a:xfrm>
                  <a:off x="2208" y="2185"/>
                  <a:ext cx="176" cy="68"/>
                  <a:chOff x="2848" y="848"/>
                  <a:chExt cx="140" cy="98"/>
                </a:xfrm>
              </p:grpSpPr>
              <p:sp>
                <p:nvSpPr>
                  <p:cNvPr id="26"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7"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8"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22" name="Group 52"/>
                <p:cNvGrpSpPr/>
                <p:nvPr/>
              </p:nvGrpSpPr>
              <p:grpSpPr bwMode="auto">
                <a:xfrm flipV="1">
                  <a:off x="2208" y="2184"/>
                  <a:ext cx="176" cy="68"/>
                  <a:chOff x="2848" y="848"/>
                  <a:chExt cx="140" cy="98"/>
                </a:xfrm>
              </p:grpSpPr>
              <p:sp>
                <p:nvSpPr>
                  <p:cNvPr id="23"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4"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5"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路由表更新算法</a:t>
            </a:r>
            <a:endParaRPr lang="zh-CN" altLang="en-US" dirty="0"/>
          </a:p>
        </p:txBody>
      </p:sp>
      <p:grpSp>
        <p:nvGrpSpPr>
          <p:cNvPr id="4" name="组合 3"/>
          <p:cNvGrpSpPr/>
          <p:nvPr/>
        </p:nvGrpSpPr>
        <p:grpSpPr>
          <a:xfrm>
            <a:off x="1463675" y="2615827"/>
            <a:ext cx="9432923" cy="941861"/>
            <a:chOff x="1403750" y="3593123"/>
            <a:chExt cx="9432923" cy="941861"/>
          </a:xfrm>
        </p:grpSpPr>
        <p:grpSp>
          <p:nvGrpSpPr>
            <p:cNvPr id="5" name="组合 4"/>
            <p:cNvGrpSpPr/>
            <p:nvPr/>
          </p:nvGrpSpPr>
          <p:grpSpPr>
            <a:xfrm>
              <a:off x="1403750" y="3593123"/>
              <a:ext cx="490436" cy="476221"/>
              <a:chOff x="1403750" y="3593123"/>
              <a:chExt cx="808892" cy="785446"/>
            </a:xfrm>
          </p:grpSpPr>
          <p:sp>
            <p:nvSpPr>
              <p:cNvPr id="7"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6045" y="3593123"/>
              <a:ext cx="8850628" cy="94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路由器X得到相邻路由器Y的路由表，从而得知：Y到网络Z的最短距离为N。</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endParaRPr>
            </a:p>
          </p:txBody>
        </p:sp>
      </p:grpSp>
      <p:grpSp>
        <p:nvGrpSpPr>
          <p:cNvPr id="9" name="组合 8"/>
          <p:cNvGrpSpPr/>
          <p:nvPr/>
        </p:nvGrpSpPr>
        <p:grpSpPr>
          <a:xfrm>
            <a:off x="1463675" y="3803312"/>
            <a:ext cx="9432923" cy="941861"/>
            <a:chOff x="1403750" y="3593123"/>
            <a:chExt cx="9432923" cy="941861"/>
          </a:xfrm>
        </p:grpSpPr>
        <p:grpSp>
          <p:nvGrpSpPr>
            <p:cNvPr id="10" name="组合 9"/>
            <p:cNvGrpSpPr/>
            <p:nvPr/>
          </p:nvGrpSpPr>
          <p:grpSpPr>
            <a:xfrm>
              <a:off x="1403750" y="3593123"/>
              <a:ext cx="490436" cy="476221"/>
              <a:chOff x="1403750" y="3593123"/>
              <a:chExt cx="808892" cy="785446"/>
            </a:xfrm>
          </p:grpSpPr>
          <p:sp>
            <p:nvSpPr>
              <p:cNvPr id="12"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 name="Text Box 79"/>
            <p:cNvSpPr txBox="1">
              <a:spLocks noChangeArrowheads="1"/>
            </p:cNvSpPr>
            <p:nvPr/>
          </p:nvSpPr>
          <p:spPr bwMode="auto">
            <a:xfrm>
              <a:off x="1986045" y="3593123"/>
              <a:ext cx="8850628" cy="94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如果路由器X没有到网络Z的路由条目，则添加一条经由路由器Y到网络Z距离N+1的路由条目。</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endParaRPr>
            </a:p>
          </p:txBody>
        </p:sp>
      </p:grpSp>
      <p:grpSp>
        <p:nvGrpSpPr>
          <p:cNvPr id="14" name="组合 13"/>
          <p:cNvGrpSpPr/>
          <p:nvPr/>
        </p:nvGrpSpPr>
        <p:grpSpPr>
          <a:xfrm>
            <a:off x="1463675" y="4990797"/>
            <a:ext cx="9432923" cy="1381981"/>
            <a:chOff x="1403750" y="3593123"/>
            <a:chExt cx="9432923" cy="1381981"/>
          </a:xfrm>
        </p:grpSpPr>
        <p:grpSp>
          <p:nvGrpSpPr>
            <p:cNvPr id="15" name="组合 14"/>
            <p:cNvGrpSpPr/>
            <p:nvPr/>
          </p:nvGrpSpPr>
          <p:grpSpPr>
            <a:xfrm>
              <a:off x="1403750" y="3593123"/>
              <a:ext cx="490436" cy="476221"/>
              <a:chOff x="1403750" y="3593123"/>
              <a:chExt cx="808892" cy="785446"/>
            </a:xfrm>
          </p:grpSpPr>
          <p:sp>
            <p:nvSpPr>
              <p:cNvPr id="17"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6" name="Text Box 79"/>
            <p:cNvSpPr txBox="1">
              <a:spLocks noChangeArrowheads="1"/>
            </p:cNvSpPr>
            <p:nvPr/>
          </p:nvSpPr>
          <p:spPr bwMode="auto">
            <a:xfrm>
              <a:off x="1986045" y="3593123"/>
              <a:ext cx="8850628" cy="138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如果路由器X已有到网络Z的路由条目，其距离为M，如果M&gt;N+1，则更新该条目为经由路由器Y到网络Z距离N+1，否则不更新。</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链路状态改变时的特点</a:t>
            </a:r>
            <a:endParaRPr lang="zh-CN" altLang="en-US" dirty="0"/>
          </a:p>
        </p:txBody>
      </p:sp>
      <p:grpSp>
        <p:nvGrpSpPr>
          <p:cNvPr id="4" name="Group 4"/>
          <p:cNvGrpSpPr/>
          <p:nvPr/>
        </p:nvGrpSpPr>
        <p:grpSpPr bwMode="auto">
          <a:xfrm>
            <a:off x="8564975" y="945356"/>
            <a:ext cx="3062724" cy="2275675"/>
            <a:chOff x="3625" y="1076"/>
            <a:chExt cx="1376" cy="828"/>
          </a:xfrm>
        </p:grpSpPr>
        <p:sp>
          <p:nvSpPr>
            <p:cNvPr id="5" name="Freeform 5"/>
            <p:cNvSpPr>
              <a:spLocks noChangeArrowheads="1"/>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Freeform 6"/>
            <p:cNvSpPr>
              <a:spLocks noChangeArrowheads="1"/>
            </p:cNvSpPr>
            <p:nvPr/>
          </p:nvSpPr>
          <p:spPr bwMode="auto">
            <a:xfrm>
              <a:off x="3984" y="1404"/>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Oval 7"/>
            <p:cNvSpPr>
              <a:spLocks noChangeArrowheads="1"/>
            </p:cNvSpPr>
            <p:nvPr/>
          </p:nvSpPr>
          <p:spPr bwMode="auto">
            <a:xfrm>
              <a:off x="3724" y="1640"/>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8" name="Line 8"/>
            <p:cNvSpPr>
              <a:spLocks noChangeShapeType="1"/>
            </p:cNvSpPr>
            <p:nvPr/>
          </p:nvSpPr>
          <p:spPr bwMode="auto">
            <a:xfrm>
              <a:off x="3724" y="1633"/>
              <a:ext cx="1"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4037" y="1633"/>
              <a:ext cx="1"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10"/>
            <p:cNvSpPr>
              <a:spLocks noChangeArrowheads="1"/>
            </p:cNvSpPr>
            <p:nvPr/>
          </p:nvSpPr>
          <p:spPr bwMode="auto">
            <a:xfrm>
              <a:off x="3724" y="163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u="none">
                <a:latin typeface="Times New Roman" panose="02020603050405020304" pitchFamily="18" charset="0"/>
                <a:ea typeface="黑体" panose="02010609060101010101" charset="-122"/>
              </a:endParaRPr>
            </a:p>
          </p:txBody>
        </p:sp>
        <p:sp>
          <p:nvSpPr>
            <p:cNvPr id="11" name="Oval 11"/>
            <p:cNvSpPr>
              <a:spLocks noChangeArrowheads="1"/>
            </p:cNvSpPr>
            <p:nvPr/>
          </p:nvSpPr>
          <p:spPr bwMode="auto">
            <a:xfrm>
              <a:off x="3721" y="1574"/>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12" name="Freeform 12"/>
            <p:cNvSpPr>
              <a:spLocks noChangeArrowheads="1"/>
            </p:cNvSpPr>
            <p:nvPr/>
          </p:nvSpPr>
          <p:spPr bwMode="auto">
            <a:xfrm>
              <a:off x="4389" y="1404"/>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Freeform 13"/>
            <p:cNvSpPr>
              <a:spLocks noChangeArrowheads="1"/>
            </p:cNvSpPr>
            <p:nvPr/>
          </p:nvSpPr>
          <p:spPr bwMode="auto">
            <a:xfrm>
              <a:off x="4041" y="1668"/>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4" name="Group 14"/>
            <p:cNvGrpSpPr/>
            <p:nvPr/>
          </p:nvGrpSpPr>
          <p:grpSpPr bwMode="auto">
            <a:xfrm>
              <a:off x="3770" y="1526"/>
              <a:ext cx="210" cy="250"/>
              <a:chOff x="2951" y="2429"/>
              <a:chExt cx="213" cy="250"/>
            </a:xfrm>
          </p:grpSpPr>
          <p:sp>
            <p:nvSpPr>
              <p:cNvPr id="38" name="Rectangle 1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39" name="Text Box 16"/>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u="none">
                    <a:latin typeface="Comic Sans MS" panose="030F0702030302020204" pitchFamily="66" charset="0"/>
                    <a:ea typeface="黑体" panose="02010609060101010101" charset="-122"/>
                  </a:rPr>
                  <a:t>x</a:t>
                </a:r>
                <a:endParaRPr lang="en-US" altLang="zh-CN" sz="2400" u="none">
                  <a:latin typeface="Times New Roman" panose="02020603050405020304" pitchFamily="18" charset="0"/>
                  <a:ea typeface="黑体" panose="02010609060101010101" charset="-122"/>
                </a:endParaRPr>
              </a:p>
            </p:txBody>
          </p:sp>
        </p:grpSp>
        <p:grpSp>
          <p:nvGrpSpPr>
            <p:cNvPr id="15" name="Group 17"/>
            <p:cNvGrpSpPr/>
            <p:nvPr/>
          </p:nvGrpSpPr>
          <p:grpSpPr bwMode="auto">
            <a:xfrm>
              <a:off x="4566" y="1538"/>
              <a:ext cx="316" cy="250"/>
              <a:chOff x="1740" y="2306"/>
              <a:chExt cx="316" cy="250"/>
            </a:xfrm>
          </p:grpSpPr>
          <p:sp>
            <p:nvSpPr>
              <p:cNvPr id="30" name="Oval 18"/>
              <p:cNvSpPr>
                <a:spLocks noChangeArrowheads="1"/>
              </p:cNvSpPr>
              <p:nvPr/>
            </p:nvSpPr>
            <p:spPr bwMode="auto">
              <a:xfrm>
                <a:off x="1743" y="2420"/>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31" name="Line 19"/>
              <p:cNvSpPr>
                <a:spLocks noChangeShapeType="1"/>
              </p:cNvSpPr>
              <p:nvPr/>
            </p:nvSpPr>
            <p:spPr bwMode="auto">
              <a:xfrm>
                <a:off x="1743" y="2413"/>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20"/>
              <p:cNvSpPr>
                <a:spLocks noChangeShapeType="1"/>
              </p:cNvSpPr>
              <p:nvPr/>
            </p:nvSpPr>
            <p:spPr bwMode="auto">
              <a:xfrm>
                <a:off x="2056" y="2413"/>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Rectangle 21"/>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u="none">
                  <a:latin typeface="Times New Roman" panose="02020603050405020304" pitchFamily="18" charset="0"/>
                  <a:ea typeface="黑体" panose="02010609060101010101" charset="-122"/>
                </a:endParaRPr>
              </a:p>
            </p:txBody>
          </p:sp>
          <p:sp>
            <p:nvSpPr>
              <p:cNvPr id="34" name="Oval 22"/>
              <p:cNvSpPr>
                <a:spLocks noChangeArrowheads="1"/>
              </p:cNvSpPr>
              <p:nvPr/>
            </p:nvSpPr>
            <p:spPr bwMode="auto">
              <a:xfrm>
                <a:off x="1740" y="2354"/>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nvGrpSpPr>
              <p:cNvPr id="35" name="Group 23"/>
              <p:cNvGrpSpPr/>
              <p:nvPr/>
            </p:nvGrpSpPr>
            <p:grpSpPr bwMode="auto">
              <a:xfrm>
                <a:off x="1800" y="2306"/>
                <a:ext cx="202" cy="250"/>
                <a:chOff x="2955" y="2429"/>
                <a:chExt cx="205" cy="250"/>
              </a:xfrm>
            </p:grpSpPr>
            <p:sp>
              <p:nvSpPr>
                <p:cNvPr id="36" name="Rectangle 24"/>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37" name="Text Box 25"/>
                <p:cNvSpPr txBox="1">
                  <a:spLocks noChangeArrowheads="1"/>
                </p:cNvSpPr>
                <p:nvPr/>
              </p:nvSpPr>
              <p:spPr bwMode="auto">
                <a:xfrm>
                  <a:off x="2955" y="242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u="none" dirty="0">
                      <a:latin typeface="Comic Sans MS" panose="030F0702030302020204" pitchFamily="66" charset="0"/>
                      <a:ea typeface="黑体" panose="02010609060101010101" charset="-122"/>
                    </a:rPr>
                    <a:t>z</a:t>
                  </a:r>
                  <a:endParaRPr lang="en-US" altLang="zh-CN" sz="2400" u="none" dirty="0">
                    <a:latin typeface="Times New Roman" panose="02020603050405020304" pitchFamily="18" charset="0"/>
                    <a:ea typeface="黑体" panose="02010609060101010101" charset="-122"/>
                  </a:endParaRPr>
                </a:p>
              </p:txBody>
            </p:sp>
          </p:grpSp>
        </p:grpSp>
        <p:sp>
          <p:nvSpPr>
            <p:cNvPr id="16" name="Text Box 26"/>
            <p:cNvSpPr txBox="1">
              <a:spLocks noChangeArrowheads="1"/>
            </p:cNvSpPr>
            <p:nvPr/>
          </p:nvSpPr>
          <p:spPr bwMode="auto">
            <a:xfrm>
              <a:off x="4469" y="1328"/>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u="none">
                  <a:latin typeface="Comic Sans MS" panose="030F0702030302020204" pitchFamily="66" charset="0"/>
                  <a:ea typeface="黑体" panose="02010609060101010101" charset="-122"/>
                </a:rPr>
                <a:t>1</a:t>
              </a:r>
              <a:endParaRPr lang="en-US" altLang="zh-CN" sz="2400" u="none">
                <a:latin typeface="Times New Roman" panose="02020603050405020304" pitchFamily="18" charset="0"/>
                <a:ea typeface="黑体" panose="02010609060101010101" charset="-122"/>
              </a:endParaRPr>
            </a:p>
          </p:txBody>
        </p:sp>
        <p:sp>
          <p:nvSpPr>
            <p:cNvPr id="17" name="Text Box 27"/>
            <p:cNvSpPr txBox="1">
              <a:spLocks noChangeArrowheads="1"/>
            </p:cNvSpPr>
            <p:nvPr/>
          </p:nvSpPr>
          <p:spPr bwMode="auto">
            <a:xfrm>
              <a:off x="3930" y="1325"/>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u="none">
                  <a:latin typeface="Comic Sans MS" panose="030F0702030302020204" pitchFamily="66" charset="0"/>
                  <a:ea typeface="黑体" panose="02010609060101010101" charset="-122"/>
                </a:rPr>
                <a:t>4</a:t>
              </a:r>
              <a:endParaRPr lang="en-US" altLang="zh-CN" sz="2400" u="none">
                <a:latin typeface="Times New Roman" panose="02020603050405020304" pitchFamily="18" charset="0"/>
                <a:ea typeface="黑体" panose="02010609060101010101" charset="-122"/>
              </a:endParaRPr>
            </a:p>
          </p:txBody>
        </p:sp>
        <p:sp>
          <p:nvSpPr>
            <p:cNvPr id="18" name="Text Box 28"/>
            <p:cNvSpPr txBox="1">
              <a:spLocks noChangeArrowheads="1"/>
            </p:cNvSpPr>
            <p:nvPr/>
          </p:nvSpPr>
          <p:spPr bwMode="auto">
            <a:xfrm>
              <a:off x="4171" y="1658"/>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u="none">
                  <a:latin typeface="Comic Sans MS" panose="030F0702030302020204" pitchFamily="66" charset="0"/>
                  <a:ea typeface="黑体" panose="02010609060101010101" charset="-122"/>
                </a:rPr>
                <a:t>50</a:t>
              </a:r>
              <a:endParaRPr lang="en-US" altLang="zh-CN" sz="2400" u="none">
                <a:latin typeface="Times New Roman" panose="02020603050405020304" pitchFamily="18" charset="0"/>
                <a:ea typeface="黑体" panose="02010609060101010101" charset="-122"/>
              </a:endParaRPr>
            </a:p>
          </p:txBody>
        </p:sp>
        <p:grpSp>
          <p:nvGrpSpPr>
            <p:cNvPr id="19" name="Group 29"/>
            <p:cNvGrpSpPr/>
            <p:nvPr/>
          </p:nvGrpSpPr>
          <p:grpSpPr bwMode="auto">
            <a:xfrm>
              <a:off x="4146" y="1214"/>
              <a:ext cx="316" cy="250"/>
              <a:chOff x="1740" y="2306"/>
              <a:chExt cx="316" cy="250"/>
            </a:xfrm>
          </p:grpSpPr>
          <p:sp>
            <p:nvSpPr>
              <p:cNvPr id="22" name="Oval 30"/>
              <p:cNvSpPr>
                <a:spLocks noChangeArrowheads="1"/>
              </p:cNvSpPr>
              <p:nvPr/>
            </p:nvSpPr>
            <p:spPr bwMode="auto">
              <a:xfrm>
                <a:off x="1743" y="2420"/>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23" name="Line 31"/>
              <p:cNvSpPr>
                <a:spLocks noChangeShapeType="1"/>
              </p:cNvSpPr>
              <p:nvPr/>
            </p:nvSpPr>
            <p:spPr bwMode="auto">
              <a:xfrm>
                <a:off x="1743" y="2413"/>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32"/>
              <p:cNvSpPr>
                <a:spLocks noChangeShapeType="1"/>
              </p:cNvSpPr>
              <p:nvPr/>
            </p:nvSpPr>
            <p:spPr bwMode="auto">
              <a:xfrm>
                <a:off x="2056" y="2413"/>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Rectangle 33"/>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u="none">
                  <a:latin typeface="Times New Roman" panose="02020603050405020304" pitchFamily="18" charset="0"/>
                  <a:ea typeface="黑体" panose="02010609060101010101" charset="-122"/>
                </a:endParaRPr>
              </a:p>
            </p:txBody>
          </p:sp>
          <p:sp>
            <p:nvSpPr>
              <p:cNvPr id="26" name="Oval 34"/>
              <p:cNvSpPr>
                <a:spLocks noChangeArrowheads="1"/>
              </p:cNvSpPr>
              <p:nvPr/>
            </p:nvSpPr>
            <p:spPr bwMode="auto">
              <a:xfrm>
                <a:off x="1740" y="2354"/>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nvGrpSpPr>
              <p:cNvPr id="27" name="Group 35"/>
              <p:cNvGrpSpPr/>
              <p:nvPr/>
            </p:nvGrpSpPr>
            <p:grpSpPr bwMode="auto">
              <a:xfrm>
                <a:off x="1802" y="2306"/>
                <a:ext cx="199" cy="250"/>
                <a:chOff x="2957" y="2429"/>
                <a:chExt cx="202" cy="250"/>
              </a:xfrm>
            </p:grpSpPr>
            <p:sp>
              <p:nvSpPr>
                <p:cNvPr id="28" name="Rectangle 3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29" name="Text Box 37"/>
                <p:cNvSpPr txBox="1">
                  <a:spLocks noChangeArrowheads="1"/>
                </p:cNvSpPr>
                <p:nvPr/>
              </p:nvSpPr>
              <p:spPr bwMode="auto">
                <a:xfrm>
                  <a:off x="2957" y="2429"/>
                  <a:ext cx="2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u="none">
                      <a:latin typeface="Comic Sans MS" panose="030F0702030302020204" pitchFamily="66" charset="0"/>
                      <a:ea typeface="黑体" panose="02010609060101010101" charset="-122"/>
                    </a:rPr>
                    <a:t>y</a:t>
                  </a:r>
                  <a:endParaRPr lang="en-US" altLang="zh-CN" sz="2400" u="none">
                    <a:latin typeface="Times New Roman" panose="02020603050405020304" pitchFamily="18" charset="0"/>
                    <a:ea typeface="黑体" panose="02010609060101010101" charset="-122"/>
                  </a:endParaRPr>
                </a:p>
              </p:txBody>
            </p:sp>
          </p:grpSp>
        </p:grpSp>
        <p:sp>
          <p:nvSpPr>
            <p:cNvPr id="20" name="Text Box 38"/>
            <p:cNvSpPr txBox="1">
              <a:spLocks noChangeArrowheads="1"/>
            </p:cNvSpPr>
            <p:nvPr/>
          </p:nvSpPr>
          <p:spPr bwMode="auto">
            <a:xfrm>
              <a:off x="3839" y="1076"/>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u="none">
                  <a:solidFill>
                    <a:srgbClr val="FF0000"/>
                  </a:solidFill>
                  <a:latin typeface="Comic Sans MS" panose="030F0702030302020204" pitchFamily="66" charset="0"/>
                  <a:ea typeface="黑体" panose="02010609060101010101" charset="-122"/>
                </a:rPr>
                <a:t>1</a:t>
              </a:r>
              <a:endParaRPr lang="en-US" altLang="zh-CN" sz="2400" u="none">
                <a:latin typeface="Times New Roman" panose="02020603050405020304" pitchFamily="18" charset="0"/>
                <a:ea typeface="黑体" panose="02010609060101010101" charset="-122"/>
              </a:endParaRPr>
            </a:p>
          </p:txBody>
        </p:sp>
        <p:sp>
          <p:nvSpPr>
            <p:cNvPr id="21" name="Line 39"/>
            <p:cNvSpPr>
              <a:spLocks noChangeShapeType="1"/>
            </p:cNvSpPr>
            <p:nvPr/>
          </p:nvSpPr>
          <p:spPr bwMode="auto">
            <a:xfrm flipH="1" flipV="1">
              <a:off x="3948" y="1272"/>
              <a:ext cx="132" cy="228"/>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 name="组合 39"/>
          <p:cNvGrpSpPr/>
          <p:nvPr/>
        </p:nvGrpSpPr>
        <p:grpSpPr>
          <a:xfrm>
            <a:off x="1394845" y="2558437"/>
            <a:ext cx="3810000" cy="511179"/>
            <a:chOff x="1215137" y="1544392"/>
            <a:chExt cx="3810000" cy="511179"/>
          </a:xfrm>
        </p:grpSpPr>
        <p:sp>
          <p:nvSpPr>
            <p:cNvPr id="41" name="任意多边形 2"/>
            <p:cNvSpPr/>
            <p:nvPr/>
          </p:nvSpPr>
          <p:spPr>
            <a:xfrm>
              <a:off x="1480567" y="1544392"/>
              <a:ext cx="3458845" cy="481965"/>
            </a:xfrm>
            <a:custGeom>
              <a:avLst/>
              <a:gdLst>
                <a:gd name="connsiteX0" fmla="*/ 207629 w 2782203"/>
                <a:gd name="connsiteY0" fmla="*/ 0 h 481866"/>
                <a:gd name="connsiteX1" fmla="*/ 2782203 w 2782203"/>
                <a:gd name="connsiteY1" fmla="*/ 0 h 481866"/>
                <a:gd name="connsiteX2" fmla="*/ 2782203 w 2782203"/>
                <a:gd name="connsiteY2" fmla="*/ 481866 h 481866"/>
                <a:gd name="connsiteX3" fmla="*/ 0 w 2782203"/>
                <a:gd name="connsiteY3" fmla="*/ 481866 h 481866"/>
                <a:gd name="connsiteX4" fmla="*/ 0 w 2782203"/>
                <a:gd name="connsiteY4" fmla="*/ 476512 h 48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203" h="481866">
                  <a:moveTo>
                    <a:pt x="207629" y="0"/>
                  </a:moveTo>
                  <a:lnTo>
                    <a:pt x="2782203" y="0"/>
                  </a:lnTo>
                  <a:lnTo>
                    <a:pt x="2782203" y="481866"/>
                  </a:lnTo>
                  <a:lnTo>
                    <a:pt x="0" y="481866"/>
                  </a:lnTo>
                  <a:lnTo>
                    <a:pt x="0" y="476512"/>
                  </a:lnTo>
                  <a:close/>
                </a:path>
              </a:pathLst>
            </a:custGeom>
            <a:solidFill>
              <a:srgbClr val="FEFCF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2" name="组合 41"/>
            <p:cNvGrpSpPr/>
            <p:nvPr/>
          </p:nvGrpSpPr>
          <p:grpSpPr>
            <a:xfrm>
              <a:off x="1215137" y="1544396"/>
              <a:ext cx="3810000" cy="511175"/>
              <a:chOff x="928599" y="1303133"/>
              <a:chExt cx="3637897" cy="488086"/>
            </a:xfrm>
          </p:grpSpPr>
          <p:sp>
            <p:nvSpPr>
              <p:cNvPr id="43" name="平行四边形 42"/>
              <p:cNvSpPr/>
              <p:nvPr/>
            </p:nvSpPr>
            <p:spPr>
              <a:xfrm>
                <a:off x="1042842" y="1303133"/>
                <a:ext cx="309982" cy="462678"/>
              </a:xfrm>
              <a:prstGeom prst="parallelogram">
                <a:avLst>
                  <a:gd name="adj" fmla="val 70279"/>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Text Box 79"/>
              <p:cNvSpPr txBox="1">
                <a:spLocks noChangeArrowheads="1"/>
              </p:cNvSpPr>
              <p:nvPr/>
            </p:nvSpPr>
            <p:spPr bwMode="auto">
              <a:xfrm>
                <a:off x="1429416" y="1321929"/>
                <a:ext cx="3137080"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好消息传的快</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sp>
            <p:nvSpPr>
              <p:cNvPr id="45" name="平行四边形 44"/>
              <p:cNvSpPr/>
              <p:nvPr/>
            </p:nvSpPr>
            <p:spPr>
              <a:xfrm>
                <a:off x="928599" y="1303133"/>
                <a:ext cx="309982" cy="462678"/>
              </a:xfrm>
              <a:prstGeom prst="parallelogram">
                <a:avLst>
                  <a:gd name="adj" fmla="val 7027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nvGrpSpPr>
          <p:cNvPr id="46" name="组合 45"/>
          <p:cNvGrpSpPr/>
          <p:nvPr/>
        </p:nvGrpSpPr>
        <p:grpSpPr>
          <a:xfrm>
            <a:off x="1295402" y="3185482"/>
            <a:ext cx="10183491" cy="972574"/>
            <a:chOff x="1403750" y="3593123"/>
            <a:chExt cx="10183491" cy="972574"/>
          </a:xfrm>
        </p:grpSpPr>
        <p:grpSp>
          <p:nvGrpSpPr>
            <p:cNvPr id="47" name="组合 46"/>
            <p:cNvGrpSpPr/>
            <p:nvPr/>
          </p:nvGrpSpPr>
          <p:grpSpPr>
            <a:xfrm>
              <a:off x="1403750" y="3593123"/>
              <a:ext cx="490436" cy="476221"/>
              <a:chOff x="1403750" y="3593123"/>
              <a:chExt cx="808892" cy="785446"/>
            </a:xfrm>
          </p:grpSpPr>
          <p:sp>
            <p:nvSpPr>
              <p:cNvPr id="49"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48" name="Text Box 79"/>
            <p:cNvSpPr txBox="1">
              <a:spLocks noChangeArrowheads="1"/>
            </p:cNvSpPr>
            <p:nvPr/>
          </p:nvSpPr>
          <p:spPr bwMode="auto">
            <a:xfrm>
              <a:off x="1986045" y="3593123"/>
              <a:ext cx="9601196" cy="97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在 </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t0 </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时刻</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 y </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检测到链路费用变化</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 </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更新自己的距离向量</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 </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同时将这个变化通知给它的邻居</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endParaRPr>
            </a:p>
          </p:txBody>
        </p:sp>
      </p:grpSp>
      <p:grpSp>
        <p:nvGrpSpPr>
          <p:cNvPr id="51" name="组合 50"/>
          <p:cNvGrpSpPr/>
          <p:nvPr/>
        </p:nvGrpSpPr>
        <p:grpSpPr>
          <a:xfrm>
            <a:off x="1295402" y="4321078"/>
            <a:ext cx="9962713" cy="972574"/>
            <a:chOff x="1403750" y="3593123"/>
            <a:chExt cx="9962713" cy="972574"/>
          </a:xfrm>
        </p:grpSpPr>
        <p:grpSp>
          <p:nvGrpSpPr>
            <p:cNvPr id="52" name="组合 51"/>
            <p:cNvGrpSpPr/>
            <p:nvPr/>
          </p:nvGrpSpPr>
          <p:grpSpPr>
            <a:xfrm>
              <a:off x="1403750" y="3593123"/>
              <a:ext cx="490436" cy="476221"/>
              <a:chOff x="1403750" y="3593123"/>
              <a:chExt cx="808892" cy="785446"/>
            </a:xfrm>
          </p:grpSpPr>
          <p:sp>
            <p:nvSpPr>
              <p:cNvPr id="54"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53" name="Text Box 79"/>
            <p:cNvSpPr txBox="1">
              <a:spLocks noChangeArrowheads="1"/>
            </p:cNvSpPr>
            <p:nvPr/>
          </p:nvSpPr>
          <p:spPr bwMode="auto">
            <a:xfrm>
              <a:off x="1986045" y="3593123"/>
              <a:ext cx="9380418" cy="97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在 </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t1</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时刻</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 z </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收到来自 </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y </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的更新报文并更新了自己的距离向量表，计算出到</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x</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的新的最低费用，并向邻居发送它的新距离向量</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endParaRPr>
            </a:p>
          </p:txBody>
        </p:sp>
      </p:grpSp>
      <p:grpSp>
        <p:nvGrpSpPr>
          <p:cNvPr id="56" name="组合 55"/>
          <p:cNvGrpSpPr/>
          <p:nvPr/>
        </p:nvGrpSpPr>
        <p:grpSpPr>
          <a:xfrm>
            <a:off x="1295402" y="5456675"/>
            <a:ext cx="9962713" cy="947182"/>
            <a:chOff x="1403750" y="3593123"/>
            <a:chExt cx="9962713" cy="947182"/>
          </a:xfrm>
        </p:grpSpPr>
        <p:grpSp>
          <p:nvGrpSpPr>
            <p:cNvPr id="57" name="组合 56"/>
            <p:cNvGrpSpPr/>
            <p:nvPr/>
          </p:nvGrpSpPr>
          <p:grpSpPr>
            <a:xfrm>
              <a:off x="1403750" y="3593123"/>
              <a:ext cx="490436" cy="476221"/>
              <a:chOff x="1403750" y="3593123"/>
              <a:chExt cx="808892" cy="785446"/>
            </a:xfrm>
          </p:grpSpPr>
          <p:sp>
            <p:nvSpPr>
              <p:cNvPr id="59"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58" name="Text Box 79"/>
            <p:cNvSpPr txBox="1">
              <a:spLocks noChangeArrowheads="1"/>
            </p:cNvSpPr>
            <p:nvPr/>
          </p:nvSpPr>
          <p:spPr bwMode="auto">
            <a:xfrm>
              <a:off x="1986045" y="3593123"/>
              <a:ext cx="9380418" cy="947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在 </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t2</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时刻，</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y </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收到自</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z</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的更新并更新其距离向量表，</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Y</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的最低费用未变，因此</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y</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不发送任何报文给</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z</a:t>
              </a:r>
              <a:endPar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虚电路的通信过程</a:t>
            </a:r>
            <a:endParaRPr lang="zh-CN" altLang="en-US" dirty="0"/>
          </a:p>
        </p:txBody>
      </p:sp>
      <p:grpSp>
        <p:nvGrpSpPr>
          <p:cNvPr id="24" name="组合 23"/>
          <p:cNvGrpSpPr/>
          <p:nvPr/>
        </p:nvGrpSpPr>
        <p:grpSpPr>
          <a:xfrm>
            <a:off x="1430992" y="2563652"/>
            <a:ext cx="6398081" cy="526731"/>
            <a:chOff x="722008" y="1303131"/>
            <a:chExt cx="6109076" cy="502939"/>
          </a:xfrm>
        </p:grpSpPr>
        <p:grpSp>
          <p:nvGrpSpPr>
            <p:cNvPr id="25" name="组合 24"/>
            <p:cNvGrpSpPr/>
            <p:nvPr/>
          </p:nvGrpSpPr>
          <p:grpSpPr>
            <a:xfrm>
              <a:off x="722008" y="1303131"/>
              <a:ext cx="546594" cy="475865"/>
              <a:chOff x="708742" y="1296102"/>
              <a:chExt cx="454744" cy="283828"/>
            </a:xfrm>
          </p:grpSpPr>
          <p:sp>
            <p:nvSpPr>
              <p:cNvPr id="28" name="平行四边形 27"/>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平行四边形 28"/>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6" name="流程图: 手动输入 6"/>
            <p:cNvSpPr/>
            <p:nvPr/>
          </p:nvSpPr>
          <p:spPr>
            <a:xfrm rot="5400000" flipV="1">
              <a:off x="3200535" y="-905398"/>
              <a:ext cx="475861" cy="489973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sp>
          <p:nvSpPr>
            <p:cNvPr id="27" name="Text Box 79"/>
            <p:cNvSpPr txBox="1">
              <a:spLocks noChangeArrowheads="1"/>
            </p:cNvSpPr>
            <p:nvPr/>
          </p:nvSpPr>
          <p:spPr bwMode="auto">
            <a:xfrm>
              <a:off x="1351236" y="1335870"/>
              <a:ext cx="54798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rPr>
                <a:t>建立连接（</a:t>
              </a:r>
              <a:r>
                <a:rPr kumimoji="1" lang="en-US" altLang="zh-CN"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rPr>
                <a:t>Connection Setup</a:t>
              </a:r>
              <a:r>
                <a:rPr kumimoji="1" lang="zh-CN" altLang="en-US"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rPr>
                <a:t>）</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endParaRPr>
            </a:p>
          </p:txBody>
        </p:sp>
      </p:grpSp>
      <p:grpSp>
        <p:nvGrpSpPr>
          <p:cNvPr id="30" name="组合 29"/>
          <p:cNvGrpSpPr/>
          <p:nvPr/>
        </p:nvGrpSpPr>
        <p:grpSpPr>
          <a:xfrm>
            <a:off x="1430992" y="4218296"/>
            <a:ext cx="5715531" cy="526731"/>
            <a:chOff x="722008" y="1303131"/>
            <a:chExt cx="5457357" cy="502939"/>
          </a:xfrm>
        </p:grpSpPr>
        <p:grpSp>
          <p:nvGrpSpPr>
            <p:cNvPr id="31" name="组合 30"/>
            <p:cNvGrpSpPr/>
            <p:nvPr/>
          </p:nvGrpSpPr>
          <p:grpSpPr>
            <a:xfrm>
              <a:off x="722008" y="1303131"/>
              <a:ext cx="546594" cy="475865"/>
              <a:chOff x="708742" y="1296102"/>
              <a:chExt cx="454744" cy="283828"/>
            </a:xfrm>
          </p:grpSpPr>
          <p:sp>
            <p:nvSpPr>
              <p:cNvPr id="34" name="平行四边形 33"/>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平行四边形 34"/>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2" name="流程图: 手动输入 6"/>
            <p:cNvSpPr/>
            <p:nvPr/>
          </p:nvSpPr>
          <p:spPr>
            <a:xfrm rot="5400000" flipV="1">
              <a:off x="3346051" y="-1050914"/>
              <a:ext cx="475861" cy="519076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sp>
          <p:nvSpPr>
            <p:cNvPr id="33" name="Text Box 79"/>
            <p:cNvSpPr txBox="1">
              <a:spLocks noChangeArrowheads="1"/>
            </p:cNvSpPr>
            <p:nvPr/>
          </p:nvSpPr>
          <p:spPr bwMode="auto">
            <a:xfrm>
              <a:off x="1351236" y="1335870"/>
              <a:ext cx="453709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rPr>
                <a:t>数据传输（</a:t>
              </a:r>
              <a:r>
                <a:rPr kumimoji="1" lang="en-US" altLang="zh-CN"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rPr>
                <a:t>Data Transfer</a:t>
              </a:r>
              <a:r>
                <a:rPr kumimoji="1" lang="zh-CN" altLang="en-US"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rPr>
                <a:t>）</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endParaRPr>
            </a:p>
          </p:txBody>
        </p:sp>
      </p:grpSp>
      <p:grpSp>
        <p:nvGrpSpPr>
          <p:cNvPr id="36" name="组合 35"/>
          <p:cNvGrpSpPr/>
          <p:nvPr/>
        </p:nvGrpSpPr>
        <p:grpSpPr>
          <a:xfrm>
            <a:off x="1400930" y="5802276"/>
            <a:ext cx="5496457" cy="526732"/>
            <a:chOff x="722008" y="1303131"/>
            <a:chExt cx="5248178" cy="502941"/>
          </a:xfrm>
        </p:grpSpPr>
        <p:grpSp>
          <p:nvGrpSpPr>
            <p:cNvPr id="37" name="组合 36"/>
            <p:cNvGrpSpPr/>
            <p:nvPr/>
          </p:nvGrpSpPr>
          <p:grpSpPr>
            <a:xfrm>
              <a:off x="722008" y="1303131"/>
              <a:ext cx="546594" cy="475865"/>
              <a:chOff x="708742" y="1296102"/>
              <a:chExt cx="454744" cy="283828"/>
            </a:xfrm>
          </p:grpSpPr>
          <p:sp>
            <p:nvSpPr>
              <p:cNvPr id="40" name="平行四边形 39"/>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平行四边形 40"/>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8" name="流程图: 手动输入 6"/>
            <p:cNvSpPr/>
            <p:nvPr/>
          </p:nvSpPr>
          <p:spPr>
            <a:xfrm rot="5400000" flipV="1">
              <a:off x="3241461" y="-946325"/>
              <a:ext cx="475861" cy="498158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sp>
          <p:nvSpPr>
            <p:cNvPr id="39" name="Text Box 79"/>
            <p:cNvSpPr txBox="1">
              <a:spLocks noChangeArrowheads="1"/>
            </p:cNvSpPr>
            <p:nvPr/>
          </p:nvSpPr>
          <p:spPr bwMode="auto">
            <a:xfrm>
              <a:off x="1351236" y="1335871"/>
              <a:ext cx="4220126" cy="47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kumimoji="1" sz="2600">
                  <a:solidFill>
                    <a:schemeClr val="tx1">
                      <a:lumMod val="85000"/>
                      <a:lumOff val="15000"/>
                    </a:schemeClr>
                  </a:solidFill>
                  <a:latin typeface="Arial" panose="020B0604020202020204" pitchFamily="34" charset="0"/>
                  <a:ea typeface="思源黑体 CN Medium" panose="020B0600000000000000" pitchFamily="34"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rPr>
                <a:t>释放连接（</a:t>
              </a:r>
              <a:r>
                <a:rPr kumimoji="1" lang="en-US" altLang="zh-CN"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rPr>
                <a:t>Teardown</a:t>
              </a:r>
              <a:r>
                <a:rPr kumimoji="1" lang="zh-CN" altLang="en-US"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rPr>
                <a:t>）</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思源黑体 CN Medium" panose="020B0600000000000000" pitchFamily="34" charset="-122"/>
              </a:endParaRPr>
            </a:p>
          </p:txBody>
        </p:sp>
      </p:grpSp>
      <p:sp>
        <p:nvSpPr>
          <p:cNvPr id="42" name="Text Box 79"/>
          <p:cNvSpPr txBox="1">
            <a:spLocks noChangeArrowheads="1"/>
          </p:cNvSpPr>
          <p:nvPr/>
        </p:nvSpPr>
        <p:spPr bwMode="auto">
          <a:xfrm>
            <a:off x="2144833" y="3016339"/>
            <a:ext cx="6237650"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zh-CN"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分配虚电路标识符</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路径中间节点准备资源（如缓存、带宽）</a:t>
            </a:r>
            <a:endParaRPr kumimoji="1" lang="zh-CN"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Text Box 79"/>
          <p:cNvSpPr txBox="1">
            <a:spLocks noChangeArrowheads="1"/>
          </p:cNvSpPr>
          <p:nvPr/>
        </p:nvSpPr>
        <p:spPr bwMode="auto">
          <a:xfrm>
            <a:off x="2144833" y="4686343"/>
            <a:ext cx="6237650"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zh-CN"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所有分组按建立好的路径传送</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无需每个包都带完整目的地址</a:t>
            </a:r>
            <a:endParaRPr kumimoji="1" lang="zh-CN"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xEl>
                                              <p:pRg st="0" end="0"/>
                                            </p:txEl>
                                          </p:spTgt>
                                        </p:tgtEl>
                                        <p:attrNameLst>
                                          <p:attrName>style.visibility</p:attrName>
                                        </p:attrNameLst>
                                      </p:cBhvr>
                                      <p:to>
                                        <p:strVal val="visible"/>
                                      </p:to>
                                    </p:set>
                                    <p:animEffect transition="in" filter="wipe(left)">
                                      <p:cBhvr>
                                        <p:cTn id="20" dur="500"/>
                                        <p:tgtEl>
                                          <p:spTgt spid="42">
                                            <p:txEl>
                                              <p:pRg st="0" end="0"/>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2">
                                            <p:txEl>
                                              <p:pRg st="1" end="1"/>
                                            </p:txEl>
                                          </p:spTgt>
                                        </p:tgtEl>
                                        <p:attrNameLst>
                                          <p:attrName>style.visibility</p:attrName>
                                        </p:attrNameLst>
                                      </p:cBhvr>
                                      <p:to>
                                        <p:strVal val="visible"/>
                                      </p:to>
                                    </p:set>
                                    <p:animEffect transition="in" filter="wipe(left)">
                                      <p:cBhvr>
                                        <p:cTn id="24" dur="500"/>
                                        <p:tgtEl>
                                          <p:spTgt spid="4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3">
                                            <p:txEl>
                                              <p:pRg st="0" end="0"/>
                                            </p:txEl>
                                          </p:spTgt>
                                        </p:tgtEl>
                                        <p:attrNameLst>
                                          <p:attrName>style.visibility</p:attrName>
                                        </p:attrNameLst>
                                      </p:cBhvr>
                                      <p:to>
                                        <p:strVal val="visible"/>
                                      </p:to>
                                    </p:set>
                                    <p:animEffect transition="in" filter="wipe(left)">
                                      <p:cBhvr>
                                        <p:cTn id="29" dur="500"/>
                                        <p:tgtEl>
                                          <p:spTgt spid="43">
                                            <p:txEl>
                                              <p:pRg st="0" end="0"/>
                                            </p:txEl>
                                          </p:spTgt>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43">
                                            <p:txEl>
                                              <p:pRg st="1" end="1"/>
                                            </p:txEl>
                                          </p:spTgt>
                                        </p:tgtEl>
                                        <p:attrNameLst>
                                          <p:attrName>style.visibility</p:attrName>
                                        </p:attrNameLst>
                                      </p:cBhvr>
                                      <p:to>
                                        <p:strVal val="visible"/>
                                      </p:to>
                                    </p:set>
                                    <p:animEffect transition="in" filter="wipe(left)">
                                      <p:cBhvr>
                                        <p:cTn id="33" dur="500"/>
                                        <p:tgtEl>
                                          <p:spTgt spid="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p:bldP spid="43"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链路状态改变时的特点</a:t>
            </a:r>
            <a:endParaRPr lang="zh-CN" altLang="en-US" dirty="0"/>
          </a:p>
        </p:txBody>
      </p:sp>
      <p:grpSp>
        <p:nvGrpSpPr>
          <p:cNvPr id="4" name="Group 4"/>
          <p:cNvGrpSpPr/>
          <p:nvPr/>
        </p:nvGrpSpPr>
        <p:grpSpPr bwMode="auto">
          <a:xfrm>
            <a:off x="8564975" y="945356"/>
            <a:ext cx="3062724" cy="2275675"/>
            <a:chOff x="3625" y="1076"/>
            <a:chExt cx="1376" cy="828"/>
          </a:xfrm>
        </p:grpSpPr>
        <p:sp>
          <p:nvSpPr>
            <p:cNvPr id="5" name="Freeform 5"/>
            <p:cNvSpPr>
              <a:spLocks noChangeArrowheads="1"/>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Freeform 6"/>
            <p:cNvSpPr>
              <a:spLocks noChangeArrowheads="1"/>
            </p:cNvSpPr>
            <p:nvPr/>
          </p:nvSpPr>
          <p:spPr bwMode="auto">
            <a:xfrm>
              <a:off x="3984" y="1404"/>
              <a:ext cx="222" cy="180"/>
            </a:xfrm>
            <a:custGeom>
              <a:avLst/>
              <a:gdLst>
                <a:gd name="T0" fmla="*/ 0 w 222"/>
                <a:gd name="T1" fmla="*/ 180 h 180"/>
                <a:gd name="T2" fmla="*/ 222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Oval 7"/>
            <p:cNvSpPr>
              <a:spLocks noChangeArrowheads="1"/>
            </p:cNvSpPr>
            <p:nvPr/>
          </p:nvSpPr>
          <p:spPr bwMode="auto">
            <a:xfrm>
              <a:off x="3724" y="1640"/>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8" name="Line 8"/>
            <p:cNvSpPr>
              <a:spLocks noChangeShapeType="1"/>
            </p:cNvSpPr>
            <p:nvPr/>
          </p:nvSpPr>
          <p:spPr bwMode="auto">
            <a:xfrm>
              <a:off x="3724" y="1633"/>
              <a:ext cx="1"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9"/>
            <p:cNvSpPr>
              <a:spLocks noChangeShapeType="1"/>
            </p:cNvSpPr>
            <p:nvPr/>
          </p:nvSpPr>
          <p:spPr bwMode="auto">
            <a:xfrm>
              <a:off x="4037" y="1633"/>
              <a:ext cx="1"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10"/>
            <p:cNvSpPr>
              <a:spLocks noChangeArrowheads="1"/>
            </p:cNvSpPr>
            <p:nvPr/>
          </p:nvSpPr>
          <p:spPr bwMode="auto">
            <a:xfrm>
              <a:off x="3724" y="163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u="none">
                <a:latin typeface="Times New Roman" panose="02020603050405020304" pitchFamily="18" charset="0"/>
                <a:ea typeface="黑体" panose="02010609060101010101" charset="-122"/>
              </a:endParaRPr>
            </a:p>
          </p:txBody>
        </p:sp>
        <p:sp>
          <p:nvSpPr>
            <p:cNvPr id="11" name="Oval 11"/>
            <p:cNvSpPr>
              <a:spLocks noChangeArrowheads="1"/>
            </p:cNvSpPr>
            <p:nvPr/>
          </p:nvSpPr>
          <p:spPr bwMode="auto">
            <a:xfrm>
              <a:off x="3721" y="1574"/>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12" name="Freeform 12"/>
            <p:cNvSpPr>
              <a:spLocks noChangeArrowheads="1"/>
            </p:cNvSpPr>
            <p:nvPr/>
          </p:nvSpPr>
          <p:spPr bwMode="auto">
            <a:xfrm>
              <a:off x="4389" y="1404"/>
              <a:ext cx="216" cy="189"/>
            </a:xfrm>
            <a:custGeom>
              <a:avLst/>
              <a:gdLst>
                <a:gd name="T0" fmla="*/ 0 w 216"/>
                <a:gd name="T1" fmla="*/ 0 h 189"/>
                <a:gd name="T2" fmla="*/ 216 w 216"/>
                <a:gd name="T3" fmla="*/ 18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Freeform 13"/>
            <p:cNvSpPr>
              <a:spLocks noChangeArrowheads="1"/>
            </p:cNvSpPr>
            <p:nvPr/>
          </p:nvSpPr>
          <p:spPr bwMode="auto">
            <a:xfrm>
              <a:off x="4041" y="1668"/>
              <a:ext cx="540" cy="3"/>
            </a:xfrm>
            <a:custGeom>
              <a:avLst/>
              <a:gdLst>
                <a:gd name="T0" fmla="*/ 540 w 540"/>
                <a:gd name="T1" fmla="*/ 3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4" name="Group 14"/>
            <p:cNvGrpSpPr/>
            <p:nvPr/>
          </p:nvGrpSpPr>
          <p:grpSpPr bwMode="auto">
            <a:xfrm>
              <a:off x="3770" y="1526"/>
              <a:ext cx="210" cy="250"/>
              <a:chOff x="2951" y="2429"/>
              <a:chExt cx="213" cy="250"/>
            </a:xfrm>
          </p:grpSpPr>
          <p:sp>
            <p:nvSpPr>
              <p:cNvPr id="38" name="Rectangle 1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39" name="Text Box 16"/>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u="none">
                    <a:latin typeface="Comic Sans MS" panose="030F0702030302020204" pitchFamily="66" charset="0"/>
                    <a:ea typeface="黑体" panose="02010609060101010101" charset="-122"/>
                  </a:rPr>
                  <a:t>x</a:t>
                </a:r>
                <a:endParaRPr lang="en-US" altLang="zh-CN" sz="2400" u="none">
                  <a:latin typeface="Times New Roman" panose="02020603050405020304" pitchFamily="18" charset="0"/>
                  <a:ea typeface="黑体" panose="02010609060101010101" charset="-122"/>
                </a:endParaRPr>
              </a:p>
            </p:txBody>
          </p:sp>
        </p:grpSp>
        <p:grpSp>
          <p:nvGrpSpPr>
            <p:cNvPr id="15" name="Group 17"/>
            <p:cNvGrpSpPr/>
            <p:nvPr/>
          </p:nvGrpSpPr>
          <p:grpSpPr bwMode="auto">
            <a:xfrm>
              <a:off x="4566" y="1538"/>
              <a:ext cx="316" cy="250"/>
              <a:chOff x="1740" y="2306"/>
              <a:chExt cx="316" cy="250"/>
            </a:xfrm>
          </p:grpSpPr>
          <p:sp>
            <p:nvSpPr>
              <p:cNvPr id="30" name="Oval 18"/>
              <p:cNvSpPr>
                <a:spLocks noChangeArrowheads="1"/>
              </p:cNvSpPr>
              <p:nvPr/>
            </p:nvSpPr>
            <p:spPr bwMode="auto">
              <a:xfrm>
                <a:off x="1743" y="2420"/>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31" name="Line 19"/>
              <p:cNvSpPr>
                <a:spLocks noChangeShapeType="1"/>
              </p:cNvSpPr>
              <p:nvPr/>
            </p:nvSpPr>
            <p:spPr bwMode="auto">
              <a:xfrm>
                <a:off x="1743" y="2413"/>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20"/>
              <p:cNvSpPr>
                <a:spLocks noChangeShapeType="1"/>
              </p:cNvSpPr>
              <p:nvPr/>
            </p:nvSpPr>
            <p:spPr bwMode="auto">
              <a:xfrm>
                <a:off x="2056" y="2413"/>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Rectangle 21"/>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u="none">
                  <a:latin typeface="Times New Roman" panose="02020603050405020304" pitchFamily="18" charset="0"/>
                  <a:ea typeface="黑体" panose="02010609060101010101" charset="-122"/>
                </a:endParaRPr>
              </a:p>
            </p:txBody>
          </p:sp>
          <p:sp>
            <p:nvSpPr>
              <p:cNvPr id="34" name="Oval 22"/>
              <p:cNvSpPr>
                <a:spLocks noChangeArrowheads="1"/>
              </p:cNvSpPr>
              <p:nvPr/>
            </p:nvSpPr>
            <p:spPr bwMode="auto">
              <a:xfrm>
                <a:off x="1740" y="2354"/>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nvGrpSpPr>
              <p:cNvPr id="35" name="Group 23"/>
              <p:cNvGrpSpPr/>
              <p:nvPr/>
            </p:nvGrpSpPr>
            <p:grpSpPr bwMode="auto">
              <a:xfrm>
                <a:off x="1800" y="2306"/>
                <a:ext cx="202" cy="250"/>
                <a:chOff x="2955" y="2429"/>
                <a:chExt cx="205" cy="250"/>
              </a:xfrm>
            </p:grpSpPr>
            <p:sp>
              <p:nvSpPr>
                <p:cNvPr id="36" name="Rectangle 24"/>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37" name="Text Box 25"/>
                <p:cNvSpPr txBox="1">
                  <a:spLocks noChangeArrowheads="1"/>
                </p:cNvSpPr>
                <p:nvPr/>
              </p:nvSpPr>
              <p:spPr bwMode="auto">
                <a:xfrm>
                  <a:off x="2955" y="242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u="none" dirty="0">
                      <a:latin typeface="Comic Sans MS" panose="030F0702030302020204" pitchFamily="66" charset="0"/>
                      <a:ea typeface="黑体" panose="02010609060101010101" charset="-122"/>
                    </a:rPr>
                    <a:t>z</a:t>
                  </a:r>
                  <a:endParaRPr lang="en-US" altLang="zh-CN" sz="2400" u="none" dirty="0">
                    <a:latin typeface="Times New Roman" panose="02020603050405020304" pitchFamily="18" charset="0"/>
                    <a:ea typeface="黑体" panose="02010609060101010101" charset="-122"/>
                  </a:endParaRPr>
                </a:p>
              </p:txBody>
            </p:sp>
          </p:grpSp>
        </p:grpSp>
        <p:sp>
          <p:nvSpPr>
            <p:cNvPr id="16" name="Text Box 26"/>
            <p:cNvSpPr txBox="1">
              <a:spLocks noChangeArrowheads="1"/>
            </p:cNvSpPr>
            <p:nvPr/>
          </p:nvSpPr>
          <p:spPr bwMode="auto">
            <a:xfrm>
              <a:off x="4469" y="1328"/>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u="none">
                  <a:latin typeface="Comic Sans MS" panose="030F0702030302020204" pitchFamily="66" charset="0"/>
                  <a:ea typeface="黑体" panose="02010609060101010101" charset="-122"/>
                </a:rPr>
                <a:t>1</a:t>
              </a:r>
              <a:endParaRPr lang="en-US" altLang="zh-CN" sz="2400" u="none">
                <a:latin typeface="Times New Roman" panose="02020603050405020304" pitchFamily="18" charset="0"/>
                <a:ea typeface="黑体" panose="02010609060101010101" charset="-122"/>
              </a:endParaRPr>
            </a:p>
          </p:txBody>
        </p:sp>
        <p:sp>
          <p:nvSpPr>
            <p:cNvPr id="17" name="Text Box 27"/>
            <p:cNvSpPr txBox="1">
              <a:spLocks noChangeArrowheads="1"/>
            </p:cNvSpPr>
            <p:nvPr/>
          </p:nvSpPr>
          <p:spPr bwMode="auto">
            <a:xfrm>
              <a:off x="3930" y="1325"/>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u="none">
                  <a:latin typeface="Comic Sans MS" panose="030F0702030302020204" pitchFamily="66" charset="0"/>
                  <a:ea typeface="黑体" panose="02010609060101010101" charset="-122"/>
                </a:rPr>
                <a:t>4</a:t>
              </a:r>
              <a:endParaRPr lang="en-US" altLang="zh-CN" sz="2400" u="none">
                <a:latin typeface="Times New Roman" panose="02020603050405020304" pitchFamily="18" charset="0"/>
                <a:ea typeface="黑体" panose="02010609060101010101" charset="-122"/>
              </a:endParaRPr>
            </a:p>
          </p:txBody>
        </p:sp>
        <p:sp>
          <p:nvSpPr>
            <p:cNvPr id="18" name="Text Box 28"/>
            <p:cNvSpPr txBox="1">
              <a:spLocks noChangeArrowheads="1"/>
            </p:cNvSpPr>
            <p:nvPr/>
          </p:nvSpPr>
          <p:spPr bwMode="auto">
            <a:xfrm>
              <a:off x="4171" y="1658"/>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u="none">
                  <a:latin typeface="Comic Sans MS" panose="030F0702030302020204" pitchFamily="66" charset="0"/>
                  <a:ea typeface="黑体" panose="02010609060101010101" charset="-122"/>
                </a:rPr>
                <a:t>50</a:t>
              </a:r>
              <a:endParaRPr lang="en-US" altLang="zh-CN" sz="2400" u="none">
                <a:latin typeface="Times New Roman" panose="02020603050405020304" pitchFamily="18" charset="0"/>
                <a:ea typeface="黑体" panose="02010609060101010101" charset="-122"/>
              </a:endParaRPr>
            </a:p>
          </p:txBody>
        </p:sp>
        <p:grpSp>
          <p:nvGrpSpPr>
            <p:cNvPr id="19" name="Group 29"/>
            <p:cNvGrpSpPr/>
            <p:nvPr/>
          </p:nvGrpSpPr>
          <p:grpSpPr bwMode="auto">
            <a:xfrm>
              <a:off x="4146" y="1214"/>
              <a:ext cx="316" cy="250"/>
              <a:chOff x="1740" y="2306"/>
              <a:chExt cx="316" cy="250"/>
            </a:xfrm>
          </p:grpSpPr>
          <p:sp>
            <p:nvSpPr>
              <p:cNvPr id="22" name="Oval 30"/>
              <p:cNvSpPr>
                <a:spLocks noChangeArrowheads="1"/>
              </p:cNvSpPr>
              <p:nvPr/>
            </p:nvSpPr>
            <p:spPr bwMode="auto">
              <a:xfrm>
                <a:off x="1743" y="2420"/>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23" name="Line 31"/>
              <p:cNvSpPr>
                <a:spLocks noChangeShapeType="1"/>
              </p:cNvSpPr>
              <p:nvPr/>
            </p:nvSpPr>
            <p:spPr bwMode="auto">
              <a:xfrm>
                <a:off x="1743" y="2413"/>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32"/>
              <p:cNvSpPr>
                <a:spLocks noChangeShapeType="1"/>
              </p:cNvSpPr>
              <p:nvPr/>
            </p:nvSpPr>
            <p:spPr bwMode="auto">
              <a:xfrm>
                <a:off x="2056" y="2413"/>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Rectangle 33"/>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endParaRPr lang="zh-CN" altLang="zh-CN" sz="2400" u="none">
                  <a:latin typeface="Times New Roman" panose="02020603050405020304" pitchFamily="18" charset="0"/>
                  <a:ea typeface="黑体" panose="02010609060101010101" charset="-122"/>
                </a:endParaRPr>
              </a:p>
            </p:txBody>
          </p:sp>
          <p:sp>
            <p:nvSpPr>
              <p:cNvPr id="26" name="Oval 34"/>
              <p:cNvSpPr>
                <a:spLocks noChangeArrowheads="1"/>
              </p:cNvSpPr>
              <p:nvPr/>
            </p:nvSpPr>
            <p:spPr bwMode="auto">
              <a:xfrm>
                <a:off x="1740" y="2354"/>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nvGrpSpPr>
              <p:cNvPr id="27" name="Group 35"/>
              <p:cNvGrpSpPr/>
              <p:nvPr/>
            </p:nvGrpSpPr>
            <p:grpSpPr bwMode="auto">
              <a:xfrm>
                <a:off x="1802" y="2306"/>
                <a:ext cx="199" cy="250"/>
                <a:chOff x="2957" y="2429"/>
                <a:chExt cx="202" cy="250"/>
              </a:xfrm>
            </p:grpSpPr>
            <p:sp>
              <p:nvSpPr>
                <p:cNvPr id="28" name="Rectangle 3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29" name="Text Box 37"/>
                <p:cNvSpPr txBox="1">
                  <a:spLocks noChangeArrowheads="1"/>
                </p:cNvSpPr>
                <p:nvPr/>
              </p:nvSpPr>
              <p:spPr bwMode="auto">
                <a:xfrm>
                  <a:off x="2957" y="2429"/>
                  <a:ext cx="2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2000" u="none">
                      <a:latin typeface="Comic Sans MS" panose="030F0702030302020204" pitchFamily="66" charset="0"/>
                      <a:ea typeface="黑体" panose="02010609060101010101" charset="-122"/>
                    </a:rPr>
                    <a:t>y</a:t>
                  </a:r>
                  <a:endParaRPr lang="en-US" altLang="zh-CN" sz="2400" u="none">
                    <a:latin typeface="Times New Roman" panose="02020603050405020304" pitchFamily="18" charset="0"/>
                    <a:ea typeface="黑体" panose="02010609060101010101" charset="-122"/>
                  </a:endParaRPr>
                </a:p>
              </p:txBody>
            </p:sp>
          </p:grpSp>
        </p:grpSp>
        <p:sp>
          <p:nvSpPr>
            <p:cNvPr id="20" name="Text Box 38"/>
            <p:cNvSpPr txBox="1">
              <a:spLocks noChangeArrowheads="1"/>
            </p:cNvSpPr>
            <p:nvPr/>
          </p:nvSpPr>
          <p:spPr bwMode="auto">
            <a:xfrm>
              <a:off x="3824" y="1076"/>
              <a:ext cx="21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800" u="none" dirty="0">
                  <a:solidFill>
                    <a:srgbClr val="FF0000"/>
                  </a:solidFill>
                  <a:latin typeface="Comic Sans MS" panose="030F0702030302020204" pitchFamily="66" charset="0"/>
                  <a:ea typeface="黑体" panose="02010609060101010101" charset="-122"/>
                </a:rPr>
                <a:t>60</a:t>
              </a:r>
              <a:endParaRPr lang="en-US" altLang="zh-CN" sz="2400" u="none" dirty="0">
                <a:latin typeface="Times New Roman" panose="02020603050405020304" pitchFamily="18" charset="0"/>
                <a:ea typeface="黑体" panose="02010609060101010101" charset="-122"/>
              </a:endParaRPr>
            </a:p>
          </p:txBody>
        </p:sp>
        <p:sp>
          <p:nvSpPr>
            <p:cNvPr id="21" name="Line 39"/>
            <p:cNvSpPr>
              <a:spLocks noChangeShapeType="1"/>
            </p:cNvSpPr>
            <p:nvPr/>
          </p:nvSpPr>
          <p:spPr bwMode="auto">
            <a:xfrm flipH="1" flipV="1">
              <a:off x="3948" y="1272"/>
              <a:ext cx="132" cy="228"/>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 name="组合 39"/>
          <p:cNvGrpSpPr/>
          <p:nvPr/>
        </p:nvGrpSpPr>
        <p:grpSpPr>
          <a:xfrm>
            <a:off x="1348884" y="2539428"/>
            <a:ext cx="3810000" cy="511179"/>
            <a:chOff x="1215137" y="1544392"/>
            <a:chExt cx="3810000" cy="511179"/>
          </a:xfrm>
        </p:grpSpPr>
        <p:sp>
          <p:nvSpPr>
            <p:cNvPr id="41" name="任意多边形 2"/>
            <p:cNvSpPr/>
            <p:nvPr/>
          </p:nvSpPr>
          <p:spPr>
            <a:xfrm>
              <a:off x="1480567" y="1544392"/>
              <a:ext cx="3458845" cy="481965"/>
            </a:xfrm>
            <a:custGeom>
              <a:avLst/>
              <a:gdLst>
                <a:gd name="connsiteX0" fmla="*/ 207629 w 2782203"/>
                <a:gd name="connsiteY0" fmla="*/ 0 h 481866"/>
                <a:gd name="connsiteX1" fmla="*/ 2782203 w 2782203"/>
                <a:gd name="connsiteY1" fmla="*/ 0 h 481866"/>
                <a:gd name="connsiteX2" fmla="*/ 2782203 w 2782203"/>
                <a:gd name="connsiteY2" fmla="*/ 481866 h 481866"/>
                <a:gd name="connsiteX3" fmla="*/ 0 w 2782203"/>
                <a:gd name="connsiteY3" fmla="*/ 481866 h 481866"/>
                <a:gd name="connsiteX4" fmla="*/ 0 w 2782203"/>
                <a:gd name="connsiteY4" fmla="*/ 476512 h 48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203" h="481866">
                  <a:moveTo>
                    <a:pt x="207629" y="0"/>
                  </a:moveTo>
                  <a:lnTo>
                    <a:pt x="2782203" y="0"/>
                  </a:lnTo>
                  <a:lnTo>
                    <a:pt x="2782203" y="481866"/>
                  </a:lnTo>
                  <a:lnTo>
                    <a:pt x="0" y="481866"/>
                  </a:lnTo>
                  <a:lnTo>
                    <a:pt x="0" y="476512"/>
                  </a:lnTo>
                  <a:close/>
                </a:path>
              </a:pathLst>
            </a:custGeom>
            <a:solidFill>
              <a:srgbClr val="FEFCF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2" name="组合 41"/>
            <p:cNvGrpSpPr/>
            <p:nvPr/>
          </p:nvGrpSpPr>
          <p:grpSpPr>
            <a:xfrm>
              <a:off x="1215137" y="1544396"/>
              <a:ext cx="3810000" cy="511175"/>
              <a:chOff x="928599" y="1303133"/>
              <a:chExt cx="3637897" cy="488086"/>
            </a:xfrm>
          </p:grpSpPr>
          <p:sp>
            <p:nvSpPr>
              <p:cNvPr id="43" name="平行四边形 42"/>
              <p:cNvSpPr/>
              <p:nvPr/>
            </p:nvSpPr>
            <p:spPr>
              <a:xfrm>
                <a:off x="1042842" y="1303133"/>
                <a:ext cx="309982" cy="462678"/>
              </a:xfrm>
              <a:prstGeom prst="parallelogram">
                <a:avLst>
                  <a:gd name="adj" fmla="val 70279"/>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Text Box 79"/>
              <p:cNvSpPr txBox="1">
                <a:spLocks noChangeArrowheads="1"/>
              </p:cNvSpPr>
              <p:nvPr/>
            </p:nvSpPr>
            <p:spPr bwMode="auto">
              <a:xfrm>
                <a:off x="1429416" y="1321929"/>
                <a:ext cx="3137080"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坏消息传的慢</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sp>
            <p:nvSpPr>
              <p:cNvPr id="45" name="平行四边形 44"/>
              <p:cNvSpPr/>
              <p:nvPr/>
            </p:nvSpPr>
            <p:spPr>
              <a:xfrm>
                <a:off x="928599" y="1303133"/>
                <a:ext cx="309982" cy="462678"/>
              </a:xfrm>
              <a:prstGeom prst="parallelogram">
                <a:avLst>
                  <a:gd name="adj" fmla="val 7027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nvGrpSpPr>
          <p:cNvPr id="46" name="组合 45"/>
          <p:cNvGrpSpPr/>
          <p:nvPr/>
        </p:nvGrpSpPr>
        <p:grpSpPr>
          <a:xfrm>
            <a:off x="1871835" y="3137900"/>
            <a:ext cx="7333813" cy="507062"/>
            <a:chOff x="1403750" y="3593123"/>
            <a:chExt cx="7333813" cy="507062"/>
          </a:xfrm>
        </p:grpSpPr>
        <p:grpSp>
          <p:nvGrpSpPr>
            <p:cNvPr id="47" name="组合 46"/>
            <p:cNvGrpSpPr/>
            <p:nvPr/>
          </p:nvGrpSpPr>
          <p:grpSpPr>
            <a:xfrm>
              <a:off x="1403750" y="3593123"/>
              <a:ext cx="490436" cy="476221"/>
              <a:chOff x="1403750" y="3593123"/>
              <a:chExt cx="808892" cy="785446"/>
            </a:xfrm>
          </p:grpSpPr>
          <p:sp>
            <p:nvSpPr>
              <p:cNvPr id="49"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48" name="Text Box 79"/>
            <p:cNvSpPr txBox="1">
              <a:spLocks noChangeArrowheads="1"/>
            </p:cNvSpPr>
            <p:nvPr/>
          </p:nvSpPr>
          <p:spPr bwMode="auto">
            <a:xfrm>
              <a:off x="1986045" y="3593123"/>
              <a:ext cx="6751518" cy="50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无穷计数</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endParaRPr>
            </a:p>
          </p:txBody>
        </p:sp>
      </p:grpSp>
      <p:grpSp>
        <p:nvGrpSpPr>
          <p:cNvPr id="51" name="组合 50"/>
          <p:cNvGrpSpPr/>
          <p:nvPr/>
        </p:nvGrpSpPr>
        <p:grpSpPr>
          <a:xfrm>
            <a:off x="1885553" y="3832117"/>
            <a:ext cx="9962713" cy="507062"/>
            <a:chOff x="1403750" y="3593123"/>
            <a:chExt cx="9962713" cy="507062"/>
          </a:xfrm>
        </p:grpSpPr>
        <p:grpSp>
          <p:nvGrpSpPr>
            <p:cNvPr id="52" name="组合 51"/>
            <p:cNvGrpSpPr/>
            <p:nvPr/>
          </p:nvGrpSpPr>
          <p:grpSpPr>
            <a:xfrm>
              <a:off x="1403750" y="3593123"/>
              <a:ext cx="490436" cy="476221"/>
              <a:chOff x="1403750" y="3593123"/>
              <a:chExt cx="808892" cy="785446"/>
            </a:xfrm>
          </p:grpSpPr>
          <p:sp>
            <p:nvSpPr>
              <p:cNvPr id="54"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53" name="Text Box 79"/>
            <p:cNvSpPr txBox="1">
              <a:spLocks noChangeArrowheads="1"/>
            </p:cNvSpPr>
            <p:nvPr/>
          </p:nvSpPr>
          <p:spPr bwMode="auto">
            <a:xfrm>
              <a:off x="1986045" y="3593123"/>
              <a:ext cx="9380418" cy="50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路由环路</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endParaRPr>
            </a:p>
          </p:txBody>
        </p:sp>
      </p:grpSp>
      <p:grpSp>
        <p:nvGrpSpPr>
          <p:cNvPr id="56" name="组合 55"/>
          <p:cNvGrpSpPr/>
          <p:nvPr/>
        </p:nvGrpSpPr>
        <p:grpSpPr>
          <a:xfrm>
            <a:off x="1871835" y="5148938"/>
            <a:ext cx="9614673" cy="947182"/>
            <a:chOff x="1403750" y="3593123"/>
            <a:chExt cx="9614673" cy="947182"/>
          </a:xfrm>
        </p:grpSpPr>
        <p:grpSp>
          <p:nvGrpSpPr>
            <p:cNvPr id="57" name="组合 56"/>
            <p:cNvGrpSpPr/>
            <p:nvPr/>
          </p:nvGrpSpPr>
          <p:grpSpPr>
            <a:xfrm>
              <a:off x="1403750" y="3593123"/>
              <a:ext cx="490436" cy="476221"/>
              <a:chOff x="1403750" y="3593123"/>
              <a:chExt cx="808892" cy="785446"/>
            </a:xfrm>
          </p:grpSpPr>
          <p:sp>
            <p:nvSpPr>
              <p:cNvPr id="59" name="对话气泡: 椭圆形 1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58" name="Text Box 79"/>
            <p:cNvSpPr txBox="1">
              <a:spLocks noChangeArrowheads="1"/>
            </p:cNvSpPr>
            <p:nvPr/>
          </p:nvSpPr>
          <p:spPr bwMode="auto">
            <a:xfrm>
              <a:off x="1986045" y="3593123"/>
              <a:ext cx="9032378" cy="947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1" indent="-285750" defTabSz="914400" eaLnBrk="1" fontAlgn="auto" latinLnBrk="0" hangingPunct="1">
                <a:lnSpc>
                  <a:spcPct val="11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如果</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z</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通过</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y</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选路到达目的地</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x:</a:t>
              </a:r>
              <a:endPar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endParaRPr>
            </a:p>
            <a:p>
              <a:pPr marL="171450" marR="0" lvl="1" indent="-457200" defTabSz="914400" eaLnBrk="1" fontAlgn="auto" latinLnBrk="0" hangingPunct="1">
                <a:lnSpc>
                  <a:spcPct val="110000"/>
                </a:lnSpc>
                <a:spcBef>
                  <a:spcPts val="0"/>
                </a:spcBef>
                <a:spcAft>
                  <a:spcPts val="0"/>
                </a:spcAft>
                <a:buClrTx/>
                <a:buSzTx/>
                <a:buFont typeface="Wingdings" panose="05000000000000000000" pitchFamily="2" charset="2"/>
                <a:buChar char="n"/>
                <a:defRPr/>
              </a:pP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z</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将通告</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y</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，它到</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x</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的距离是无穷大 </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所以 </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y</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不会通过</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z</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到达</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rPr>
                <a:t>x)</a:t>
              </a:r>
              <a:endPar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sym typeface="+mn-ea"/>
              </a:endParaRPr>
            </a:p>
          </p:txBody>
        </p:sp>
      </p:grpSp>
      <p:grpSp>
        <p:nvGrpSpPr>
          <p:cNvPr id="61" name="组合 60"/>
          <p:cNvGrpSpPr/>
          <p:nvPr/>
        </p:nvGrpSpPr>
        <p:grpSpPr>
          <a:xfrm>
            <a:off x="1295402" y="4496675"/>
            <a:ext cx="4629923" cy="912240"/>
            <a:chOff x="1215137" y="1544392"/>
            <a:chExt cx="3989703" cy="912240"/>
          </a:xfrm>
        </p:grpSpPr>
        <p:sp>
          <p:nvSpPr>
            <p:cNvPr id="62" name="任意多边形 74"/>
            <p:cNvSpPr/>
            <p:nvPr/>
          </p:nvSpPr>
          <p:spPr>
            <a:xfrm>
              <a:off x="1480567" y="1544392"/>
              <a:ext cx="3458845" cy="481965"/>
            </a:xfrm>
            <a:custGeom>
              <a:avLst/>
              <a:gdLst>
                <a:gd name="connsiteX0" fmla="*/ 207629 w 2782203"/>
                <a:gd name="connsiteY0" fmla="*/ 0 h 481866"/>
                <a:gd name="connsiteX1" fmla="*/ 2782203 w 2782203"/>
                <a:gd name="connsiteY1" fmla="*/ 0 h 481866"/>
                <a:gd name="connsiteX2" fmla="*/ 2782203 w 2782203"/>
                <a:gd name="connsiteY2" fmla="*/ 481866 h 481866"/>
                <a:gd name="connsiteX3" fmla="*/ 0 w 2782203"/>
                <a:gd name="connsiteY3" fmla="*/ 481866 h 481866"/>
                <a:gd name="connsiteX4" fmla="*/ 0 w 2782203"/>
                <a:gd name="connsiteY4" fmla="*/ 476512 h 48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2203" h="481866">
                  <a:moveTo>
                    <a:pt x="207629" y="0"/>
                  </a:moveTo>
                  <a:lnTo>
                    <a:pt x="2782203" y="0"/>
                  </a:lnTo>
                  <a:lnTo>
                    <a:pt x="2782203" y="481866"/>
                  </a:lnTo>
                  <a:lnTo>
                    <a:pt x="0" y="481866"/>
                  </a:lnTo>
                  <a:lnTo>
                    <a:pt x="0" y="476512"/>
                  </a:lnTo>
                  <a:close/>
                </a:path>
              </a:pathLst>
            </a:custGeom>
            <a:solidFill>
              <a:srgbClr val="FEFCF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63" name="组合 62"/>
            <p:cNvGrpSpPr/>
            <p:nvPr/>
          </p:nvGrpSpPr>
          <p:grpSpPr>
            <a:xfrm>
              <a:off x="1215137" y="1544395"/>
              <a:ext cx="3989703" cy="912237"/>
              <a:chOff x="928599" y="1303133"/>
              <a:chExt cx="3809483" cy="871033"/>
            </a:xfrm>
          </p:grpSpPr>
          <p:sp>
            <p:nvSpPr>
              <p:cNvPr id="64" name="平行四边形 63"/>
              <p:cNvSpPr/>
              <p:nvPr/>
            </p:nvSpPr>
            <p:spPr>
              <a:xfrm>
                <a:off x="1042842" y="1303133"/>
                <a:ext cx="309982" cy="462678"/>
              </a:xfrm>
              <a:prstGeom prst="parallelogram">
                <a:avLst>
                  <a:gd name="adj" fmla="val 70279"/>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Text Box 79"/>
              <p:cNvSpPr txBox="1">
                <a:spLocks noChangeArrowheads="1"/>
              </p:cNvSpPr>
              <p:nvPr/>
            </p:nvSpPr>
            <p:spPr bwMode="auto">
              <a:xfrm>
                <a:off x="1429415" y="1321929"/>
                <a:ext cx="3308667" cy="85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解决方案</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毒性逆转</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sp>
            <p:nvSpPr>
              <p:cNvPr id="66" name="平行四边形 65"/>
              <p:cNvSpPr/>
              <p:nvPr/>
            </p:nvSpPr>
            <p:spPr>
              <a:xfrm>
                <a:off x="928599" y="1303133"/>
                <a:ext cx="309982" cy="462678"/>
              </a:xfrm>
              <a:prstGeom prst="parallelogram">
                <a:avLst>
                  <a:gd name="adj" fmla="val 7027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67" name="矩形 66"/>
          <p:cNvSpPr/>
          <p:nvPr/>
        </p:nvSpPr>
        <p:spPr>
          <a:xfrm>
            <a:off x="5285392" y="3817731"/>
            <a:ext cx="6201116" cy="584775"/>
          </a:xfrm>
          <a:prstGeom prst="rect">
            <a:avLst/>
          </a:prstGeom>
          <a:ln>
            <a:solidFill>
              <a:sysClr val="windowText" lastClr="000000"/>
            </a:solidFill>
          </a:ln>
        </p:spPr>
        <p:txBody>
          <a:bodyPr wrap="square">
            <a:spAutoFit/>
          </a:bodyPr>
          <a:lstStyle/>
          <a:p>
            <a:pPr marL="0" marR="0" lvl="2"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等线" panose="02010600030101010101" charset="-122"/>
                <a:ea typeface="楷体" panose="02010609060101010101" pitchFamily="49" charset="-122"/>
              </a:rPr>
              <a:t>毒性逆转</a:t>
            </a:r>
            <a:r>
              <a:rPr kumimoji="0" lang="zh-CN" altLang="en-US" sz="3200" b="0" i="0" u="none" strike="noStrike" kern="0" cap="none" spc="0" normalizeH="0" baseline="0" noProof="0" dirty="0">
                <a:ln>
                  <a:noFill/>
                </a:ln>
                <a:solidFill>
                  <a:srgbClr val="FF0000"/>
                </a:solidFill>
                <a:effectLst/>
                <a:uLnTx/>
                <a:uFillTx/>
                <a:latin typeface="等线" panose="02010600030101010101" charset="-122"/>
                <a:ea typeface="楷体" panose="02010609060101010101" pitchFamily="49" charset="-122"/>
              </a:rPr>
              <a:t>没有</a:t>
            </a:r>
            <a:r>
              <a:rPr kumimoji="0" lang="zh-CN" altLang="en-US" sz="3200" b="0" i="0" u="none" strike="noStrike" kern="0" cap="none" spc="0" normalizeH="0" baseline="0" noProof="0" dirty="0">
                <a:ln>
                  <a:noFill/>
                </a:ln>
                <a:solidFill>
                  <a:prstClr val="black"/>
                </a:solidFill>
                <a:effectLst/>
                <a:uLnTx/>
                <a:uFillTx/>
                <a:latin typeface="等线" panose="02010600030101010101" charset="-122"/>
                <a:ea typeface="楷体" panose="02010609060101010101" pitchFamily="49" charset="-122"/>
              </a:rPr>
              <a:t>解决不可记数问题！</a:t>
            </a:r>
            <a:endParaRPr kumimoji="0" lang="zh-CN" altLang="en-US" sz="3200" b="0" i="0" u="none" strike="noStrike" kern="0" cap="none" spc="0" normalizeH="0" baseline="0" noProof="0" dirty="0">
              <a:ln>
                <a:noFill/>
              </a:ln>
              <a:solidFill>
                <a:prstClr val="black"/>
              </a:solidFill>
              <a:effectLst/>
              <a:uLnTx/>
              <a:uFillTx/>
              <a:latin typeface="等线" panose="02010600030101010101"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left)">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left)">
                                      <p:cBhvr>
                                        <p:cTn id="20" dur="500"/>
                                        <p:tgtEl>
                                          <p:spTgt spid="6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1000"/>
                                        <p:tgtEl>
                                          <p:spTgt spid="67"/>
                                        </p:tgtEl>
                                      </p:cBhvr>
                                    </p:animEffect>
                                    <p:anim calcmode="lin" valueType="num">
                                      <p:cBhvr>
                                        <p:cTn id="30" dur="1000" fill="hold"/>
                                        <p:tgtEl>
                                          <p:spTgt spid="67"/>
                                        </p:tgtEl>
                                        <p:attrNameLst>
                                          <p:attrName>ppt_x</p:attrName>
                                        </p:attrNameLst>
                                      </p:cBhvr>
                                      <p:tavLst>
                                        <p:tav tm="0">
                                          <p:val>
                                            <p:strVal val="#ppt_x"/>
                                          </p:val>
                                        </p:tav>
                                        <p:tav tm="100000">
                                          <p:val>
                                            <p:strVal val="#ppt_x"/>
                                          </p:val>
                                        </p:tav>
                                      </p:tavLst>
                                    </p:anim>
                                    <p:anim calcmode="lin" valueType="num">
                                      <p:cBhvr>
                                        <p:cTn id="31"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因特网上的距离向量选路算法</a:t>
            </a:r>
            <a:r>
              <a:rPr lang="en-US" altLang="zh-CN" sz="3600" dirty="0"/>
              <a:t>——RIP</a:t>
            </a:r>
            <a:r>
              <a:rPr lang="zh-CN" altLang="en-US" sz="3600" dirty="0"/>
              <a:t>协议</a:t>
            </a:r>
            <a:endParaRPr lang="zh-CN" altLang="en-US" sz="3600" dirty="0"/>
          </a:p>
        </p:txBody>
      </p:sp>
      <p:grpSp>
        <p:nvGrpSpPr>
          <p:cNvPr id="4" name="组合 3"/>
          <p:cNvGrpSpPr/>
          <p:nvPr/>
        </p:nvGrpSpPr>
        <p:grpSpPr>
          <a:xfrm>
            <a:off x="1678128" y="3284676"/>
            <a:ext cx="9457879" cy="498598"/>
            <a:chOff x="1403750" y="3593123"/>
            <a:chExt cx="9457879" cy="498598"/>
          </a:xfrm>
        </p:grpSpPr>
        <p:grpSp>
          <p:nvGrpSpPr>
            <p:cNvPr id="5" name="组合 4"/>
            <p:cNvGrpSpPr/>
            <p:nvPr/>
          </p:nvGrpSpPr>
          <p:grpSpPr>
            <a:xfrm>
              <a:off x="1403750" y="3593123"/>
              <a:ext cx="490436" cy="476221"/>
              <a:chOff x="1403750" y="3593123"/>
              <a:chExt cx="808892" cy="785446"/>
            </a:xfrm>
          </p:grpSpPr>
          <p:sp>
            <p:nvSpPr>
              <p:cNvPr id="7" name="对话气泡: 椭圆形 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6045" y="3593123"/>
              <a:ext cx="887558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链路费用：相邻两点链路费用为</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跳”，最大费用限制为</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15</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678128" y="4050615"/>
            <a:ext cx="6789466" cy="476221"/>
            <a:chOff x="1403750" y="3593123"/>
            <a:chExt cx="6789466" cy="476221"/>
          </a:xfrm>
        </p:grpSpPr>
        <p:grpSp>
          <p:nvGrpSpPr>
            <p:cNvPr id="10" name="组合 9"/>
            <p:cNvGrpSpPr/>
            <p:nvPr/>
          </p:nvGrpSpPr>
          <p:grpSpPr>
            <a:xfrm>
              <a:off x="1403750" y="3593123"/>
              <a:ext cx="490436" cy="476221"/>
              <a:chOff x="1403750" y="3593123"/>
              <a:chExt cx="808892" cy="785446"/>
            </a:xfrm>
          </p:grpSpPr>
          <p:sp>
            <p:nvSpPr>
              <p:cNvPr id="12" name="对话气泡: 椭圆形 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 name="Text Box 79"/>
            <p:cNvSpPr txBox="1">
              <a:spLocks noChangeArrowheads="1"/>
            </p:cNvSpPr>
            <p:nvPr/>
          </p:nvSpPr>
          <p:spPr bwMode="auto">
            <a:xfrm>
              <a:off x="1985932" y="3593123"/>
              <a:ext cx="620728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通告周期：选路更新通告周期为</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30</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秒</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 name="组合 13"/>
          <p:cNvGrpSpPr/>
          <p:nvPr/>
        </p:nvGrpSpPr>
        <p:grpSpPr>
          <a:xfrm>
            <a:off x="1678128" y="4794177"/>
            <a:ext cx="6789466" cy="476221"/>
            <a:chOff x="1403750" y="3593123"/>
            <a:chExt cx="6789466" cy="476221"/>
          </a:xfrm>
        </p:grpSpPr>
        <p:grpSp>
          <p:nvGrpSpPr>
            <p:cNvPr id="15" name="组合 14"/>
            <p:cNvGrpSpPr/>
            <p:nvPr/>
          </p:nvGrpSpPr>
          <p:grpSpPr>
            <a:xfrm>
              <a:off x="1403750" y="3593123"/>
              <a:ext cx="490436" cy="476221"/>
              <a:chOff x="1403750" y="3593123"/>
              <a:chExt cx="808892" cy="785446"/>
            </a:xfrm>
          </p:grpSpPr>
          <p:sp>
            <p:nvSpPr>
              <p:cNvPr id="17" name="对话气泡: 椭圆形 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6" name="Text Box 79"/>
            <p:cNvSpPr txBox="1">
              <a:spLocks noChangeArrowheads="1"/>
            </p:cNvSpPr>
            <p:nvPr/>
          </p:nvSpPr>
          <p:spPr bwMode="auto">
            <a:xfrm>
              <a:off x="1985932" y="3593123"/>
              <a:ext cx="620728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邻居离线：邻居离线判定周期为</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180</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秒</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p:cNvGrpSpPr/>
          <p:nvPr/>
        </p:nvGrpSpPr>
        <p:grpSpPr>
          <a:xfrm>
            <a:off x="1678128" y="5537738"/>
            <a:ext cx="6789466" cy="476221"/>
            <a:chOff x="1403750" y="3593123"/>
            <a:chExt cx="6789466" cy="476221"/>
          </a:xfrm>
        </p:grpSpPr>
        <p:grpSp>
          <p:nvGrpSpPr>
            <p:cNvPr id="20" name="组合 19"/>
            <p:cNvGrpSpPr/>
            <p:nvPr/>
          </p:nvGrpSpPr>
          <p:grpSpPr>
            <a:xfrm>
              <a:off x="1403750" y="3593123"/>
              <a:ext cx="490436" cy="476221"/>
              <a:chOff x="1403750" y="3593123"/>
              <a:chExt cx="808892" cy="785446"/>
            </a:xfrm>
          </p:grpSpPr>
          <p:sp>
            <p:nvSpPr>
              <p:cNvPr id="22" name="对话气泡: 椭圆形 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1" name="Text Box 79"/>
            <p:cNvSpPr txBox="1">
              <a:spLocks noChangeArrowheads="1"/>
            </p:cNvSpPr>
            <p:nvPr/>
          </p:nvSpPr>
          <p:spPr bwMode="auto">
            <a:xfrm>
              <a:off x="1985932" y="3593123"/>
              <a:ext cx="620728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协议端口：基于</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，端口为</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520</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 name="组合 23"/>
          <p:cNvGrpSpPr/>
          <p:nvPr/>
        </p:nvGrpSpPr>
        <p:grpSpPr>
          <a:xfrm>
            <a:off x="3784728" y="2469745"/>
            <a:ext cx="4496139" cy="675640"/>
            <a:chOff x="1659193" y="2493286"/>
            <a:chExt cx="5548196" cy="1254207"/>
          </a:xfrm>
        </p:grpSpPr>
        <p:sp>
          <p:nvSpPr>
            <p:cNvPr id="25" name="矩形: 圆角 24"/>
            <p:cNvSpPr/>
            <p:nvPr/>
          </p:nvSpPr>
          <p:spPr>
            <a:xfrm>
              <a:off x="1659193" y="2493286"/>
              <a:ext cx="5548196" cy="1254207"/>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文本框 25"/>
            <p:cNvSpPr txBox="1"/>
            <p:nvPr/>
          </p:nvSpPr>
          <p:spPr>
            <a:xfrm>
              <a:off x="1958179" y="2634756"/>
              <a:ext cx="5244521" cy="9712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基于跳数的距离向量协议</a:t>
              </a:r>
              <a:endParaRPr kumimoji="0" lang="zh-CN" altLang="en-US" sz="28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7" name="矩形: 圆角 26"/>
            <p:cNvSpPr/>
            <p:nvPr/>
          </p:nvSpPr>
          <p:spPr>
            <a:xfrm>
              <a:off x="1724819" y="2603030"/>
              <a:ext cx="5412255" cy="1064095"/>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right)">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 vs DV</a:t>
            </a:r>
            <a:endParaRPr lang="zh-CN" altLang="en-US" dirty="0"/>
          </a:p>
        </p:txBody>
      </p:sp>
      <p:graphicFrame>
        <p:nvGraphicFramePr>
          <p:cNvPr id="4" name="表格 3"/>
          <p:cNvGraphicFramePr>
            <a:graphicFrameLocks noGrp="1"/>
          </p:cNvGraphicFramePr>
          <p:nvPr>
            <p:custDataLst>
              <p:tags r:id="rId1"/>
            </p:custDataLst>
          </p:nvPr>
        </p:nvGraphicFramePr>
        <p:xfrm>
          <a:off x="1295402" y="2464900"/>
          <a:ext cx="9854565" cy="3860187"/>
        </p:xfrm>
        <a:graphic>
          <a:graphicData uri="http://schemas.openxmlformats.org/drawingml/2006/table">
            <a:tbl>
              <a:tblPr firstRow="1" bandRow="1"/>
              <a:tblGrid>
                <a:gridCol w="1488895"/>
                <a:gridCol w="3328827"/>
                <a:gridCol w="5036843"/>
              </a:tblGrid>
              <a:tr h="489339">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endParaRPr lang="zh-CN" altLang="en-US" sz="2800" dirty="0"/>
                    </a:p>
                  </a:txBody>
                  <a:tcPr marL="81285" marR="81285" marT="40643" marB="40643">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zh-CN" altLang="en-US" sz="2400" b="0" dirty="0">
                          <a:latin typeface="思源黑体 CN Medium" panose="020B0600000000000000" pitchFamily="34" charset="-122"/>
                          <a:ea typeface="思源黑体 CN Medium" panose="020B0600000000000000" pitchFamily="34" charset="-122"/>
                        </a:rPr>
                        <a:t>LS</a:t>
                      </a:r>
                      <a:endParaRPr lang="zh-CN" altLang="en-US" sz="2400" b="0" dirty="0">
                        <a:latin typeface="思源黑体 CN Medium" panose="020B0600000000000000" pitchFamily="34" charset="-122"/>
                        <a:ea typeface="思源黑体 CN Medium" panose="020B0600000000000000" pitchFamily="34" charset="-122"/>
                      </a:endParaRPr>
                    </a:p>
                  </a:txBody>
                  <a:tcPr marL="81285" marR="81285" marT="40643" marB="40643">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tx1"/>
                          </a:solidFill>
                          <a:latin typeface="等线" panose="02010600030101010101" charset="-122"/>
                        </a:defRPr>
                      </a:lvl1pPr>
                      <a:lvl2pPr marL="457200" algn="l" defTabSz="457200" rtl="0" eaLnBrk="1" latinLnBrk="0" hangingPunct="1">
                        <a:defRPr sz="1800" b="1" kern="1200">
                          <a:solidFill>
                            <a:schemeClr val="tx1"/>
                          </a:solidFill>
                          <a:latin typeface="等线" panose="02010600030101010101" charset="-122"/>
                        </a:defRPr>
                      </a:lvl2pPr>
                      <a:lvl3pPr marL="914400" algn="l" defTabSz="457200" rtl="0" eaLnBrk="1" latinLnBrk="0" hangingPunct="1">
                        <a:defRPr sz="1800" b="1" kern="1200">
                          <a:solidFill>
                            <a:schemeClr val="tx1"/>
                          </a:solidFill>
                          <a:latin typeface="等线" panose="02010600030101010101" charset="-122"/>
                        </a:defRPr>
                      </a:lvl3pPr>
                      <a:lvl4pPr marL="1371600" algn="l" defTabSz="457200" rtl="0" eaLnBrk="1" latinLnBrk="0" hangingPunct="1">
                        <a:defRPr sz="1800" b="1" kern="1200">
                          <a:solidFill>
                            <a:schemeClr val="tx1"/>
                          </a:solidFill>
                          <a:latin typeface="等线" panose="02010600030101010101" charset="-122"/>
                        </a:defRPr>
                      </a:lvl4pPr>
                      <a:lvl5pPr marL="1828800" algn="l" defTabSz="457200" rtl="0" eaLnBrk="1" latinLnBrk="0" hangingPunct="1">
                        <a:defRPr sz="1800" b="1" kern="1200">
                          <a:solidFill>
                            <a:schemeClr val="tx1"/>
                          </a:solidFill>
                          <a:latin typeface="等线" panose="02010600030101010101" charset="-122"/>
                        </a:defRPr>
                      </a:lvl5pPr>
                      <a:lvl6pPr marL="2286000" algn="l" defTabSz="457200" rtl="0" eaLnBrk="1" latinLnBrk="0" hangingPunct="1">
                        <a:defRPr sz="1800" b="1" kern="1200">
                          <a:solidFill>
                            <a:schemeClr val="tx1"/>
                          </a:solidFill>
                          <a:latin typeface="等线" panose="02010600030101010101" charset="-122"/>
                        </a:defRPr>
                      </a:lvl6pPr>
                      <a:lvl7pPr marL="2743200" algn="l" defTabSz="457200" rtl="0" eaLnBrk="1" latinLnBrk="0" hangingPunct="1">
                        <a:defRPr sz="1800" b="1" kern="1200">
                          <a:solidFill>
                            <a:schemeClr val="tx1"/>
                          </a:solidFill>
                          <a:latin typeface="等线" panose="02010600030101010101" charset="-122"/>
                        </a:defRPr>
                      </a:lvl7pPr>
                      <a:lvl8pPr marL="3200400" algn="l" defTabSz="457200" rtl="0" eaLnBrk="1" latinLnBrk="0" hangingPunct="1">
                        <a:defRPr sz="1800" b="1" kern="1200">
                          <a:solidFill>
                            <a:schemeClr val="tx1"/>
                          </a:solidFill>
                          <a:latin typeface="等线" panose="02010600030101010101" charset="-122"/>
                        </a:defRPr>
                      </a:lvl8pPr>
                      <a:lvl9pPr marL="3657600" algn="l" defTabSz="457200" rtl="0" eaLnBrk="1" latinLnBrk="0" hangingPunct="1">
                        <a:defRPr sz="1800" b="1" kern="1200">
                          <a:solidFill>
                            <a:schemeClr val="tx1"/>
                          </a:solidFill>
                          <a:latin typeface="等线" panose="02010600030101010101" charset="-122"/>
                        </a:defRPr>
                      </a:lvl9pPr>
                    </a:lstStyle>
                    <a:p>
                      <a:pPr algn="ctr"/>
                      <a:r>
                        <a:rPr lang="zh-CN" altLang="en-US" sz="2400" b="0" dirty="0">
                          <a:latin typeface="思源黑体 CN Medium" panose="020B0600000000000000" pitchFamily="34" charset="-122"/>
                          <a:ea typeface="思源黑体 CN Medium" panose="020B0600000000000000" pitchFamily="34" charset="-122"/>
                        </a:rPr>
                        <a:t>DV</a:t>
                      </a:r>
                      <a:endParaRPr lang="zh-CN" altLang="en-US" sz="2400" b="0" dirty="0">
                        <a:latin typeface="思源黑体 CN Medium" panose="020B0600000000000000" pitchFamily="34" charset="-122"/>
                        <a:ea typeface="思源黑体 CN Medium" panose="020B0600000000000000" pitchFamily="34" charset="-122"/>
                      </a:endParaRPr>
                    </a:p>
                  </a:txBody>
                  <a:tcPr marL="81285" marR="81285" marT="40643" marB="40643">
                    <a:lnL w="12700" cmpd="sng">
                      <a:solidFill>
                        <a:srgbClr val="5B9BD5"/>
                      </a:solidFill>
                    </a:lnL>
                    <a:lnR w="12700" cmpd="sng">
                      <a:solidFill>
                        <a:srgbClr val="5B9BD5"/>
                      </a:solidFill>
                    </a:lnR>
                    <a:lnT w="12700" cmpd="sng">
                      <a:solidFill>
                        <a:srgbClr val="5B9BD5"/>
                      </a:solidFill>
                    </a:lnT>
                    <a:lnB w="25400" cmpd="sng">
                      <a:solidFill>
                        <a:srgbClr val="5B9BD5"/>
                      </a:solidFill>
                    </a:lnB>
                    <a:lnTlToBr w="12700" cmpd="sng">
                      <a:noFill/>
                      <a:prstDash val="solid"/>
                    </a:lnTlToBr>
                    <a:lnBlToTr w="12700" cmpd="sng">
                      <a:noFill/>
                      <a:prstDash val="solid"/>
                    </a:lnBlToTr>
                    <a:noFill/>
                  </a:tcPr>
                </a:tc>
              </a:tr>
              <a:tr h="782939">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zh-CN" altLang="en-US" sz="2400" dirty="0">
                          <a:latin typeface="思源黑体 CN Medium" panose="020B0600000000000000" pitchFamily="34" charset="-122"/>
                          <a:ea typeface="思源黑体 CN Medium" panose="020B0600000000000000" pitchFamily="34" charset="-122"/>
                        </a:rPr>
                        <a:t>报文数量</a:t>
                      </a:r>
                      <a:endParaRPr lang="zh-CN" altLang="en-US" sz="2400" dirty="0">
                        <a:latin typeface="思源黑体 CN Medium" panose="020B0600000000000000" pitchFamily="34" charset="-122"/>
                        <a:ea typeface="思源黑体 CN Medium" panose="020B0600000000000000" pitchFamily="34" charset="-122"/>
                      </a:endParaRPr>
                    </a:p>
                  </a:txBody>
                  <a:tcPr marL="81285" marR="81285" marT="40643" marB="40643" anchor="ctr">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solidFill>
                      <a:srgbClr val="5B9BD5">
                        <a:alpha val="2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l"/>
                      <a:r>
                        <a:rPr lang="en-US" altLang="zh-CN" sz="2400" dirty="0">
                          <a:latin typeface="思源黑体 CN Medium" panose="020B0600000000000000" pitchFamily="34" charset="-122"/>
                          <a:ea typeface="思源黑体 CN Medium" panose="020B0600000000000000" pitchFamily="34" charset="-122"/>
                          <a:sym typeface="+mn-ea"/>
                        </a:rPr>
                        <a:t>1.</a:t>
                      </a:r>
                      <a:r>
                        <a:rPr lang="zh-CN" altLang="en-US" sz="2400" dirty="0">
                          <a:latin typeface="思源黑体 CN Medium" panose="020B0600000000000000" pitchFamily="34" charset="-122"/>
                          <a:ea typeface="思源黑体 CN Medium" panose="020B0600000000000000" pitchFamily="34" charset="-122"/>
                          <a:sym typeface="+mn-ea"/>
                        </a:rPr>
                        <a:t>n 个节点, E 条链路</a:t>
                      </a:r>
                      <a:endParaRPr lang="zh-CN" altLang="en-US" sz="2400" dirty="0">
                        <a:latin typeface="思源黑体 CN Medium" panose="020B0600000000000000" pitchFamily="34" charset="-122"/>
                        <a:ea typeface="思源黑体 CN Medium" panose="020B0600000000000000" pitchFamily="34" charset="-122"/>
                      </a:endParaRPr>
                    </a:p>
                    <a:p>
                      <a:pPr algn="l"/>
                      <a:r>
                        <a:rPr lang="en-US" altLang="zh-CN" sz="2400" dirty="0">
                          <a:latin typeface="思源黑体 CN Medium" panose="020B0600000000000000" pitchFamily="34" charset="-122"/>
                          <a:ea typeface="思源黑体 CN Medium" panose="020B0600000000000000" pitchFamily="34" charset="-122"/>
                        </a:rPr>
                        <a:t>2.</a:t>
                      </a:r>
                      <a:r>
                        <a:rPr lang="zh-CN" altLang="en-US" sz="2400" dirty="0">
                          <a:latin typeface="思源黑体 CN Medium" panose="020B0600000000000000" pitchFamily="34" charset="-122"/>
                          <a:ea typeface="思源黑体 CN Medium" panose="020B0600000000000000" pitchFamily="34" charset="-122"/>
                        </a:rPr>
                        <a:t>O(nE)</a:t>
                      </a:r>
                      <a:endParaRPr lang="zh-CN" altLang="en-US" sz="2400" dirty="0">
                        <a:latin typeface="思源黑体 CN Medium" panose="020B0600000000000000" pitchFamily="34" charset="-122"/>
                        <a:ea typeface="思源黑体 CN Medium" panose="020B0600000000000000" pitchFamily="34" charset="-122"/>
                      </a:endParaRPr>
                    </a:p>
                  </a:txBody>
                  <a:tcPr marL="81285" marR="81285" marT="40643" marB="40643">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solidFill>
                      <a:srgbClr val="5B9BD5">
                        <a:alpha val="2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r>
                        <a:rPr lang="en-US" altLang="zh-CN" sz="2400" dirty="0">
                          <a:latin typeface="思源黑体 CN Medium" panose="020B0600000000000000" pitchFamily="34" charset="-122"/>
                          <a:ea typeface="思源黑体 CN Medium" panose="020B0600000000000000" pitchFamily="34" charset="-122"/>
                          <a:sym typeface="+mn-ea"/>
                        </a:rPr>
                        <a:t>1.</a:t>
                      </a:r>
                      <a:r>
                        <a:rPr lang="zh-CN" altLang="en-US" sz="2400" dirty="0">
                          <a:latin typeface="思源黑体 CN Medium" panose="020B0600000000000000" pitchFamily="34" charset="-122"/>
                          <a:ea typeface="思源黑体 CN Medium" panose="020B0600000000000000" pitchFamily="34" charset="-122"/>
                          <a:sym typeface="+mn-ea"/>
                        </a:rPr>
                        <a:t>只在直连的邻居之间交换报文</a:t>
                      </a:r>
                      <a:endParaRPr lang="zh-CN" altLang="en-US" sz="2400" dirty="0">
                        <a:latin typeface="思源黑体 CN Medium" panose="020B0600000000000000" pitchFamily="34" charset="-122"/>
                        <a:ea typeface="思源黑体 CN Medium" panose="020B0600000000000000" pitchFamily="34" charset="-122"/>
                      </a:endParaRPr>
                    </a:p>
                    <a:p>
                      <a:r>
                        <a:rPr lang="en-US" altLang="zh-CN" sz="2400" dirty="0">
                          <a:latin typeface="思源黑体 CN Medium" panose="020B0600000000000000" pitchFamily="34" charset="-122"/>
                          <a:ea typeface="思源黑体 CN Medium" panose="020B0600000000000000" pitchFamily="34" charset="-122"/>
                        </a:rPr>
                        <a:t>2.</a:t>
                      </a:r>
                      <a:r>
                        <a:rPr lang="zh-CN" altLang="en-US" sz="2400" dirty="0">
                          <a:latin typeface="思源黑体 CN Medium" panose="020B0600000000000000" pitchFamily="34" charset="-122"/>
                          <a:ea typeface="思源黑体 CN Medium" panose="020B0600000000000000" pitchFamily="34" charset="-122"/>
                        </a:rPr>
                        <a:t>取决于邻居数</a:t>
                      </a:r>
                      <a:endParaRPr lang="zh-CN" altLang="en-US" sz="2400" dirty="0">
                        <a:latin typeface="思源黑体 CN Medium" panose="020B0600000000000000" pitchFamily="34" charset="-122"/>
                        <a:ea typeface="思源黑体 CN Medium" panose="020B0600000000000000" pitchFamily="34" charset="-122"/>
                      </a:endParaRPr>
                    </a:p>
                  </a:txBody>
                  <a:tcPr marL="81285" marR="81285" marT="40643" marB="40643">
                    <a:lnL w="12700" cmpd="sng">
                      <a:solidFill>
                        <a:srgbClr val="5B9BD5"/>
                      </a:solidFill>
                    </a:lnL>
                    <a:lnR w="12700" cmpd="sng">
                      <a:solidFill>
                        <a:srgbClr val="5B9BD5"/>
                      </a:solidFill>
                    </a:lnR>
                    <a:lnT w="25400" cmpd="sng">
                      <a:solidFill>
                        <a:srgbClr val="5B9BD5"/>
                      </a:solidFill>
                    </a:lnT>
                    <a:lnB w="12700" cmpd="sng">
                      <a:solidFill>
                        <a:srgbClr val="5B9BD5"/>
                      </a:solidFill>
                    </a:lnB>
                    <a:lnTlToBr w="12700" cmpd="sng">
                      <a:noFill/>
                      <a:prstDash val="solid"/>
                    </a:lnTlToBr>
                    <a:lnBlToTr w="12700" cmpd="sng">
                      <a:noFill/>
                      <a:prstDash val="solid"/>
                    </a:lnBlToTr>
                    <a:solidFill>
                      <a:srgbClr val="5B9BD5">
                        <a:alpha val="20000"/>
                      </a:srgbClr>
                    </a:solidFill>
                  </a:tcPr>
                </a:tc>
              </a:tr>
              <a:tr h="782939">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zh-CN" altLang="en-US" sz="2400" dirty="0">
                          <a:latin typeface="思源黑体 CN Medium" panose="020B0600000000000000" pitchFamily="34" charset="-122"/>
                          <a:ea typeface="思源黑体 CN Medium" panose="020B0600000000000000" pitchFamily="34" charset="-122"/>
                        </a:rPr>
                        <a:t>收敛速度</a:t>
                      </a:r>
                      <a:endParaRPr lang="zh-CN" altLang="en-US" sz="2400" dirty="0">
                        <a:latin typeface="思源黑体 CN Medium" panose="020B0600000000000000" pitchFamily="34" charset="-122"/>
                        <a:ea typeface="思源黑体 CN Medium" panose="020B0600000000000000" pitchFamily="34" charset="-122"/>
                      </a:endParaRPr>
                    </a:p>
                  </a:txBody>
                  <a:tcPr marL="81285" marR="81285" marT="40643" marB="40643" anchor="ctr">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r>
                        <a:rPr kumimoji="1" lang="en-US" altLang="zh-CN" sz="2400" dirty="0">
                          <a:latin typeface="思源黑体 CN Medium" panose="020B0600000000000000" pitchFamily="34" charset="-122"/>
                          <a:ea typeface="思源黑体 CN Medium" panose="020B0600000000000000" pitchFamily="34" charset="-122"/>
                        </a:rPr>
                        <a:t>1.O(n</a:t>
                      </a:r>
                      <a:r>
                        <a:rPr kumimoji="1" lang="en-US" altLang="zh-CN" sz="2400" baseline="30000" dirty="0">
                          <a:latin typeface="思源黑体 CN Medium" panose="020B0600000000000000" pitchFamily="34" charset="-122"/>
                          <a:ea typeface="思源黑体 CN Medium" panose="020B0600000000000000" pitchFamily="34" charset="-122"/>
                        </a:rPr>
                        <a:t>2</a:t>
                      </a:r>
                      <a:r>
                        <a:rPr kumimoji="1" lang="en-US" altLang="zh-CN" sz="2400" dirty="0">
                          <a:latin typeface="思源黑体 CN Medium" panose="020B0600000000000000" pitchFamily="34" charset="-122"/>
                          <a:ea typeface="思源黑体 CN Medium" panose="020B0600000000000000" pitchFamily="34" charset="-122"/>
                        </a:rPr>
                        <a:t>) </a:t>
                      </a:r>
                      <a:endParaRPr kumimoji="1" lang="en-US" altLang="zh-CN" sz="2400" dirty="0">
                        <a:latin typeface="思源黑体 CN Medium" panose="020B0600000000000000" pitchFamily="34" charset="-122"/>
                        <a:ea typeface="思源黑体 CN Medium" panose="020B0600000000000000" pitchFamily="34" charset="-122"/>
                      </a:endParaRPr>
                    </a:p>
                    <a:p>
                      <a:r>
                        <a:rPr lang="en-US" altLang="zh-CN" sz="2400" kern="1200" dirty="0">
                          <a:latin typeface="思源黑体 CN Medium" panose="020B0600000000000000" pitchFamily="34" charset="-122"/>
                          <a:ea typeface="思源黑体 CN Medium" panose="020B0600000000000000" pitchFamily="34" charset="-122"/>
                        </a:rPr>
                        <a:t>2.</a:t>
                      </a:r>
                      <a:r>
                        <a:rPr lang="zh-CN" altLang="en-US" sz="2400" kern="1200" dirty="0">
                          <a:latin typeface="思源黑体 CN Medium" panose="020B0600000000000000" pitchFamily="34" charset="-122"/>
                          <a:ea typeface="思源黑体 CN Medium" panose="020B0600000000000000" pitchFamily="34" charset="-122"/>
                        </a:rPr>
                        <a:t>可能震荡</a:t>
                      </a:r>
                      <a:endParaRPr lang="zh-CN" altLang="en-US" sz="2400" kern="1200" dirty="0">
                        <a:solidFill>
                          <a:schemeClr val="dk1"/>
                        </a:solidFill>
                        <a:latin typeface="思源黑体 CN Medium" panose="020B0600000000000000" pitchFamily="34" charset="-122"/>
                        <a:ea typeface="思源黑体 CN Medium" panose="020B0600000000000000" pitchFamily="34" charset="-122"/>
                        <a:cs typeface="+mn-cs"/>
                      </a:endParaRPr>
                    </a:p>
                  </a:txBody>
                  <a:tcPr marL="81285" marR="81285" marT="40643" marB="40643">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r>
                        <a:rPr lang="en-US" altLang="zh-CN" sz="2400" dirty="0">
                          <a:latin typeface="思源黑体 CN Medium" panose="020B0600000000000000" pitchFamily="34" charset="-122"/>
                          <a:ea typeface="思源黑体 CN Medium" panose="020B0600000000000000" pitchFamily="34" charset="-122"/>
                        </a:rPr>
                        <a:t>1.</a:t>
                      </a:r>
                      <a:r>
                        <a:rPr lang="zh-CN" altLang="en-US" sz="2400" dirty="0">
                          <a:latin typeface="思源黑体 CN Medium" panose="020B0600000000000000" pitchFamily="34" charset="-122"/>
                          <a:ea typeface="思源黑体 CN Medium" panose="020B0600000000000000" pitchFamily="34" charset="-122"/>
                        </a:rPr>
                        <a:t>路由环路</a:t>
                      </a:r>
                      <a:endParaRPr lang="en-US" altLang="zh-CN" sz="2400" dirty="0">
                        <a:latin typeface="思源黑体 CN Medium" panose="020B0600000000000000" pitchFamily="34" charset="-122"/>
                        <a:ea typeface="思源黑体 CN Medium" panose="020B0600000000000000" pitchFamily="34" charset="-122"/>
                      </a:endParaRPr>
                    </a:p>
                    <a:p>
                      <a:r>
                        <a:rPr lang="en-US" altLang="zh-CN" sz="2400" dirty="0">
                          <a:latin typeface="思源黑体 CN Medium" panose="020B0600000000000000" pitchFamily="34" charset="-122"/>
                          <a:ea typeface="思源黑体 CN Medium" panose="020B0600000000000000" pitchFamily="34" charset="-122"/>
                        </a:rPr>
                        <a:t>2.</a:t>
                      </a:r>
                      <a:r>
                        <a:rPr lang="zh-CN" altLang="en-US" sz="2400" dirty="0">
                          <a:latin typeface="思源黑体 CN Medium" panose="020B0600000000000000" pitchFamily="34" charset="-122"/>
                          <a:ea typeface="思源黑体 CN Medium" panose="020B0600000000000000" pitchFamily="34" charset="-122"/>
                        </a:rPr>
                        <a:t>无穷记数</a:t>
                      </a:r>
                      <a:endParaRPr lang="zh-CN" altLang="en-US" sz="2400" dirty="0">
                        <a:latin typeface="思源黑体 CN Medium" panose="020B0600000000000000" pitchFamily="34" charset="-122"/>
                        <a:ea typeface="思源黑体 CN Medium" panose="020B0600000000000000" pitchFamily="34" charset="-122"/>
                      </a:endParaRPr>
                    </a:p>
                  </a:txBody>
                  <a:tcPr marL="81285" marR="81285" marT="40643" marB="40643">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r>
              <a:tr h="1726569">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algn="ctr"/>
                      <a:r>
                        <a:rPr lang="zh-CN" altLang="en-US" sz="2400" dirty="0">
                          <a:latin typeface="思源黑体 CN Medium" panose="020B0600000000000000" pitchFamily="34" charset="-122"/>
                          <a:ea typeface="思源黑体 CN Medium" panose="020B0600000000000000" pitchFamily="34" charset="-122"/>
                        </a:rPr>
                        <a:t>健壮性</a:t>
                      </a:r>
                      <a:endParaRPr lang="zh-CN" altLang="en-US" sz="2400" dirty="0">
                        <a:latin typeface="思源黑体 CN Medium" panose="020B0600000000000000" pitchFamily="34" charset="-122"/>
                        <a:ea typeface="思源黑体 CN Medium" panose="020B0600000000000000" pitchFamily="34" charset="-122"/>
                      </a:endParaRPr>
                    </a:p>
                  </a:txBody>
                  <a:tcPr marL="81285" marR="81285" marT="40643" marB="40643" anchor="ctr">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5B9BD5">
                        <a:alpha val="2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lvl="3"/>
                      <a:r>
                        <a:rPr lang="en-US" altLang="zh-CN" sz="2400" dirty="0">
                          <a:latin typeface="思源黑体 CN Medium" panose="020B0600000000000000" pitchFamily="34" charset="-122"/>
                          <a:ea typeface="思源黑体 CN Medium" panose="020B0600000000000000" pitchFamily="34" charset="-122"/>
                          <a:sym typeface="+mn-ea"/>
                        </a:rPr>
                        <a:t>1.</a:t>
                      </a:r>
                      <a:r>
                        <a:rPr lang="zh-CN" altLang="en-US" sz="2400" dirty="0">
                          <a:latin typeface="思源黑体 CN Medium" panose="020B0600000000000000" pitchFamily="34" charset="-122"/>
                          <a:ea typeface="思源黑体 CN Medium" panose="020B0600000000000000" pitchFamily="34" charset="-122"/>
                          <a:sym typeface="+mn-ea"/>
                        </a:rPr>
                        <a:t>节点能够向其连接的链路广播不正确费用</a:t>
                      </a:r>
                      <a:endParaRPr lang="zh-CN" altLang="en-US" sz="2400" dirty="0">
                        <a:latin typeface="思源黑体 CN Medium" panose="020B0600000000000000" pitchFamily="34" charset="-122"/>
                        <a:ea typeface="思源黑体 CN Medium" panose="020B0600000000000000" pitchFamily="34" charset="-122"/>
                        <a:sym typeface="+mn-ea"/>
                      </a:endParaRPr>
                    </a:p>
                    <a:p>
                      <a:r>
                        <a:rPr lang="en-US" altLang="zh-CN" sz="2400" dirty="0">
                          <a:latin typeface="思源黑体 CN Medium" panose="020B0600000000000000" pitchFamily="34" charset="-122"/>
                          <a:ea typeface="思源黑体 CN Medium" panose="020B0600000000000000" pitchFamily="34" charset="-122"/>
                        </a:rPr>
                        <a:t>2.</a:t>
                      </a:r>
                      <a:r>
                        <a:rPr lang="zh-CN" altLang="en-US" sz="2400" dirty="0">
                          <a:latin typeface="思源黑体 CN Medium" panose="020B0600000000000000" pitchFamily="34" charset="-122"/>
                          <a:ea typeface="思源黑体 CN Medium" panose="020B0600000000000000" pitchFamily="34" charset="-122"/>
                        </a:rPr>
                        <a:t>独立计算路由表</a:t>
                      </a:r>
                      <a:endParaRPr lang="zh-CN" altLang="en-US" sz="2400" dirty="0">
                        <a:latin typeface="思源黑体 CN Medium" panose="020B0600000000000000" pitchFamily="34" charset="-122"/>
                        <a:ea typeface="思源黑体 CN Medium" panose="020B0600000000000000" pitchFamily="34" charset="-122"/>
                      </a:endParaRPr>
                    </a:p>
                  </a:txBody>
                  <a:tcPr marL="81285" marR="81285" marT="40643" marB="40643">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5B9BD5">
                        <a:alpha val="2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lvl="3" algn="l"/>
                      <a:r>
                        <a:rPr lang="en-US" altLang="zh-CN" sz="2400" dirty="0">
                          <a:latin typeface="思源黑体 CN Medium" panose="020B0600000000000000" pitchFamily="34" charset="-122"/>
                          <a:ea typeface="思源黑体 CN Medium" panose="020B0600000000000000" pitchFamily="34" charset="-122"/>
                          <a:sym typeface="+mn-ea"/>
                        </a:rPr>
                        <a:t>1.</a:t>
                      </a:r>
                      <a:r>
                        <a:rPr lang="zh-CN" altLang="en-US" sz="2400" dirty="0">
                          <a:latin typeface="思源黑体 CN Medium" panose="020B0600000000000000" pitchFamily="34" charset="-122"/>
                          <a:ea typeface="思源黑体 CN Medium" panose="020B0600000000000000" pitchFamily="34" charset="-122"/>
                          <a:sym typeface="+mn-ea"/>
                        </a:rPr>
                        <a:t>一个节点可向任意或所有目的节点通告其不正确的最低费用路径</a:t>
                      </a:r>
                      <a:endParaRPr lang="zh-CN" altLang="en-US" sz="2400" dirty="0">
                        <a:latin typeface="思源黑体 CN Medium" panose="020B0600000000000000" pitchFamily="34" charset="-122"/>
                        <a:ea typeface="思源黑体 CN Medium" panose="020B0600000000000000" pitchFamily="34" charset="-122"/>
                        <a:sym typeface="+mn-ea"/>
                      </a:endParaRPr>
                    </a:p>
                    <a:p>
                      <a:pPr marL="0" lvl="3" algn="l"/>
                      <a:r>
                        <a:rPr lang="en-US" altLang="zh-CN" sz="2400" dirty="0">
                          <a:latin typeface="思源黑体 CN Medium" panose="020B0600000000000000" pitchFamily="34" charset="-122"/>
                          <a:ea typeface="思源黑体 CN Medium" panose="020B0600000000000000" pitchFamily="34" charset="-122"/>
                          <a:sym typeface="+mn-ea"/>
                        </a:rPr>
                        <a:t>2.</a:t>
                      </a:r>
                      <a:r>
                        <a:rPr lang="zh-CN" altLang="en-US" sz="2400" dirty="0">
                          <a:latin typeface="思源黑体 CN Medium" panose="020B0600000000000000" pitchFamily="34" charset="-122"/>
                          <a:ea typeface="思源黑体 CN Medium" panose="020B0600000000000000" pitchFamily="34" charset="-122"/>
                          <a:sym typeface="+mn-ea"/>
                        </a:rPr>
                        <a:t>每个节点的计算都会传递给它的邻居，</a:t>
                      </a:r>
                      <a:r>
                        <a:rPr lang="zh-CN" altLang="en-US" sz="2400" dirty="0">
                          <a:latin typeface="思源黑体 CN Medium" panose="020B0600000000000000" pitchFamily="34" charset="-122"/>
                          <a:ea typeface="思源黑体 CN Medium" panose="020B0600000000000000" pitchFamily="34" charset="-122"/>
                        </a:rPr>
                        <a:t>错误被传播</a:t>
                      </a:r>
                      <a:endParaRPr lang="zh-CN" altLang="en-US" sz="2400" dirty="0">
                        <a:latin typeface="思源黑体 CN Medium" panose="020B0600000000000000" pitchFamily="34" charset="-122"/>
                        <a:ea typeface="思源黑体 CN Medium" panose="020B0600000000000000" pitchFamily="34" charset="-122"/>
                      </a:endParaRPr>
                    </a:p>
                  </a:txBody>
                  <a:tcPr marL="81285" marR="81285" marT="40643" marB="40643">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5B9BD5">
                        <a:alpha val="20000"/>
                      </a:srgb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因特网上的层次路由</a:t>
            </a:r>
            <a:endParaRPr lang="zh-CN" altLang="en-US" dirty="0"/>
          </a:p>
        </p:txBody>
      </p:sp>
      <p:sp>
        <p:nvSpPr>
          <p:cNvPr id="4" name="Freeform 4"/>
          <p:cNvSpPr/>
          <p:nvPr/>
        </p:nvSpPr>
        <p:spPr>
          <a:xfrm>
            <a:off x="4235539" y="2799190"/>
            <a:ext cx="2352675" cy="15113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alpha val="100000"/>
            </a:srgbClr>
          </a:solidFill>
          <a:ln w="9525">
            <a:noFill/>
          </a:ln>
        </p:spPr>
        <p:txBody>
          <a:bodyPr/>
          <a:lstStyle/>
          <a:p>
            <a:endParaRPr lang="zh-CN" altLang="en-US"/>
          </a:p>
        </p:txBody>
      </p:sp>
      <p:sp>
        <p:nvSpPr>
          <p:cNvPr id="5" name="Freeform 5"/>
          <p:cNvSpPr/>
          <p:nvPr/>
        </p:nvSpPr>
        <p:spPr>
          <a:xfrm>
            <a:off x="409664" y="1987978"/>
            <a:ext cx="1831975" cy="14986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alpha val="100000"/>
            </a:srgbClr>
          </a:solidFill>
          <a:ln w="9525">
            <a:noFill/>
          </a:ln>
        </p:spPr>
        <p:txBody>
          <a:bodyPr/>
          <a:lstStyle/>
          <a:p>
            <a:endParaRPr lang="zh-CN" altLang="en-US"/>
          </a:p>
        </p:txBody>
      </p:sp>
      <p:sp>
        <p:nvSpPr>
          <p:cNvPr id="6" name="Freeform 6"/>
          <p:cNvSpPr/>
          <p:nvPr/>
        </p:nvSpPr>
        <p:spPr>
          <a:xfrm>
            <a:off x="1592351" y="3069065"/>
            <a:ext cx="2930525" cy="11684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alpha val="100000"/>
            </a:srgbClr>
          </a:solidFill>
          <a:ln w="9525">
            <a:noFill/>
          </a:ln>
        </p:spPr>
        <p:txBody>
          <a:bodyPr/>
          <a:lstStyle/>
          <a:p>
            <a:endParaRPr lang="zh-CN" altLang="en-US"/>
          </a:p>
        </p:txBody>
      </p:sp>
      <p:sp>
        <p:nvSpPr>
          <p:cNvPr id="7" name="Oval 7"/>
          <p:cNvSpPr/>
          <p:nvPr/>
        </p:nvSpPr>
        <p:spPr>
          <a:xfrm>
            <a:off x="790664" y="3067478"/>
            <a:ext cx="457200" cy="11906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8" name="Line 8"/>
          <p:cNvSpPr/>
          <p:nvPr/>
        </p:nvSpPr>
        <p:spPr>
          <a:xfrm>
            <a:off x="790664" y="3056365"/>
            <a:ext cx="0" cy="74613"/>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9" name="Line 9"/>
          <p:cNvSpPr/>
          <p:nvPr/>
        </p:nvSpPr>
        <p:spPr>
          <a:xfrm>
            <a:off x="1247864" y="3056365"/>
            <a:ext cx="0" cy="74613"/>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 name="Rectangle 10"/>
          <p:cNvSpPr/>
          <p:nvPr/>
        </p:nvSpPr>
        <p:spPr>
          <a:xfrm>
            <a:off x="790664" y="3056365"/>
            <a:ext cx="452437" cy="73025"/>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endParaRPr lang="zh-CN" altLang="zh-CN" sz="2400" dirty="0">
              <a:ea typeface="楷体" panose="02010609060101010101" pitchFamily="49" charset="-122"/>
            </a:endParaRPr>
          </a:p>
        </p:txBody>
      </p:sp>
      <p:sp>
        <p:nvSpPr>
          <p:cNvPr id="11" name="Oval 11"/>
          <p:cNvSpPr/>
          <p:nvPr/>
        </p:nvSpPr>
        <p:spPr>
          <a:xfrm>
            <a:off x="785901" y="2970640"/>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12" name="Rectangle 12"/>
          <p:cNvSpPr/>
          <p:nvPr/>
        </p:nvSpPr>
        <p:spPr>
          <a:xfrm>
            <a:off x="912901" y="2989690"/>
            <a:ext cx="206375" cy="182563"/>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13" name="Text Box 13"/>
          <p:cNvSpPr txBox="1"/>
          <p:nvPr/>
        </p:nvSpPr>
        <p:spPr>
          <a:xfrm>
            <a:off x="790653" y="2899203"/>
            <a:ext cx="461986"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r>
              <a:rPr lang="en-US" altLang="zh-CN" sz="2000" dirty="0">
                <a:solidFill>
                  <a:srgbClr val="FFFF00"/>
                </a:solidFill>
                <a:ea typeface="楷体" panose="02010609060101010101" pitchFamily="49" charset="-122"/>
              </a:rPr>
              <a:t>3b</a:t>
            </a:r>
            <a:endParaRPr lang="en-US" altLang="zh-CN" sz="2400" dirty="0">
              <a:solidFill>
                <a:srgbClr val="FFFF00"/>
              </a:solidFill>
              <a:ea typeface="楷体" panose="02010609060101010101" pitchFamily="49" charset="-122"/>
            </a:endParaRPr>
          </a:p>
        </p:txBody>
      </p:sp>
      <p:sp>
        <p:nvSpPr>
          <p:cNvPr id="14" name="Oval 14"/>
          <p:cNvSpPr/>
          <p:nvPr/>
        </p:nvSpPr>
        <p:spPr>
          <a:xfrm>
            <a:off x="2568664" y="3961240"/>
            <a:ext cx="457200" cy="11906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15" name="Line 15"/>
          <p:cNvSpPr/>
          <p:nvPr/>
        </p:nvSpPr>
        <p:spPr>
          <a:xfrm>
            <a:off x="2568664" y="3950128"/>
            <a:ext cx="0" cy="746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 name="Line 16"/>
          <p:cNvSpPr/>
          <p:nvPr/>
        </p:nvSpPr>
        <p:spPr>
          <a:xfrm>
            <a:off x="3025864" y="3950128"/>
            <a:ext cx="0" cy="746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7" name="Rectangle 17"/>
          <p:cNvSpPr/>
          <p:nvPr/>
        </p:nvSpPr>
        <p:spPr>
          <a:xfrm>
            <a:off x="2568664" y="3950128"/>
            <a:ext cx="452437" cy="73025"/>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endParaRPr lang="zh-CN" altLang="zh-CN" sz="2400" dirty="0">
              <a:ea typeface="楷体" panose="02010609060101010101" pitchFamily="49" charset="-122"/>
            </a:endParaRPr>
          </a:p>
        </p:txBody>
      </p:sp>
      <p:sp>
        <p:nvSpPr>
          <p:cNvPr id="18" name="Oval 18"/>
          <p:cNvSpPr/>
          <p:nvPr/>
        </p:nvSpPr>
        <p:spPr>
          <a:xfrm>
            <a:off x="2563901" y="3864403"/>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grpSp>
        <p:nvGrpSpPr>
          <p:cNvPr id="19" name="Group 19"/>
          <p:cNvGrpSpPr/>
          <p:nvPr/>
        </p:nvGrpSpPr>
        <p:grpSpPr>
          <a:xfrm>
            <a:off x="2569965" y="3783438"/>
            <a:ext cx="462531" cy="400050"/>
            <a:chOff x="2898" y="2429"/>
            <a:chExt cx="320" cy="271"/>
          </a:xfrm>
        </p:grpSpPr>
        <p:sp>
          <p:nvSpPr>
            <p:cNvPr id="20" name="Rectangle 20"/>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21" name="Text Box 21"/>
            <p:cNvSpPr txBox="1"/>
            <p:nvPr/>
          </p:nvSpPr>
          <p:spPr>
            <a:xfrm>
              <a:off x="2898" y="2429"/>
              <a:ext cx="320"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r>
                <a:rPr lang="en-US" altLang="zh-CN" sz="2000" dirty="0">
                  <a:solidFill>
                    <a:srgbClr val="FFFF00"/>
                  </a:solidFill>
                  <a:ea typeface="楷体" panose="02010609060101010101" pitchFamily="49" charset="-122"/>
                </a:rPr>
                <a:t>1d</a:t>
              </a:r>
              <a:endParaRPr lang="en-US" altLang="zh-CN" sz="2000" dirty="0">
                <a:solidFill>
                  <a:srgbClr val="FFFF00"/>
                </a:solidFill>
                <a:ea typeface="楷体" panose="02010609060101010101" pitchFamily="49" charset="-122"/>
              </a:endParaRPr>
            </a:p>
          </p:txBody>
        </p:sp>
      </p:grpSp>
      <p:sp>
        <p:nvSpPr>
          <p:cNvPr id="22" name="Oval 22"/>
          <p:cNvSpPr/>
          <p:nvPr/>
        </p:nvSpPr>
        <p:spPr>
          <a:xfrm>
            <a:off x="1609814" y="2872215"/>
            <a:ext cx="457200" cy="12065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23" name="Line 23"/>
          <p:cNvSpPr/>
          <p:nvPr/>
        </p:nvSpPr>
        <p:spPr>
          <a:xfrm>
            <a:off x="1609814" y="2862690"/>
            <a:ext cx="0" cy="7302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4" name="Line 24"/>
          <p:cNvSpPr/>
          <p:nvPr/>
        </p:nvSpPr>
        <p:spPr>
          <a:xfrm>
            <a:off x="2067014" y="2862690"/>
            <a:ext cx="0" cy="7302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5" name="Rectangle 25"/>
          <p:cNvSpPr/>
          <p:nvPr/>
        </p:nvSpPr>
        <p:spPr>
          <a:xfrm>
            <a:off x="1609814" y="2862690"/>
            <a:ext cx="452437" cy="71438"/>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endParaRPr lang="zh-CN" altLang="zh-CN" sz="2400" dirty="0">
              <a:ea typeface="楷体" panose="02010609060101010101" pitchFamily="49" charset="-122"/>
            </a:endParaRPr>
          </a:p>
        </p:txBody>
      </p:sp>
      <p:sp>
        <p:nvSpPr>
          <p:cNvPr id="26" name="Oval 26"/>
          <p:cNvSpPr/>
          <p:nvPr/>
        </p:nvSpPr>
        <p:spPr>
          <a:xfrm>
            <a:off x="1605051" y="2775378"/>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27" name="Rectangle 27"/>
          <p:cNvSpPr/>
          <p:nvPr/>
        </p:nvSpPr>
        <p:spPr>
          <a:xfrm>
            <a:off x="1732051" y="2794428"/>
            <a:ext cx="207963" cy="161925"/>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28" name="Text Box 28"/>
          <p:cNvSpPr txBox="1"/>
          <p:nvPr/>
        </p:nvSpPr>
        <p:spPr>
          <a:xfrm>
            <a:off x="1614604" y="2703940"/>
            <a:ext cx="453971"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r>
              <a:rPr lang="en-US" altLang="zh-CN" sz="2000" dirty="0">
                <a:solidFill>
                  <a:srgbClr val="FFFF00"/>
                </a:solidFill>
                <a:ea typeface="楷体" panose="02010609060101010101" pitchFamily="49" charset="-122"/>
              </a:rPr>
              <a:t>3a</a:t>
            </a:r>
            <a:endParaRPr lang="en-US" altLang="zh-CN" sz="2400" dirty="0">
              <a:solidFill>
                <a:srgbClr val="FFFF00"/>
              </a:solidFill>
              <a:ea typeface="楷体" panose="02010609060101010101" pitchFamily="49" charset="-122"/>
            </a:endParaRPr>
          </a:p>
        </p:txBody>
      </p:sp>
      <p:sp>
        <p:nvSpPr>
          <p:cNvPr id="29" name="Oval 29"/>
          <p:cNvSpPr/>
          <p:nvPr/>
        </p:nvSpPr>
        <p:spPr>
          <a:xfrm>
            <a:off x="2516276" y="3377040"/>
            <a:ext cx="457200" cy="11906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30" name="Line 30"/>
          <p:cNvSpPr/>
          <p:nvPr/>
        </p:nvSpPr>
        <p:spPr>
          <a:xfrm>
            <a:off x="2516276" y="3367515"/>
            <a:ext cx="0" cy="7302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1" name="Line 31"/>
          <p:cNvSpPr/>
          <p:nvPr/>
        </p:nvSpPr>
        <p:spPr>
          <a:xfrm>
            <a:off x="2973476" y="3367515"/>
            <a:ext cx="0" cy="7302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2" name="Rectangle 32"/>
          <p:cNvSpPr/>
          <p:nvPr/>
        </p:nvSpPr>
        <p:spPr>
          <a:xfrm>
            <a:off x="2516276" y="3367515"/>
            <a:ext cx="452438" cy="71438"/>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endParaRPr lang="zh-CN" altLang="zh-CN" sz="2400" dirty="0">
              <a:ea typeface="楷体" panose="02010609060101010101" pitchFamily="49" charset="-122"/>
            </a:endParaRPr>
          </a:p>
        </p:txBody>
      </p:sp>
      <p:sp>
        <p:nvSpPr>
          <p:cNvPr id="33" name="Oval 33"/>
          <p:cNvSpPr/>
          <p:nvPr/>
        </p:nvSpPr>
        <p:spPr>
          <a:xfrm>
            <a:off x="2511514" y="3280203"/>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grpSp>
        <p:nvGrpSpPr>
          <p:cNvPr id="34" name="Group 34"/>
          <p:cNvGrpSpPr/>
          <p:nvPr/>
        </p:nvGrpSpPr>
        <p:grpSpPr>
          <a:xfrm>
            <a:off x="2520531" y="3200830"/>
            <a:ext cx="445677" cy="400050"/>
            <a:chOff x="2900" y="2429"/>
            <a:chExt cx="314" cy="272"/>
          </a:xfrm>
        </p:grpSpPr>
        <p:sp>
          <p:nvSpPr>
            <p:cNvPr id="35" name="Rectangle 35"/>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36" name="Text Box 36"/>
            <p:cNvSpPr txBox="1"/>
            <p:nvPr/>
          </p:nvSpPr>
          <p:spPr>
            <a:xfrm>
              <a:off x="2900" y="2429"/>
              <a:ext cx="314" cy="27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r>
                <a:rPr lang="en-US" altLang="zh-CN" sz="2000" dirty="0">
                  <a:solidFill>
                    <a:srgbClr val="FFFF00"/>
                  </a:solidFill>
                  <a:ea typeface="楷体" panose="02010609060101010101" pitchFamily="49" charset="-122"/>
                </a:rPr>
                <a:t>1c</a:t>
              </a:r>
              <a:endParaRPr lang="en-US" altLang="zh-CN" sz="2000" dirty="0">
                <a:solidFill>
                  <a:srgbClr val="FFFF00"/>
                </a:solidFill>
                <a:ea typeface="楷体" panose="02010609060101010101" pitchFamily="49" charset="-122"/>
              </a:endParaRPr>
            </a:p>
          </p:txBody>
        </p:sp>
      </p:grpSp>
      <p:sp>
        <p:nvSpPr>
          <p:cNvPr id="37" name="Line 37"/>
          <p:cNvSpPr/>
          <p:nvPr/>
        </p:nvSpPr>
        <p:spPr>
          <a:xfrm>
            <a:off x="5137239" y="3099228"/>
            <a:ext cx="449262" cy="142875"/>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38" name="Line 38"/>
          <p:cNvSpPr/>
          <p:nvPr/>
        </p:nvSpPr>
        <p:spPr>
          <a:xfrm>
            <a:off x="5610314" y="2988103"/>
            <a:ext cx="133350" cy="17145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39" name="Line 39"/>
          <p:cNvSpPr/>
          <p:nvPr/>
        </p:nvSpPr>
        <p:spPr>
          <a:xfrm flipV="1">
            <a:off x="5037226" y="2923015"/>
            <a:ext cx="166688" cy="112713"/>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40" name="Freeform 40"/>
          <p:cNvSpPr/>
          <p:nvPr/>
        </p:nvSpPr>
        <p:spPr>
          <a:xfrm>
            <a:off x="3022689" y="3858053"/>
            <a:ext cx="385762" cy="120650"/>
          </a:xfrm>
          <a:custGeom>
            <a:avLst/>
            <a:gdLst/>
            <a:ahLst/>
            <a:cxnLst>
              <a:cxn ang="0">
                <a:pos x="0" y="2147483646"/>
              </a:cxn>
              <a:cxn ang="0">
                <a:pos x="2147483646" y="0"/>
              </a:cxn>
            </a:cxnLst>
            <a:rect l="0" t="0" r="0" b="0"/>
            <a:pathLst>
              <a:path w="264" h="82">
                <a:moveTo>
                  <a:pt x="0" y="82"/>
                </a:moveTo>
                <a:lnTo>
                  <a:pt x="264"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 name="Freeform 41"/>
          <p:cNvSpPr/>
          <p:nvPr/>
        </p:nvSpPr>
        <p:spPr>
          <a:xfrm>
            <a:off x="2351176" y="3804078"/>
            <a:ext cx="222250" cy="174625"/>
          </a:xfrm>
          <a:custGeom>
            <a:avLst/>
            <a:gdLst/>
            <a:ahLst/>
            <a:cxnLst>
              <a:cxn ang="0">
                <a:pos x="0" y="0"/>
              </a:cxn>
              <a:cxn ang="0">
                <a:pos x="2147483646" y="2147483646"/>
              </a:cxn>
            </a:cxnLst>
            <a:rect l="0" t="0" r="0" b="0"/>
            <a:pathLst>
              <a:path w="152" h="118">
                <a:moveTo>
                  <a:pt x="0" y="0"/>
                </a:moveTo>
                <a:lnTo>
                  <a:pt x="152" y="118"/>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2" name="Freeform 42"/>
          <p:cNvSpPr/>
          <p:nvPr/>
        </p:nvSpPr>
        <p:spPr>
          <a:xfrm>
            <a:off x="2532151" y="3700890"/>
            <a:ext cx="823913" cy="122238"/>
          </a:xfrm>
          <a:custGeom>
            <a:avLst/>
            <a:gdLst/>
            <a:ahLst/>
            <a:cxnLst>
              <a:cxn ang="0">
                <a:pos x="0" y="0"/>
              </a:cxn>
              <a:cxn ang="0">
                <a:pos x="2147483646" y="2147483646"/>
              </a:cxn>
            </a:cxnLst>
            <a:rect l="0" t="0" r="0" b="0"/>
            <a:pathLst>
              <a:path w="564" h="82">
                <a:moveTo>
                  <a:pt x="0" y="0"/>
                </a:moveTo>
                <a:lnTo>
                  <a:pt x="564" y="82"/>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3" name="Freeform 43"/>
          <p:cNvSpPr/>
          <p:nvPr/>
        </p:nvSpPr>
        <p:spPr>
          <a:xfrm>
            <a:off x="2441664" y="3462765"/>
            <a:ext cx="111125" cy="138113"/>
          </a:xfrm>
          <a:custGeom>
            <a:avLst/>
            <a:gdLst/>
            <a:ahLst/>
            <a:cxnLst>
              <a:cxn ang="0">
                <a:pos x="0" y="2147483646"/>
              </a:cxn>
              <a:cxn ang="0">
                <a:pos x="2147483646" y="0"/>
              </a:cxn>
            </a:cxnLst>
            <a:rect l="0" t="0" r="0" b="0"/>
            <a:pathLst>
              <a:path w="76" h="94">
                <a:moveTo>
                  <a:pt x="0" y="94"/>
                </a:moveTo>
                <a:lnTo>
                  <a:pt x="76"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 name="Freeform 44"/>
          <p:cNvSpPr/>
          <p:nvPr/>
        </p:nvSpPr>
        <p:spPr>
          <a:xfrm>
            <a:off x="1236751" y="2908728"/>
            <a:ext cx="366713" cy="168275"/>
          </a:xfrm>
          <a:custGeom>
            <a:avLst/>
            <a:gdLst/>
            <a:ahLst/>
            <a:cxnLst>
              <a:cxn ang="0">
                <a:pos x="0" y="2147483646"/>
              </a:cxn>
              <a:cxn ang="0">
                <a:pos x="2147483646" y="0"/>
              </a:cxn>
            </a:cxnLst>
            <a:rect l="0" t="0" r="0" b="0"/>
            <a:pathLst>
              <a:path w="252" h="114">
                <a:moveTo>
                  <a:pt x="0" y="114"/>
                </a:moveTo>
                <a:lnTo>
                  <a:pt x="252"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 name="Freeform 45"/>
          <p:cNvSpPr/>
          <p:nvPr/>
        </p:nvSpPr>
        <p:spPr>
          <a:xfrm>
            <a:off x="1871751" y="2996040"/>
            <a:ext cx="649288" cy="381000"/>
          </a:xfrm>
          <a:custGeom>
            <a:avLst/>
            <a:gdLst/>
            <a:ahLst/>
            <a:cxnLst>
              <a:cxn ang="0">
                <a:pos x="0" y="0"/>
              </a:cxn>
              <a:cxn ang="0">
                <a:pos x="2147483646" y="2147483646"/>
              </a:cxn>
            </a:cxnLst>
            <a:rect l="0" t="0" r="0" b="0"/>
            <a:pathLst>
              <a:path w="444" h="258">
                <a:moveTo>
                  <a:pt x="0" y="0"/>
                </a:moveTo>
                <a:lnTo>
                  <a:pt x="444" y="258"/>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 name="Freeform 46"/>
          <p:cNvSpPr/>
          <p:nvPr/>
        </p:nvSpPr>
        <p:spPr>
          <a:xfrm>
            <a:off x="3805326" y="3170665"/>
            <a:ext cx="955675" cy="619125"/>
          </a:xfrm>
          <a:custGeom>
            <a:avLst/>
            <a:gdLst/>
            <a:ahLst/>
            <a:cxnLst>
              <a:cxn ang="0">
                <a:pos x="0" y="2147483646"/>
              </a:cxn>
              <a:cxn ang="0">
                <a:pos x="2147483646" y="0"/>
              </a:cxn>
            </a:cxnLst>
            <a:rect l="0" t="0" r="0" b="0"/>
            <a:pathLst>
              <a:path w="654" h="420">
                <a:moveTo>
                  <a:pt x="0" y="420"/>
                </a:moveTo>
                <a:lnTo>
                  <a:pt x="654"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 name="Oval 47"/>
          <p:cNvSpPr/>
          <p:nvPr/>
        </p:nvSpPr>
        <p:spPr>
          <a:xfrm>
            <a:off x="4680039" y="3077003"/>
            <a:ext cx="457200" cy="11906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48" name="Line 48"/>
          <p:cNvSpPr/>
          <p:nvPr/>
        </p:nvSpPr>
        <p:spPr>
          <a:xfrm>
            <a:off x="4680039" y="3065890"/>
            <a:ext cx="0" cy="7302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49" name="Line 49"/>
          <p:cNvSpPr/>
          <p:nvPr/>
        </p:nvSpPr>
        <p:spPr>
          <a:xfrm>
            <a:off x="5137239" y="3065890"/>
            <a:ext cx="0" cy="7302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0" name="Rectangle 50"/>
          <p:cNvSpPr/>
          <p:nvPr/>
        </p:nvSpPr>
        <p:spPr>
          <a:xfrm>
            <a:off x="4680039" y="3065890"/>
            <a:ext cx="452437" cy="73025"/>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endParaRPr lang="zh-CN" altLang="zh-CN" sz="2400" dirty="0">
              <a:ea typeface="楷体" panose="02010609060101010101" pitchFamily="49" charset="-122"/>
            </a:endParaRPr>
          </a:p>
        </p:txBody>
      </p:sp>
      <p:sp>
        <p:nvSpPr>
          <p:cNvPr id="51" name="Oval 51"/>
          <p:cNvSpPr/>
          <p:nvPr/>
        </p:nvSpPr>
        <p:spPr>
          <a:xfrm>
            <a:off x="4675276" y="2978578"/>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52" name="Rectangle 52"/>
          <p:cNvSpPr/>
          <p:nvPr/>
        </p:nvSpPr>
        <p:spPr>
          <a:xfrm>
            <a:off x="4802276" y="2997628"/>
            <a:ext cx="206375" cy="177800"/>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53" name="Text Box 53"/>
          <p:cNvSpPr txBox="1"/>
          <p:nvPr/>
        </p:nvSpPr>
        <p:spPr>
          <a:xfrm>
            <a:off x="4683241" y="2908728"/>
            <a:ext cx="453971"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r>
              <a:rPr lang="en-US" altLang="zh-CN" sz="2000" dirty="0">
                <a:solidFill>
                  <a:srgbClr val="FFFF00"/>
                </a:solidFill>
                <a:ea typeface="楷体" panose="02010609060101010101" pitchFamily="49" charset="-122"/>
              </a:rPr>
              <a:t>2a</a:t>
            </a:r>
            <a:endParaRPr lang="en-US" altLang="zh-CN" sz="2400" dirty="0">
              <a:solidFill>
                <a:srgbClr val="FFFF00"/>
              </a:solidFill>
              <a:ea typeface="楷体" panose="02010609060101010101" pitchFamily="49" charset="-122"/>
            </a:endParaRPr>
          </a:p>
        </p:txBody>
      </p:sp>
      <p:sp>
        <p:nvSpPr>
          <p:cNvPr id="54" name="Text Box 54"/>
          <p:cNvSpPr txBox="1"/>
          <p:nvPr/>
        </p:nvSpPr>
        <p:spPr>
          <a:xfrm>
            <a:off x="1281201" y="3037315"/>
            <a:ext cx="62039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604020202020204" pitchFamily="34" charset="0"/>
              <a:buNone/>
            </a:pPr>
            <a:r>
              <a:rPr lang="en-US" altLang="zh-CN" sz="2000" dirty="0">
                <a:ea typeface="楷体" panose="02010609060101010101" pitchFamily="49" charset="-122"/>
              </a:rPr>
              <a:t>AS3</a:t>
            </a:r>
            <a:endParaRPr lang="en-US" altLang="zh-CN" sz="1800" dirty="0">
              <a:ea typeface="楷体" panose="02010609060101010101" pitchFamily="49" charset="-122"/>
            </a:endParaRPr>
          </a:p>
        </p:txBody>
      </p:sp>
      <p:sp>
        <p:nvSpPr>
          <p:cNvPr id="55" name="Text Box 55"/>
          <p:cNvSpPr txBox="1"/>
          <p:nvPr/>
        </p:nvSpPr>
        <p:spPr>
          <a:xfrm>
            <a:off x="3884701" y="3710415"/>
            <a:ext cx="62039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604020202020204" pitchFamily="34" charset="0"/>
              <a:buNone/>
            </a:pPr>
            <a:r>
              <a:rPr lang="en-US" altLang="zh-CN" sz="2000" dirty="0">
                <a:ea typeface="楷体" panose="02010609060101010101" pitchFamily="49" charset="-122"/>
              </a:rPr>
              <a:t>AS1</a:t>
            </a:r>
            <a:endParaRPr lang="en-US" altLang="zh-CN" sz="1800" dirty="0">
              <a:ea typeface="楷体" panose="02010609060101010101" pitchFamily="49" charset="-122"/>
            </a:endParaRPr>
          </a:p>
        </p:txBody>
      </p:sp>
      <p:sp>
        <p:nvSpPr>
          <p:cNvPr id="56" name="Text Box 56"/>
          <p:cNvSpPr txBox="1"/>
          <p:nvPr/>
        </p:nvSpPr>
        <p:spPr>
          <a:xfrm>
            <a:off x="5091201" y="3332590"/>
            <a:ext cx="5765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604020202020204" pitchFamily="34" charset="0"/>
              <a:buNone/>
            </a:pPr>
            <a:r>
              <a:rPr lang="en-US" altLang="zh-CN" sz="1800" dirty="0">
                <a:ea typeface="楷体" panose="02010609060101010101" pitchFamily="49" charset="-122"/>
              </a:rPr>
              <a:t>AS2</a:t>
            </a:r>
            <a:endParaRPr lang="en-US" altLang="zh-CN" sz="1800" dirty="0">
              <a:ea typeface="楷体" panose="02010609060101010101" pitchFamily="49" charset="-122"/>
            </a:endParaRPr>
          </a:p>
        </p:txBody>
      </p:sp>
      <p:sp>
        <p:nvSpPr>
          <p:cNvPr id="57" name="Oval 57"/>
          <p:cNvSpPr/>
          <p:nvPr/>
        </p:nvSpPr>
        <p:spPr>
          <a:xfrm>
            <a:off x="2070189" y="3686603"/>
            <a:ext cx="457200" cy="119062"/>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58" name="Line 58"/>
          <p:cNvSpPr/>
          <p:nvPr/>
        </p:nvSpPr>
        <p:spPr>
          <a:xfrm>
            <a:off x="2070189" y="3677078"/>
            <a:ext cx="0" cy="7302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9" name="Line 59"/>
          <p:cNvSpPr/>
          <p:nvPr/>
        </p:nvSpPr>
        <p:spPr>
          <a:xfrm>
            <a:off x="2527389" y="3677078"/>
            <a:ext cx="0" cy="7302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60" name="Rectangle 60"/>
          <p:cNvSpPr/>
          <p:nvPr/>
        </p:nvSpPr>
        <p:spPr>
          <a:xfrm>
            <a:off x="2070189" y="3677078"/>
            <a:ext cx="452437" cy="71437"/>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endParaRPr lang="zh-CN" altLang="zh-CN" sz="2400" dirty="0">
              <a:ea typeface="楷体" panose="02010609060101010101" pitchFamily="49" charset="-122"/>
            </a:endParaRPr>
          </a:p>
        </p:txBody>
      </p:sp>
      <p:sp>
        <p:nvSpPr>
          <p:cNvPr id="61" name="Oval 61"/>
          <p:cNvSpPr/>
          <p:nvPr/>
        </p:nvSpPr>
        <p:spPr>
          <a:xfrm>
            <a:off x="2065426" y="3596115"/>
            <a:ext cx="457200" cy="139700"/>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62" name="Rectangle 62"/>
          <p:cNvSpPr/>
          <p:nvPr/>
        </p:nvSpPr>
        <p:spPr>
          <a:xfrm>
            <a:off x="2189251" y="3635803"/>
            <a:ext cx="207963" cy="141287"/>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63" name="Text Box 63"/>
          <p:cNvSpPr txBox="1"/>
          <p:nvPr/>
        </p:nvSpPr>
        <p:spPr>
          <a:xfrm>
            <a:off x="2076566" y="3515153"/>
            <a:ext cx="453971"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r>
              <a:rPr lang="en-US" altLang="zh-CN" sz="2000" dirty="0">
                <a:solidFill>
                  <a:srgbClr val="FFFF00"/>
                </a:solidFill>
                <a:ea typeface="楷体" panose="02010609060101010101" pitchFamily="49" charset="-122"/>
              </a:rPr>
              <a:t>1a</a:t>
            </a:r>
            <a:endParaRPr lang="en-US" altLang="zh-CN" sz="2400" dirty="0">
              <a:solidFill>
                <a:srgbClr val="FFFF00"/>
              </a:solidFill>
              <a:ea typeface="楷体" panose="02010609060101010101" pitchFamily="49" charset="-122"/>
            </a:endParaRPr>
          </a:p>
        </p:txBody>
      </p:sp>
      <p:grpSp>
        <p:nvGrpSpPr>
          <p:cNvPr id="64" name="Group 64"/>
          <p:cNvGrpSpPr/>
          <p:nvPr/>
        </p:nvGrpSpPr>
        <p:grpSpPr>
          <a:xfrm>
            <a:off x="5183276" y="2740452"/>
            <a:ext cx="460506" cy="400050"/>
            <a:chOff x="4320" y="1940"/>
            <a:chExt cx="316" cy="271"/>
          </a:xfrm>
        </p:grpSpPr>
        <p:sp>
          <p:nvSpPr>
            <p:cNvPr id="65" name="Oval 65"/>
            <p:cNvSpPr/>
            <p:nvPr/>
          </p:nvSpPr>
          <p:spPr>
            <a:xfrm>
              <a:off x="4323" y="2054"/>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66" name="Line 66"/>
            <p:cNvSpPr/>
            <p:nvPr/>
          </p:nvSpPr>
          <p:spPr>
            <a:xfrm>
              <a:off x="4323" y="2047"/>
              <a:ext cx="0" cy="50"/>
            </a:xfrm>
            <a:prstGeom prst="line">
              <a:avLst/>
            </a:prstGeom>
            <a:ln w="12700" cap="flat" cmpd="sng">
              <a:solidFill>
                <a:schemeClr val="tx1"/>
              </a:solidFill>
              <a:prstDash val="solid"/>
              <a:headEnd type="none" w="med" len="med"/>
              <a:tailEnd type="none" w="med" len="med"/>
            </a:ln>
          </p:spPr>
          <p:txBody>
            <a:bodyPr/>
            <a:lstStyle/>
            <a:p>
              <a:endParaRPr lang="zh-CN" altLang="en-US">
                <a:solidFill>
                  <a:srgbClr val="FFFF00"/>
                </a:solidFill>
              </a:endParaRPr>
            </a:p>
          </p:txBody>
        </p:sp>
        <p:sp>
          <p:nvSpPr>
            <p:cNvPr id="67" name="Line 67"/>
            <p:cNvSpPr/>
            <p:nvPr/>
          </p:nvSpPr>
          <p:spPr>
            <a:xfrm>
              <a:off x="4636" y="2047"/>
              <a:ext cx="0" cy="50"/>
            </a:xfrm>
            <a:prstGeom prst="line">
              <a:avLst/>
            </a:prstGeom>
            <a:ln w="12700" cap="flat" cmpd="sng">
              <a:solidFill>
                <a:schemeClr val="tx1"/>
              </a:solidFill>
              <a:prstDash val="solid"/>
              <a:headEnd type="none" w="med" len="med"/>
              <a:tailEnd type="none" w="med" len="med"/>
            </a:ln>
          </p:spPr>
          <p:txBody>
            <a:bodyPr/>
            <a:lstStyle/>
            <a:p>
              <a:endParaRPr lang="zh-CN" altLang="en-US">
                <a:solidFill>
                  <a:srgbClr val="FFFF00"/>
                </a:solidFill>
              </a:endParaRPr>
            </a:p>
          </p:txBody>
        </p:sp>
        <p:sp>
          <p:nvSpPr>
            <p:cNvPr id="68" name="Rectangle 68"/>
            <p:cNvSpPr/>
            <p:nvPr/>
          </p:nvSpPr>
          <p:spPr>
            <a:xfrm>
              <a:off x="4323" y="2047"/>
              <a:ext cx="310" cy="4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endParaRPr lang="zh-CN" altLang="zh-CN" sz="2400" dirty="0">
                <a:solidFill>
                  <a:srgbClr val="FFFF00"/>
                </a:solidFill>
                <a:ea typeface="楷体" panose="02010609060101010101" pitchFamily="49" charset="-122"/>
              </a:endParaRPr>
            </a:p>
          </p:txBody>
        </p:sp>
        <p:sp>
          <p:nvSpPr>
            <p:cNvPr id="69" name="Oval 69"/>
            <p:cNvSpPr/>
            <p:nvPr/>
          </p:nvSpPr>
          <p:spPr>
            <a:xfrm>
              <a:off x="4320" y="1988"/>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70" name="Rectangle 70"/>
            <p:cNvSpPr/>
            <p:nvPr/>
          </p:nvSpPr>
          <p:spPr>
            <a:xfrm>
              <a:off x="4407" y="2001"/>
              <a:ext cx="141" cy="118"/>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71" name="Text Box 71"/>
            <p:cNvSpPr txBox="1"/>
            <p:nvPr/>
          </p:nvSpPr>
          <p:spPr>
            <a:xfrm>
              <a:off x="4328" y="1940"/>
              <a:ext cx="306"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r>
                <a:rPr lang="en-US" altLang="zh-CN" sz="2000" dirty="0">
                  <a:solidFill>
                    <a:srgbClr val="FFFF00"/>
                  </a:solidFill>
                  <a:ea typeface="楷体" panose="02010609060101010101" pitchFamily="49" charset="-122"/>
                </a:rPr>
                <a:t>2c</a:t>
              </a:r>
              <a:endParaRPr lang="en-US" altLang="zh-CN" sz="2400" dirty="0">
                <a:solidFill>
                  <a:srgbClr val="FFFF00"/>
                </a:solidFill>
                <a:ea typeface="楷体" panose="02010609060101010101" pitchFamily="49" charset="-122"/>
              </a:endParaRPr>
            </a:p>
          </p:txBody>
        </p:sp>
      </p:grpSp>
      <p:grpSp>
        <p:nvGrpSpPr>
          <p:cNvPr id="72" name="Group 72"/>
          <p:cNvGrpSpPr/>
          <p:nvPr/>
        </p:nvGrpSpPr>
        <p:grpSpPr>
          <a:xfrm>
            <a:off x="5588091" y="3067476"/>
            <a:ext cx="467108" cy="400050"/>
            <a:chOff x="4596" y="2162"/>
            <a:chExt cx="320" cy="271"/>
          </a:xfrm>
        </p:grpSpPr>
        <p:sp>
          <p:nvSpPr>
            <p:cNvPr id="73" name="Oval 73"/>
            <p:cNvSpPr/>
            <p:nvPr/>
          </p:nvSpPr>
          <p:spPr>
            <a:xfrm>
              <a:off x="4599" y="2276"/>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74" name="Line 74"/>
            <p:cNvSpPr/>
            <p:nvPr/>
          </p:nvSpPr>
          <p:spPr>
            <a:xfrm>
              <a:off x="4599" y="2269"/>
              <a:ext cx="0" cy="50"/>
            </a:xfrm>
            <a:prstGeom prst="line">
              <a:avLst/>
            </a:prstGeom>
            <a:ln w="12700" cap="flat" cmpd="sng">
              <a:solidFill>
                <a:schemeClr val="tx1"/>
              </a:solidFill>
              <a:prstDash val="solid"/>
              <a:headEnd type="none" w="med" len="med"/>
              <a:tailEnd type="none" w="med" len="med"/>
            </a:ln>
          </p:spPr>
          <p:txBody>
            <a:bodyPr/>
            <a:lstStyle/>
            <a:p>
              <a:endParaRPr lang="zh-CN" altLang="en-US">
                <a:solidFill>
                  <a:srgbClr val="FFFF00"/>
                </a:solidFill>
              </a:endParaRPr>
            </a:p>
          </p:txBody>
        </p:sp>
        <p:sp>
          <p:nvSpPr>
            <p:cNvPr id="75" name="Line 75"/>
            <p:cNvSpPr/>
            <p:nvPr/>
          </p:nvSpPr>
          <p:spPr>
            <a:xfrm>
              <a:off x="4912" y="2269"/>
              <a:ext cx="0" cy="50"/>
            </a:xfrm>
            <a:prstGeom prst="line">
              <a:avLst/>
            </a:prstGeom>
            <a:ln w="12700" cap="flat" cmpd="sng">
              <a:solidFill>
                <a:schemeClr val="tx1"/>
              </a:solidFill>
              <a:prstDash val="solid"/>
              <a:headEnd type="none" w="med" len="med"/>
              <a:tailEnd type="none" w="med" len="med"/>
            </a:ln>
          </p:spPr>
          <p:txBody>
            <a:bodyPr/>
            <a:lstStyle/>
            <a:p>
              <a:endParaRPr lang="zh-CN" altLang="en-US">
                <a:solidFill>
                  <a:srgbClr val="FFFF00"/>
                </a:solidFill>
              </a:endParaRPr>
            </a:p>
          </p:txBody>
        </p:sp>
        <p:sp>
          <p:nvSpPr>
            <p:cNvPr id="76" name="Rectangle 76"/>
            <p:cNvSpPr/>
            <p:nvPr/>
          </p:nvSpPr>
          <p:spPr>
            <a:xfrm>
              <a:off x="4599" y="2269"/>
              <a:ext cx="310" cy="4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endParaRPr lang="zh-CN" altLang="zh-CN" sz="2400" dirty="0">
                <a:solidFill>
                  <a:srgbClr val="FFFF00"/>
                </a:solidFill>
                <a:ea typeface="楷体" panose="02010609060101010101" pitchFamily="49" charset="-122"/>
              </a:endParaRPr>
            </a:p>
          </p:txBody>
        </p:sp>
        <p:sp>
          <p:nvSpPr>
            <p:cNvPr id="77" name="Oval 77"/>
            <p:cNvSpPr/>
            <p:nvPr/>
          </p:nvSpPr>
          <p:spPr>
            <a:xfrm>
              <a:off x="4596" y="2210"/>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78" name="Rectangle 78"/>
            <p:cNvSpPr/>
            <p:nvPr/>
          </p:nvSpPr>
          <p:spPr>
            <a:xfrm>
              <a:off x="4683" y="2223"/>
              <a:ext cx="142" cy="110"/>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79" name="Text Box 79"/>
            <p:cNvSpPr txBox="1"/>
            <p:nvPr/>
          </p:nvSpPr>
          <p:spPr>
            <a:xfrm>
              <a:off x="4600" y="2162"/>
              <a:ext cx="316"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r>
                <a:rPr lang="en-US" altLang="zh-CN" sz="2000" dirty="0">
                  <a:solidFill>
                    <a:srgbClr val="FFFF00"/>
                  </a:solidFill>
                  <a:ea typeface="楷体" panose="02010609060101010101" pitchFamily="49" charset="-122"/>
                </a:rPr>
                <a:t>2b</a:t>
              </a:r>
              <a:endParaRPr lang="en-US" altLang="zh-CN" sz="2400" dirty="0">
                <a:solidFill>
                  <a:srgbClr val="FFFF00"/>
                </a:solidFill>
                <a:ea typeface="楷体" panose="02010609060101010101" pitchFamily="49" charset="-122"/>
              </a:endParaRPr>
            </a:p>
          </p:txBody>
        </p:sp>
      </p:grpSp>
      <p:grpSp>
        <p:nvGrpSpPr>
          <p:cNvPr id="80" name="Group 80"/>
          <p:cNvGrpSpPr/>
          <p:nvPr/>
        </p:nvGrpSpPr>
        <p:grpSpPr>
          <a:xfrm>
            <a:off x="3352889" y="3613577"/>
            <a:ext cx="461269" cy="400050"/>
            <a:chOff x="2016" y="1980"/>
            <a:chExt cx="316" cy="271"/>
          </a:xfrm>
        </p:grpSpPr>
        <p:sp>
          <p:nvSpPr>
            <p:cNvPr id="81" name="Oval 81"/>
            <p:cNvSpPr/>
            <p:nvPr/>
          </p:nvSpPr>
          <p:spPr>
            <a:xfrm>
              <a:off x="2019" y="210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82" name="Line 82"/>
            <p:cNvSpPr/>
            <p:nvPr/>
          </p:nvSpPr>
          <p:spPr>
            <a:xfrm>
              <a:off x="2019" y="2095"/>
              <a:ext cx="0" cy="50"/>
            </a:xfrm>
            <a:prstGeom prst="line">
              <a:avLst/>
            </a:prstGeom>
            <a:ln w="12700" cap="flat" cmpd="sng">
              <a:solidFill>
                <a:schemeClr val="tx1"/>
              </a:solidFill>
              <a:prstDash val="solid"/>
              <a:headEnd type="none" w="med" len="med"/>
              <a:tailEnd type="none" w="med" len="med"/>
            </a:ln>
          </p:spPr>
          <p:txBody>
            <a:bodyPr/>
            <a:lstStyle/>
            <a:p>
              <a:endParaRPr lang="zh-CN" altLang="en-US">
                <a:solidFill>
                  <a:srgbClr val="FFFF00"/>
                </a:solidFill>
              </a:endParaRPr>
            </a:p>
          </p:txBody>
        </p:sp>
        <p:sp>
          <p:nvSpPr>
            <p:cNvPr id="83" name="Line 83"/>
            <p:cNvSpPr/>
            <p:nvPr/>
          </p:nvSpPr>
          <p:spPr>
            <a:xfrm>
              <a:off x="2332" y="2095"/>
              <a:ext cx="0" cy="50"/>
            </a:xfrm>
            <a:prstGeom prst="line">
              <a:avLst/>
            </a:prstGeom>
            <a:ln w="12700" cap="flat" cmpd="sng">
              <a:solidFill>
                <a:schemeClr val="tx1"/>
              </a:solidFill>
              <a:prstDash val="solid"/>
              <a:headEnd type="none" w="med" len="med"/>
              <a:tailEnd type="none" w="med" len="med"/>
            </a:ln>
          </p:spPr>
          <p:txBody>
            <a:bodyPr/>
            <a:lstStyle/>
            <a:p>
              <a:endParaRPr lang="zh-CN" altLang="en-US">
                <a:solidFill>
                  <a:srgbClr val="FFFF00"/>
                </a:solidFill>
              </a:endParaRPr>
            </a:p>
          </p:txBody>
        </p:sp>
        <p:sp>
          <p:nvSpPr>
            <p:cNvPr id="84" name="Rectangle 84"/>
            <p:cNvSpPr/>
            <p:nvPr/>
          </p:nvSpPr>
          <p:spPr>
            <a:xfrm>
              <a:off x="2019" y="2095"/>
              <a:ext cx="310" cy="4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endParaRPr lang="zh-CN" altLang="zh-CN" sz="2400" dirty="0">
                <a:solidFill>
                  <a:srgbClr val="FFFF00"/>
                </a:solidFill>
                <a:ea typeface="楷体" panose="02010609060101010101" pitchFamily="49" charset="-122"/>
              </a:endParaRPr>
            </a:p>
          </p:txBody>
        </p:sp>
        <p:sp>
          <p:nvSpPr>
            <p:cNvPr id="85" name="Oval 85"/>
            <p:cNvSpPr/>
            <p:nvPr/>
          </p:nvSpPr>
          <p:spPr>
            <a:xfrm>
              <a:off x="2016" y="203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grpSp>
          <p:nvGrpSpPr>
            <p:cNvPr id="86" name="Group 86"/>
            <p:cNvGrpSpPr/>
            <p:nvPr/>
          </p:nvGrpSpPr>
          <p:grpSpPr>
            <a:xfrm>
              <a:off x="2016" y="1980"/>
              <a:ext cx="316" cy="271"/>
              <a:chOff x="2896" y="2429"/>
              <a:chExt cx="323" cy="271"/>
            </a:xfrm>
          </p:grpSpPr>
          <p:sp>
            <p:nvSpPr>
              <p:cNvPr id="87" name="Rectangle 87"/>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88" name="Text Box 88"/>
              <p:cNvSpPr txBox="1"/>
              <p:nvPr/>
            </p:nvSpPr>
            <p:spPr>
              <a:xfrm>
                <a:off x="2896" y="2429"/>
                <a:ext cx="323"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r>
                  <a:rPr lang="en-US" altLang="zh-CN" sz="2000" dirty="0">
                    <a:solidFill>
                      <a:srgbClr val="FFFF00"/>
                    </a:solidFill>
                    <a:ea typeface="楷体" panose="02010609060101010101" pitchFamily="49" charset="-122"/>
                  </a:rPr>
                  <a:t>1b</a:t>
                </a:r>
                <a:endParaRPr lang="en-US" altLang="zh-CN" sz="2400" dirty="0">
                  <a:solidFill>
                    <a:srgbClr val="FFFF00"/>
                  </a:solidFill>
                  <a:ea typeface="楷体" panose="02010609060101010101" pitchFamily="49" charset="-122"/>
                </a:endParaRPr>
              </a:p>
            </p:txBody>
          </p:sp>
        </p:grpSp>
      </p:grpSp>
      <p:sp>
        <p:nvSpPr>
          <p:cNvPr id="89" name="Freeform 89"/>
          <p:cNvSpPr/>
          <p:nvPr/>
        </p:nvSpPr>
        <p:spPr>
          <a:xfrm>
            <a:off x="2536914" y="4088240"/>
            <a:ext cx="2697162" cy="609600"/>
          </a:xfrm>
          <a:custGeom>
            <a:avLst/>
            <a:gdLst/>
            <a:ahLst/>
            <a:cxnLst>
              <a:cxn ang="0">
                <a:pos x="0" y="2147483646"/>
              </a:cxn>
              <a:cxn ang="0">
                <a:pos x="2147483646" y="0"/>
              </a:cxn>
              <a:cxn ang="0">
                <a:pos x="2147483646" y="2147483646"/>
              </a:cxn>
              <a:cxn ang="0">
                <a:pos x="2147483646" y="2147483646"/>
              </a:cxn>
              <a:cxn ang="0">
                <a:pos x="0" y="2147483646"/>
              </a:cxn>
            </a:cxnLst>
            <a:rect l="0" t="0" r="0" b="0"/>
            <a:pathLst>
              <a:path w="1848" h="414">
                <a:moveTo>
                  <a:pt x="0" y="414"/>
                </a:moveTo>
                <a:lnTo>
                  <a:pt x="84" y="0"/>
                </a:lnTo>
                <a:lnTo>
                  <a:pt x="384" y="6"/>
                </a:lnTo>
                <a:lnTo>
                  <a:pt x="1848" y="414"/>
                </a:lnTo>
                <a:lnTo>
                  <a:pt x="0" y="414"/>
                </a:lnTo>
                <a:close/>
              </a:path>
            </a:pathLst>
          </a:custGeom>
          <a:solidFill>
            <a:srgbClr val="DDDDDD">
              <a:alpha val="100000"/>
            </a:srgbClr>
          </a:solidFill>
          <a:ln w="9525" cap="flat" cmpd="sng">
            <a:solidFill>
              <a:srgbClr val="DDDDDD">
                <a:alpha val="100000"/>
              </a:srgbClr>
            </a:solidFill>
            <a:prstDash val="solid"/>
            <a:round/>
            <a:headEnd type="none" w="med" len="med"/>
            <a:tailEnd type="none" w="med" len="med"/>
          </a:ln>
        </p:spPr>
        <p:txBody>
          <a:bodyPr/>
          <a:lstStyle/>
          <a:p>
            <a:endParaRPr lang="zh-CN" altLang="en-US"/>
          </a:p>
        </p:txBody>
      </p:sp>
      <p:sp>
        <p:nvSpPr>
          <p:cNvPr id="90" name="Oval 91"/>
          <p:cNvSpPr/>
          <p:nvPr/>
        </p:nvSpPr>
        <p:spPr>
          <a:xfrm>
            <a:off x="2643276" y="4731178"/>
            <a:ext cx="1074738" cy="706437"/>
          </a:xfrm>
          <a:prstGeom prst="ellipse">
            <a:avLst/>
          </a:prstGeom>
          <a:noFill/>
          <a:ln w="9525" cap="flat" cmpd="sng">
            <a:solidFill>
              <a:srgbClr val="0000FF"/>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91" name="Text Box 92"/>
          <p:cNvSpPr txBox="1"/>
          <p:nvPr/>
        </p:nvSpPr>
        <p:spPr>
          <a:xfrm>
            <a:off x="2714714" y="4770865"/>
            <a:ext cx="1430337" cy="64516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r>
              <a:rPr lang="en-US" altLang="zh-CN" sz="1800" dirty="0">
                <a:solidFill>
                  <a:srgbClr val="0000FF"/>
                </a:solidFill>
                <a:ea typeface="楷体" panose="02010609060101010101" pitchFamily="49" charset="-122"/>
              </a:rPr>
              <a:t>AS</a:t>
            </a:r>
            <a:r>
              <a:rPr lang="zh-CN" altLang="en-US" sz="1800" dirty="0">
                <a:solidFill>
                  <a:srgbClr val="0000FF"/>
                </a:solidFill>
                <a:ea typeface="楷体" panose="02010609060101010101" pitchFamily="49" charset="-122"/>
              </a:rPr>
              <a:t>内部</a:t>
            </a:r>
            <a:endParaRPr lang="zh-CN" altLang="en-US" sz="1800" dirty="0">
              <a:solidFill>
                <a:srgbClr val="0000FF"/>
              </a:solidFill>
              <a:ea typeface="楷体" panose="02010609060101010101" pitchFamily="49" charset="-122"/>
            </a:endParaRPr>
          </a:p>
          <a:p>
            <a:pPr marL="0" lvl="0" indent="0" eaLnBrk="1" hangingPunct="1">
              <a:spcBef>
                <a:spcPct val="0"/>
              </a:spcBef>
              <a:buClrTx/>
              <a:buSzPct val="100000"/>
              <a:buFont typeface="Arial" panose="020B0604020202020204" pitchFamily="34" charset="0"/>
              <a:buNone/>
            </a:pPr>
            <a:r>
              <a:rPr lang="zh-CN" altLang="en-US" sz="1800" dirty="0">
                <a:solidFill>
                  <a:srgbClr val="0000FF"/>
                </a:solidFill>
                <a:ea typeface="楷体" panose="02010609060101010101" pitchFamily="49" charset="-122"/>
              </a:rPr>
              <a:t>选路算法</a:t>
            </a:r>
            <a:endParaRPr lang="zh-CN" altLang="en-US" sz="1800" dirty="0">
              <a:solidFill>
                <a:srgbClr val="0000FF"/>
              </a:solidFill>
              <a:ea typeface="楷体" panose="02010609060101010101" pitchFamily="49" charset="-122"/>
            </a:endParaRPr>
          </a:p>
        </p:txBody>
      </p:sp>
      <p:sp>
        <p:nvSpPr>
          <p:cNvPr id="92" name="Oval 93"/>
          <p:cNvSpPr/>
          <p:nvPr/>
        </p:nvSpPr>
        <p:spPr>
          <a:xfrm>
            <a:off x="3867239" y="4731178"/>
            <a:ext cx="1074737" cy="704850"/>
          </a:xfrm>
          <a:prstGeom prst="ellipse">
            <a:avLst/>
          </a:prstGeom>
          <a:noFill/>
          <a:ln w="952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sp>
        <p:nvSpPr>
          <p:cNvPr id="93" name="Text Box 94"/>
          <p:cNvSpPr txBox="1"/>
          <p:nvPr/>
        </p:nvSpPr>
        <p:spPr>
          <a:xfrm>
            <a:off x="3970426" y="4748640"/>
            <a:ext cx="91948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r>
              <a:rPr lang="en-US" altLang="zh-CN" sz="1800" dirty="0">
                <a:solidFill>
                  <a:srgbClr val="FF0000"/>
                </a:solidFill>
                <a:ea typeface="楷体" panose="02010609060101010101" pitchFamily="49" charset="-122"/>
              </a:rPr>
              <a:t>AS</a:t>
            </a:r>
            <a:r>
              <a:rPr lang="zh-CN" altLang="en-US" sz="1800" dirty="0">
                <a:solidFill>
                  <a:srgbClr val="FF0000"/>
                </a:solidFill>
                <a:ea typeface="楷体" panose="02010609060101010101" pitchFamily="49" charset="-122"/>
              </a:rPr>
              <a:t>间选</a:t>
            </a:r>
            <a:endParaRPr lang="zh-CN" altLang="en-US" sz="1800" dirty="0">
              <a:solidFill>
                <a:srgbClr val="FF0000"/>
              </a:solidFill>
              <a:ea typeface="楷体" panose="02010609060101010101" pitchFamily="49" charset="-122"/>
            </a:endParaRPr>
          </a:p>
          <a:p>
            <a:pPr marL="0" lvl="0" indent="0" eaLnBrk="1" hangingPunct="1">
              <a:spcBef>
                <a:spcPct val="0"/>
              </a:spcBef>
              <a:buClrTx/>
              <a:buSzPct val="100000"/>
              <a:buFont typeface="Arial" panose="020B0604020202020204" pitchFamily="34" charset="0"/>
              <a:buNone/>
            </a:pPr>
            <a:r>
              <a:rPr lang="zh-CN" altLang="en-US" sz="1800" dirty="0">
                <a:solidFill>
                  <a:srgbClr val="FF0000"/>
                </a:solidFill>
                <a:ea typeface="楷体" panose="02010609060101010101" pitchFamily="49" charset="-122"/>
              </a:rPr>
              <a:t>路算法</a:t>
            </a:r>
            <a:endParaRPr lang="zh-CN" altLang="en-US" sz="1800" dirty="0">
              <a:solidFill>
                <a:srgbClr val="FF0000"/>
              </a:solidFill>
              <a:ea typeface="楷体" panose="02010609060101010101" pitchFamily="49" charset="-122"/>
            </a:endParaRPr>
          </a:p>
        </p:txBody>
      </p:sp>
      <p:sp>
        <p:nvSpPr>
          <p:cNvPr id="94" name="Rectangle 95"/>
          <p:cNvSpPr/>
          <p:nvPr/>
        </p:nvSpPr>
        <p:spPr>
          <a:xfrm>
            <a:off x="3097301" y="5658278"/>
            <a:ext cx="1138238" cy="392112"/>
          </a:xfrm>
          <a:prstGeom prst="rect">
            <a:avLst/>
          </a:prstGeom>
          <a:solidFill>
            <a:schemeClr val="accent2">
              <a:lumMod val="60000"/>
              <a:lumOff val="40000"/>
            </a:scheme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Pct val="100000"/>
              <a:buFont typeface="Arial" panose="020B0604020202020204" pitchFamily="34" charset="0"/>
              <a:buNone/>
            </a:pPr>
            <a:r>
              <a:rPr lang="zh-CN" altLang="en-US" sz="1800" dirty="0">
                <a:ea typeface="楷体" panose="02010609060101010101" pitchFamily="49" charset="-122"/>
              </a:rPr>
              <a:t>转发表</a:t>
            </a:r>
            <a:endParaRPr lang="zh-CN" altLang="en-US" sz="1800" dirty="0">
              <a:ea typeface="楷体" panose="02010609060101010101" pitchFamily="49" charset="-122"/>
            </a:endParaRPr>
          </a:p>
        </p:txBody>
      </p:sp>
      <p:sp>
        <p:nvSpPr>
          <p:cNvPr id="95" name="Freeform 96"/>
          <p:cNvSpPr/>
          <p:nvPr/>
        </p:nvSpPr>
        <p:spPr>
          <a:xfrm>
            <a:off x="2746464" y="5307440"/>
            <a:ext cx="401637" cy="508000"/>
          </a:xfrm>
          <a:custGeom>
            <a:avLst/>
            <a:gdLst/>
            <a:ahLst/>
            <a:cxnLst>
              <a:cxn ang="0">
                <a:pos x="0" y="0"/>
              </a:cxn>
              <a:cxn ang="0">
                <a:pos x="2147483646" y="2147483646"/>
              </a:cxn>
              <a:cxn ang="0">
                <a:pos x="2147483646" y="2147483646"/>
              </a:cxn>
            </a:cxnLst>
            <a:rect l="0" t="0" r="0" b="0"/>
            <a:pathLst>
              <a:path w="275" h="345">
                <a:moveTo>
                  <a:pt x="0" y="0"/>
                </a:moveTo>
                <a:cubicBezTo>
                  <a:pt x="12" y="86"/>
                  <a:pt x="25" y="173"/>
                  <a:pt x="71" y="230"/>
                </a:cubicBezTo>
                <a:cubicBezTo>
                  <a:pt x="117" y="287"/>
                  <a:pt x="241" y="326"/>
                  <a:pt x="275" y="345"/>
                </a:cubicBezTo>
              </a:path>
            </a:pathLst>
          </a:custGeom>
          <a:noFill/>
          <a:ln w="9525" cap="flat" cmpd="sng">
            <a:solidFill>
              <a:srgbClr val="0000FF">
                <a:alpha val="100000"/>
              </a:srgbClr>
            </a:solidFill>
            <a:prstDash val="solid"/>
            <a:round/>
            <a:headEnd type="none" w="med" len="med"/>
            <a:tailEnd type="triangle" w="med" len="med"/>
          </a:ln>
        </p:spPr>
        <p:txBody>
          <a:bodyPr/>
          <a:lstStyle/>
          <a:p>
            <a:endParaRPr lang="zh-CN" altLang="en-US"/>
          </a:p>
        </p:txBody>
      </p:sp>
      <p:sp>
        <p:nvSpPr>
          <p:cNvPr id="96" name="Freeform 97"/>
          <p:cNvSpPr/>
          <p:nvPr/>
        </p:nvSpPr>
        <p:spPr>
          <a:xfrm>
            <a:off x="4299039" y="5307440"/>
            <a:ext cx="517525" cy="547688"/>
          </a:xfrm>
          <a:custGeom>
            <a:avLst/>
            <a:gdLst/>
            <a:ahLst/>
            <a:cxnLst>
              <a:cxn ang="0">
                <a:pos x="2147483646" y="0"/>
              </a:cxn>
              <a:cxn ang="0">
                <a:pos x="2147483646" y="2147483646"/>
              </a:cxn>
              <a:cxn ang="0">
                <a:pos x="0" y="2147483646"/>
              </a:cxn>
            </a:cxnLst>
            <a:rect l="0" t="0" r="0" b="0"/>
            <a:pathLst>
              <a:path w="354" h="372">
                <a:moveTo>
                  <a:pt x="354" y="0"/>
                </a:moveTo>
                <a:cubicBezTo>
                  <a:pt x="330" y="106"/>
                  <a:pt x="307" y="212"/>
                  <a:pt x="248" y="274"/>
                </a:cubicBezTo>
                <a:cubicBezTo>
                  <a:pt x="189" y="336"/>
                  <a:pt x="41" y="354"/>
                  <a:pt x="0" y="372"/>
                </a:cubicBezTo>
              </a:path>
            </a:pathLst>
          </a:custGeom>
          <a:noFill/>
          <a:ln w="9525" cap="flat" cmpd="sng">
            <a:solidFill>
              <a:srgbClr val="FF0000">
                <a:alpha val="100000"/>
              </a:srgbClr>
            </a:solidFill>
            <a:prstDash val="solid"/>
            <a:round/>
            <a:headEnd type="none" w="med" len="med"/>
            <a:tailEnd type="triangle" w="med" len="med"/>
          </a:ln>
        </p:spPr>
        <p:txBody>
          <a:bodyPr/>
          <a:lstStyle/>
          <a:p>
            <a:endParaRPr lang="zh-CN" altLang="en-US"/>
          </a:p>
        </p:txBody>
      </p:sp>
      <p:grpSp>
        <p:nvGrpSpPr>
          <p:cNvPr id="97" name="Group 98"/>
          <p:cNvGrpSpPr/>
          <p:nvPr/>
        </p:nvGrpSpPr>
        <p:grpSpPr>
          <a:xfrm>
            <a:off x="1020851" y="2500739"/>
            <a:ext cx="461963" cy="400050"/>
            <a:chOff x="2016" y="1980"/>
            <a:chExt cx="316" cy="271"/>
          </a:xfrm>
        </p:grpSpPr>
        <p:sp>
          <p:nvSpPr>
            <p:cNvPr id="98" name="Oval 99"/>
            <p:cNvSpPr/>
            <p:nvPr/>
          </p:nvSpPr>
          <p:spPr>
            <a:xfrm>
              <a:off x="2019" y="2102"/>
              <a:ext cx="313" cy="81"/>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99" name="Line 100"/>
            <p:cNvSpPr/>
            <p:nvPr/>
          </p:nvSpPr>
          <p:spPr>
            <a:xfrm>
              <a:off x="2019" y="2095"/>
              <a:ext cx="0" cy="50"/>
            </a:xfrm>
            <a:prstGeom prst="line">
              <a:avLst/>
            </a:prstGeom>
            <a:ln w="12700" cap="flat" cmpd="sng">
              <a:solidFill>
                <a:schemeClr val="tx1"/>
              </a:solidFill>
              <a:prstDash val="solid"/>
              <a:headEnd type="none" w="med" len="med"/>
              <a:tailEnd type="none" w="med" len="med"/>
            </a:ln>
          </p:spPr>
          <p:txBody>
            <a:bodyPr/>
            <a:lstStyle/>
            <a:p>
              <a:endParaRPr lang="zh-CN" altLang="en-US">
                <a:solidFill>
                  <a:srgbClr val="FFFF00"/>
                </a:solidFill>
              </a:endParaRPr>
            </a:p>
          </p:txBody>
        </p:sp>
        <p:sp>
          <p:nvSpPr>
            <p:cNvPr id="100" name="Line 101"/>
            <p:cNvSpPr/>
            <p:nvPr/>
          </p:nvSpPr>
          <p:spPr>
            <a:xfrm>
              <a:off x="2332" y="2095"/>
              <a:ext cx="0" cy="50"/>
            </a:xfrm>
            <a:prstGeom prst="line">
              <a:avLst/>
            </a:prstGeom>
            <a:ln w="12700" cap="flat" cmpd="sng">
              <a:solidFill>
                <a:schemeClr val="tx1"/>
              </a:solidFill>
              <a:prstDash val="solid"/>
              <a:headEnd type="none" w="med" len="med"/>
              <a:tailEnd type="none" w="med" len="med"/>
            </a:ln>
          </p:spPr>
          <p:txBody>
            <a:bodyPr/>
            <a:lstStyle/>
            <a:p>
              <a:endParaRPr lang="zh-CN" altLang="en-US">
                <a:solidFill>
                  <a:srgbClr val="FFFF00"/>
                </a:solidFill>
              </a:endParaRPr>
            </a:p>
          </p:txBody>
        </p:sp>
        <p:sp>
          <p:nvSpPr>
            <p:cNvPr id="101" name="Rectangle 102"/>
            <p:cNvSpPr/>
            <p:nvPr/>
          </p:nvSpPr>
          <p:spPr>
            <a:xfrm>
              <a:off x="2019" y="2095"/>
              <a:ext cx="310" cy="49"/>
            </a:xfrm>
            <a:prstGeom prst="rect">
              <a:avLst/>
            </a:prstGeom>
            <a:solidFill>
              <a:schemeClr val="hlink"/>
            </a:solidFill>
            <a:ln w="12700">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endParaRPr lang="zh-CN" altLang="zh-CN" sz="2400" dirty="0">
                <a:solidFill>
                  <a:srgbClr val="FFFF00"/>
                </a:solidFill>
                <a:ea typeface="楷体" panose="02010609060101010101" pitchFamily="49" charset="-122"/>
              </a:endParaRPr>
            </a:p>
          </p:txBody>
        </p:sp>
        <p:sp>
          <p:nvSpPr>
            <p:cNvPr id="102" name="Oval 103"/>
            <p:cNvSpPr/>
            <p:nvPr/>
          </p:nvSpPr>
          <p:spPr>
            <a:xfrm>
              <a:off x="2016" y="2036"/>
              <a:ext cx="313" cy="95"/>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grpSp>
          <p:nvGrpSpPr>
            <p:cNvPr id="103" name="Group 104"/>
            <p:cNvGrpSpPr/>
            <p:nvPr/>
          </p:nvGrpSpPr>
          <p:grpSpPr>
            <a:xfrm>
              <a:off x="2023" y="1980"/>
              <a:ext cx="305" cy="271"/>
              <a:chOff x="2901" y="2429"/>
              <a:chExt cx="312" cy="271"/>
            </a:xfrm>
          </p:grpSpPr>
          <p:sp>
            <p:nvSpPr>
              <p:cNvPr id="104" name="Rectangle 105"/>
              <p:cNvSpPr/>
              <p:nvPr/>
            </p:nvSpPr>
            <p:spPr>
              <a:xfrm>
                <a:off x="2982" y="2490"/>
                <a:ext cx="144" cy="132"/>
              </a:xfrm>
              <a:prstGeom prst="rect">
                <a:avLst/>
              </a:prstGeom>
              <a:solidFill>
                <a:schemeClr val="hlink"/>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solidFill>
                    <a:srgbClr val="FFFF00"/>
                  </a:solidFill>
                  <a:ea typeface="楷体" panose="02010609060101010101" pitchFamily="49" charset="-122"/>
                </a:endParaRPr>
              </a:p>
            </p:txBody>
          </p:sp>
          <p:sp>
            <p:nvSpPr>
              <p:cNvPr id="105" name="Text Box 106"/>
              <p:cNvSpPr txBox="1"/>
              <p:nvPr/>
            </p:nvSpPr>
            <p:spPr>
              <a:xfrm>
                <a:off x="2901" y="2429"/>
                <a:ext cx="312" cy="27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spcBef>
                    <a:spcPct val="0"/>
                  </a:spcBef>
                  <a:buClrTx/>
                  <a:buSzPct val="100000"/>
                  <a:buFont typeface="Arial" panose="020B0604020202020204" pitchFamily="34" charset="0"/>
                  <a:buNone/>
                </a:pPr>
                <a:r>
                  <a:rPr lang="en-US" altLang="zh-CN" sz="2000" dirty="0">
                    <a:solidFill>
                      <a:srgbClr val="FFFF00"/>
                    </a:solidFill>
                    <a:ea typeface="楷体" panose="02010609060101010101" pitchFamily="49" charset="-122"/>
                  </a:rPr>
                  <a:t>3c</a:t>
                </a:r>
                <a:endParaRPr lang="en-US" altLang="zh-CN" sz="2400" dirty="0">
                  <a:solidFill>
                    <a:srgbClr val="FFFF00"/>
                  </a:solidFill>
                  <a:ea typeface="楷体" panose="02010609060101010101" pitchFamily="49" charset="-122"/>
                </a:endParaRPr>
              </a:p>
            </p:txBody>
          </p:sp>
        </p:grpSp>
      </p:grpSp>
      <p:sp>
        <p:nvSpPr>
          <p:cNvPr id="106" name="Line 107"/>
          <p:cNvSpPr/>
          <p:nvPr/>
        </p:nvSpPr>
        <p:spPr>
          <a:xfrm flipH="1">
            <a:off x="1055776" y="2810303"/>
            <a:ext cx="90488" cy="15716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7" name="Line 108"/>
          <p:cNvSpPr/>
          <p:nvPr/>
        </p:nvSpPr>
        <p:spPr>
          <a:xfrm>
            <a:off x="608101" y="2878565"/>
            <a:ext cx="211138" cy="16192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08" name="Line 109"/>
          <p:cNvSpPr/>
          <p:nvPr/>
        </p:nvSpPr>
        <p:spPr>
          <a:xfrm flipH="1">
            <a:off x="1336764" y="2354690"/>
            <a:ext cx="198437" cy="22383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09" name="Line 110"/>
          <p:cNvSpPr/>
          <p:nvPr/>
        </p:nvSpPr>
        <p:spPr>
          <a:xfrm>
            <a:off x="928776" y="2341990"/>
            <a:ext cx="173038" cy="26193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0" name="Line 111"/>
          <p:cNvSpPr/>
          <p:nvPr/>
        </p:nvSpPr>
        <p:spPr>
          <a:xfrm flipH="1">
            <a:off x="1892389" y="2478515"/>
            <a:ext cx="100012" cy="30162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1" name="Line 112"/>
          <p:cNvSpPr/>
          <p:nvPr/>
        </p:nvSpPr>
        <p:spPr>
          <a:xfrm flipH="1">
            <a:off x="5719851" y="3392915"/>
            <a:ext cx="141288" cy="39211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2" name="Line 113"/>
          <p:cNvSpPr/>
          <p:nvPr/>
        </p:nvSpPr>
        <p:spPr>
          <a:xfrm>
            <a:off x="5950039" y="3364340"/>
            <a:ext cx="368300" cy="3206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3" name="Line 114"/>
          <p:cNvSpPr/>
          <p:nvPr/>
        </p:nvSpPr>
        <p:spPr>
          <a:xfrm flipH="1" flipV="1">
            <a:off x="5145176" y="2529315"/>
            <a:ext cx="185738" cy="2984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4" name="Line 115"/>
          <p:cNvSpPr/>
          <p:nvPr/>
        </p:nvSpPr>
        <p:spPr>
          <a:xfrm flipH="1" flipV="1">
            <a:off x="4689564" y="2680128"/>
            <a:ext cx="196850" cy="2730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5" name="Line 116"/>
          <p:cNvSpPr/>
          <p:nvPr/>
        </p:nvSpPr>
        <p:spPr>
          <a:xfrm flipH="1">
            <a:off x="1930489" y="3778678"/>
            <a:ext cx="196850" cy="17462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6" name="Line 117"/>
          <p:cNvSpPr/>
          <p:nvPr/>
        </p:nvSpPr>
        <p:spPr>
          <a:xfrm flipH="1" flipV="1">
            <a:off x="1881276" y="3629453"/>
            <a:ext cx="185738" cy="1111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7" name="Line 118"/>
          <p:cNvSpPr/>
          <p:nvPr/>
        </p:nvSpPr>
        <p:spPr>
          <a:xfrm flipH="1">
            <a:off x="2276564" y="4029503"/>
            <a:ext cx="309562" cy="2381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8" name="Line 119"/>
          <p:cNvSpPr/>
          <p:nvPr/>
        </p:nvSpPr>
        <p:spPr>
          <a:xfrm flipV="1">
            <a:off x="2981414" y="3353228"/>
            <a:ext cx="334962" cy="14287"/>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9" name="Line 120"/>
          <p:cNvSpPr/>
          <p:nvPr/>
        </p:nvSpPr>
        <p:spPr>
          <a:xfrm>
            <a:off x="3649751" y="3904090"/>
            <a:ext cx="173038" cy="16192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0" name="Line 121"/>
          <p:cNvSpPr/>
          <p:nvPr/>
        </p:nvSpPr>
        <p:spPr>
          <a:xfrm>
            <a:off x="2944901" y="3465940"/>
            <a:ext cx="209550" cy="11271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1" name="Rectangle 122"/>
          <p:cNvSpPr/>
          <p:nvPr/>
        </p:nvSpPr>
        <p:spPr>
          <a:xfrm>
            <a:off x="2498814" y="4707365"/>
            <a:ext cx="2678112" cy="1647825"/>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Pct val="100000"/>
              <a:buFont typeface="Arial" panose="020B0604020202020204" pitchFamily="34" charset="0"/>
              <a:buNone/>
            </a:pPr>
            <a:endParaRPr lang="zh-CN" altLang="en-US" sz="1800" u="sng" dirty="0">
              <a:ea typeface="楷体" panose="02010609060101010101" pitchFamily="49" charset="-122"/>
            </a:endParaRPr>
          </a:p>
        </p:txBody>
      </p:sp>
      <p:grpSp>
        <p:nvGrpSpPr>
          <p:cNvPr id="122" name="组合 121"/>
          <p:cNvGrpSpPr/>
          <p:nvPr/>
        </p:nvGrpSpPr>
        <p:grpSpPr>
          <a:xfrm>
            <a:off x="6504790" y="2568121"/>
            <a:ext cx="5212153" cy="904863"/>
            <a:chOff x="1403750" y="3593123"/>
            <a:chExt cx="5212153" cy="904863"/>
          </a:xfrm>
        </p:grpSpPr>
        <p:grpSp>
          <p:nvGrpSpPr>
            <p:cNvPr id="123" name="组合 122"/>
            <p:cNvGrpSpPr/>
            <p:nvPr/>
          </p:nvGrpSpPr>
          <p:grpSpPr>
            <a:xfrm>
              <a:off x="1403750" y="3593123"/>
              <a:ext cx="490436" cy="476221"/>
              <a:chOff x="1403750" y="3593123"/>
              <a:chExt cx="808892" cy="785446"/>
            </a:xfrm>
          </p:grpSpPr>
          <p:sp>
            <p:nvSpPr>
              <p:cNvPr id="125"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24" name="Text Box 79"/>
            <p:cNvSpPr txBox="1">
              <a:spLocks noChangeArrowheads="1"/>
            </p:cNvSpPr>
            <p:nvPr/>
          </p:nvSpPr>
          <p:spPr bwMode="auto">
            <a:xfrm>
              <a:off x="1985930" y="3593123"/>
              <a:ext cx="4629973"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转发表是由</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内部选路算法和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间选路算法共同决定的</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27" name="Text Box 79"/>
          <p:cNvSpPr txBox="1">
            <a:spLocks noChangeArrowheads="1"/>
          </p:cNvSpPr>
          <p:nvPr/>
        </p:nvSpPr>
        <p:spPr bwMode="auto">
          <a:xfrm>
            <a:off x="6810861" y="3518415"/>
            <a:ext cx="490608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内部选路算法为内部目的地址设置转发表信息</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内部选路算法和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间选路算法共同为外部目的地址设置转发表信息</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500"/>
                                        <p:tgtEl>
                                          <p:spTgt spid="1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7">
                                            <p:txEl>
                                              <p:pRg st="0" end="0"/>
                                            </p:txEl>
                                          </p:spTgt>
                                        </p:tgtEl>
                                        <p:attrNameLst>
                                          <p:attrName>style.visibility</p:attrName>
                                        </p:attrNameLst>
                                      </p:cBhvr>
                                      <p:to>
                                        <p:strVal val="visible"/>
                                      </p:to>
                                    </p:set>
                                    <p:animEffect transition="in" filter="wipe(left)">
                                      <p:cBhvr>
                                        <p:cTn id="11" dur="500"/>
                                        <p:tgtEl>
                                          <p:spTgt spid="12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7">
                                            <p:txEl>
                                              <p:pRg st="1" end="1"/>
                                            </p:txEl>
                                          </p:spTgt>
                                        </p:tgtEl>
                                        <p:attrNameLst>
                                          <p:attrName>style.visibility</p:attrName>
                                        </p:attrNameLst>
                                      </p:cBhvr>
                                      <p:to>
                                        <p:strVal val="visible"/>
                                      </p:to>
                                    </p:set>
                                    <p:animEffect transition="in" filter="wipe(left)">
                                      <p:cBhvr>
                                        <p:cTn id="15" dur="500"/>
                                        <p:tgtEl>
                                          <p:spTgt spid="1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uiExpand="1"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自治系统间路由器的任务</a:t>
            </a:r>
            <a:endParaRPr lang="zh-CN" altLang="en-US" dirty="0"/>
          </a:p>
        </p:txBody>
      </p:sp>
      <p:sp>
        <p:nvSpPr>
          <p:cNvPr id="4" name="Rectangle 4"/>
          <p:cNvSpPr/>
          <p:nvPr/>
        </p:nvSpPr>
        <p:spPr>
          <a:xfrm>
            <a:off x="7080215" y="2395024"/>
            <a:ext cx="4443095" cy="2480945"/>
          </a:xfrm>
          <a:prstGeom prst="rect">
            <a:avLst/>
          </a:prstGeom>
          <a:no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457200" indent="-457200" defTabSz="914400" eaLnBrk="1" hangingPunct="1">
              <a:buClr>
                <a:srgbClr val="4472C4"/>
              </a:buClr>
              <a:buFont typeface="Wingdings" panose="05000000000000000000" pitchFamily="2" charset="2"/>
              <a:buNone/>
            </a:pPr>
            <a:r>
              <a:rPr lang="en-US" altLang="zh-CN" sz="2400" u="sng" dirty="0">
                <a:solidFill>
                  <a:srgbClr val="FF0000"/>
                </a:solidFill>
                <a:latin typeface="等线" panose="02010600030101010101" charset="-122"/>
                <a:ea typeface="楷体" panose="02010609060101010101" pitchFamily="49" charset="-122"/>
              </a:rPr>
              <a:t>AS1:</a:t>
            </a:r>
            <a:endParaRPr lang="en-US" altLang="zh-CN" sz="2400" u="sng" dirty="0">
              <a:solidFill>
                <a:srgbClr val="FF0000"/>
              </a:solidFill>
              <a:latin typeface="等线" panose="02010600030101010101" charset="-122"/>
              <a:ea typeface="楷体" panose="02010609060101010101" pitchFamily="49" charset="-122"/>
            </a:endParaRPr>
          </a:p>
          <a:p>
            <a:pPr marL="457200" indent="-457200" defTabSz="914400" eaLnBrk="1" hangingPunct="1">
              <a:buClr>
                <a:srgbClr val="4472C4"/>
              </a:buClr>
              <a:buFont typeface="ZapfDingbats" pitchFamily="82" charset="2"/>
              <a:buAutoNum type="arabicPeriod"/>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需要知道通过AS2可以到达哪些目的地，通过AS3可以到达哪些目的地</a:t>
            </a:r>
            <a:endPar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457200" indent="-457200" defTabSz="914400" eaLnBrk="1" hangingPunct="1">
              <a:buClr>
                <a:srgbClr val="4472C4"/>
              </a:buClr>
              <a:buFont typeface="ZapfDingbats" pitchFamily="82" charset="2"/>
              <a:buAutoNum type="arabicPeriod"/>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将这些可达性信息向AS1中的所有路由器传播</a:t>
            </a:r>
            <a:endPar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Freeform 5"/>
          <p:cNvSpPr/>
          <p:nvPr/>
        </p:nvSpPr>
        <p:spPr>
          <a:xfrm>
            <a:off x="9070975" y="4920193"/>
            <a:ext cx="1171575" cy="17589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alpha val="100000"/>
                </a:srgbClr>
              </a:gs>
              <a:gs pos="100000">
                <a:srgbClr val="FFFFFF">
                  <a:alpha val="100000"/>
                </a:srgbClr>
              </a:gs>
            </a:gsLst>
            <a:lin ang="0" scaled="1"/>
            <a:tileRect/>
          </a:gradFill>
          <a:ln w="9525">
            <a:noFill/>
          </a:ln>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6" name="Freeform 6"/>
          <p:cNvSpPr/>
          <p:nvPr/>
        </p:nvSpPr>
        <p:spPr>
          <a:xfrm>
            <a:off x="7024688" y="5229755"/>
            <a:ext cx="1944687" cy="12922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alpha val="100000"/>
            </a:srgbClr>
          </a:solidFill>
          <a:ln w="9525">
            <a:noFill/>
          </a:ln>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7" name="Freeform 7"/>
          <p:cNvSpPr/>
          <p:nvPr/>
        </p:nvSpPr>
        <p:spPr>
          <a:xfrm>
            <a:off x="3271838" y="4521730"/>
            <a:ext cx="1679575" cy="14112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alpha val="100000"/>
            </a:srgbClr>
          </a:solidFill>
          <a:ln w="9525">
            <a:noFill/>
          </a:ln>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8" name="Freeform 8"/>
          <p:cNvSpPr/>
          <p:nvPr/>
        </p:nvSpPr>
        <p:spPr>
          <a:xfrm>
            <a:off x="3902075" y="5266268"/>
            <a:ext cx="400050" cy="180975"/>
          </a:xfrm>
          <a:custGeom>
            <a:avLst/>
            <a:gdLst/>
            <a:ahLst/>
            <a:cxnLst>
              <a:cxn ang="0">
                <a:pos x="0" y="2147483646"/>
              </a:cxn>
              <a:cxn ang="0">
                <a:pos x="2147483646" y="0"/>
              </a:cxn>
            </a:cxnLst>
            <a:rect l="0" t="0" r="0" b="0"/>
            <a:pathLst>
              <a:path w="252" h="114">
                <a:moveTo>
                  <a:pt x="0" y="114"/>
                </a:moveTo>
                <a:lnTo>
                  <a:pt x="252" y="0"/>
                </a:lnTo>
              </a:path>
            </a:pathLst>
          </a:custGeom>
          <a:noFill/>
          <a:ln w="12700" cap="flat" cmpd="sng">
            <a:solidFill>
              <a:sysClr val="windowText" lastClr="000000">
                <a:alpha val="100000"/>
              </a:sysClr>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9" name="Text Box 9"/>
          <p:cNvSpPr txBox="1"/>
          <p:nvPr/>
        </p:nvSpPr>
        <p:spPr>
          <a:xfrm>
            <a:off x="3846513" y="5486930"/>
            <a:ext cx="62039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defTabSz="914400">
              <a:spcBef>
                <a:spcPct val="0"/>
              </a:spcBef>
              <a:buClrTx/>
              <a:buSzPct val="100000"/>
              <a:buFont typeface="Arial" panose="020B0604020202020204" pitchFamily="34" charset="0"/>
              <a:buNone/>
            </a:pPr>
            <a:r>
              <a:rPr lang="en-US" altLang="zh-CN" sz="2000" u="sng" dirty="0">
                <a:solidFill>
                  <a:prstClr val="black"/>
                </a:solidFill>
                <a:latin typeface="等线" panose="02010600030101010101" charset="-122"/>
                <a:ea typeface="MS PGothic" panose="020B0600070205080204" pitchFamily="34" charset="-128"/>
              </a:rPr>
              <a:t>AS3</a:t>
            </a:r>
            <a:endParaRPr lang="en-US" altLang="zh-CN" sz="1800" u="sng" dirty="0">
              <a:solidFill>
                <a:prstClr val="black"/>
              </a:solidFill>
              <a:latin typeface="等线" panose="02010600030101010101" charset="-122"/>
              <a:ea typeface="MS PGothic" panose="020B0600070205080204" pitchFamily="34" charset="-128"/>
            </a:endParaRPr>
          </a:p>
        </p:txBody>
      </p:sp>
      <p:sp>
        <p:nvSpPr>
          <p:cNvPr id="10" name="Text Box 10"/>
          <p:cNvSpPr txBox="1"/>
          <p:nvPr/>
        </p:nvSpPr>
        <p:spPr>
          <a:xfrm>
            <a:off x="7661275" y="6152093"/>
            <a:ext cx="5765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defTabSz="914400">
              <a:spcBef>
                <a:spcPct val="0"/>
              </a:spcBef>
              <a:buClrTx/>
              <a:buSzPct val="100000"/>
              <a:buFont typeface="Arial" panose="020B0604020202020204" pitchFamily="34" charset="0"/>
              <a:buNone/>
            </a:pPr>
            <a:r>
              <a:rPr lang="en-US" altLang="zh-CN" sz="1800" u="sng" dirty="0">
                <a:solidFill>
                  <a:prstClr val="black"/>
                </a:solidFill>
                <a:latin typeface="等线" panose="02010600030101010101" charset="-122"/>
                <a:ea typeface="MS PGothic" panose="020B0600070205080204" pitchFamily="34" charset="-128"/>
              </a:rPr>
              <a:t>AS2</a:t>
            </a:r>
            <a:endParaRPr lang="en-US" altLang="zh-CN" sz="1800" u="sng" dirty="0">
              <a:solidFill>
                <a:prstClr val="black"/>
              </a:solidFill>
              <a:latin typeface="等线" panose="02010600030101010101" charset="-122"/>
              <a:ea typeface="MS PGothic" panose="020B0600070205080204" pitchFamily="34" charset="-128"/>
            </a:endParaRPr>
          </a:p>
        </p:txBody>
      </p:sp>
      <p:sp>
        <p:nvSpPr>
          <p:cNvPr id="11" name="Line 11"/>
          <p:cNvSpPr/>
          <p:nvPr/>
        </p:nvSpPr>
        <p:spPr>
          <a:xfrm flipV="1">
            <a:off x="7540625" y="5640918"/>
            <a:ext cx="434975" cy="192087"/>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 name="Line 12"/>
          <p:cNvSpPr/>
          <p:nvPr/>
        </p:nvSpPr>
        <p:spPr>
          <a:xfrm flipH="1" flipV="1">
            <a:off x="4117975" y="4999568"/>
            <a:ext cx="241300" cy="174625"/>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3" name="Line 13"/>
          <p:cNvSpPr/>
          <p:nvPr/>
        </p:nvSpPr>
        <p:spPr>
          <a:xfrm flipH="1">
            <a:off x="3676650" y="4993218"/>
            <a:ext cx="147638" cy="376237"/>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14" name="Group 14"/>
          <p:cNvGrpSpPr/>
          <p:nvPr/>
        </p:nvGrpSpPr>
        <p:grpSpPr>
          <a:xfrm>
            <a:off x="3413125" y="5261511"/>
            <a:ext cx="501650" cy="400051"/>
            <a:chOff x="873" y="3243"/>
            <a:chExt cx="316" cy="252"/>
          </a:xfrm>
        </p:grpSpPr>
        <p:sp>
          <p:nvSpPr>
            <p:cNvPr id="15" name="Oval 15"/>
            <p:cNvSpPr/>
            <p:nvPr/>
          </p:nvSpPr>
          <p:spPr>
            <a:xfrm>
              <a:off x="876" y="3361"/>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6" name="Line 16"/>
            <p:cNvSpPr/>
            <p:nvPr/>
          </p:nvSpPr>
          <p:spPr>
            <a:xfrm>
              <a:off x="876" y="335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17" name="Line 17"/>
            <p:cNvSpPr/>
            <p:nvPr/>
          </p:nvSpPr>
          <p:spPr>
            <a:xfrm>
              <a:off x="1189" y="335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18" name="Rectangle 18"/>
            <p:cNvSpPr/>
            <p:nvPr/>
          </p:nvSpPr>
          <p:spPr>
            <a:xfrm>
              <a:off x="876" y="3354"/>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9" name="Oval 19"/>
            <p:cNvSpPr/>
            <p:nvPr/>
          </p:nvSpPr>
          <p:spPr>
            <a:xfrm>
              <a:off x="873" y="3295"/>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20" name="Rectangle 20"/>
            <p:cNvSpPr/>
            <p:nvPr/>
          </p:nvSpPr>
          <p:spPr>
            <a:xfrm>
              <a:off x="960" y="3308"/>
              <a:ext cx="141" cy="124"/>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21" name="Text Box 21"/>
            <p:cNvSpPr txBox="1"/>
            <p:nvPr/>
          </p:nvSpPr>
          <p:spPr>
            <a:xfrm>
              <a:off x="887" y="3243"/>
              <a:ext cx="294"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3b</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nvGrpSpPr>
          <p:cNvPr id="22" name="Group 22"/>
          <p:cNvGrpSpPr/>
          <p:nvPr/>
        </p:nvGrpSpPr>
        <p:grpSpPr>
          <a:xfrm>
            <a:off x="3683000" y="4685247"/>
            <a:ext cx="501650" cy="400051"/>
            <a:chOff x="2016" y="1976"/>
            <a:chExt cx="316" cy="252"/>
          </a:xfrm>
        </p:grpSpPr>
        <p:sp>
          <p:nvSpPr>
            <p:cNvPr id="23" name="Oval 23"/>
            <p:cNvSpPr/>
            <p:nvPr/>
          </p:nvSpPr>
          <p:spPr>
            <a:xfrm>
              <a:off x="2019" y="2102"/>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24" name="Line 24"/>
            <p:cNvSpPr/>
            <p:nvPr/>
          </p:nvSpPr>
          <p:spPr>
            <a:xfrm>
              <a:off x="2019" y="2095"/>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25" name="Line 25"/>
            <p:cNvSpPr/>
            <p:nvPr/>
          </p:nvSpPr>
          <p:spPr>
            <a:xfrm>
              <a:off x="2332" y="2095"/>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26" name="Rectangle 26"/>
            <p:cNvSpPr/>
            <p:nvPr/>
          </p:nvSpPr>
          <p:spPr>
            <a:xfrm>
              <a:off x="2019" y="2095"/>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27" name="Oval 27"/>
            <p:cNvSpPr/>
            <p:nvPr/>
          </p:nvSpPr>
          <p:spPr>
            <a:xfrm>
              <a:off x="2016" y="2036"/>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nvGrpSpPr>
            <p:cNvPr id="28" name="Group 28"/>
            <p:cNvGrpSpPr/>
            <p:nvPr/>
          </p:nvGrpSpPr>
          <p:grpSpPr>
            <a:xfrm>
              <a:off x="2039" y="1976"/>
              <a:ext cx="274" cy="252"/>
              <a:chOff x="2918" y="2425"/>
              <a:chExt cx="279" cy="252"/>
            </a:xfrm>
          </p:grpSpPr>
          <p:sp>
            <p:nvSpPr>
              <p:cNvPr id="29" name="Rectangle 29"/>
              <p:cNvSpPr/>
              <p:nvPr/>
            </p:nvSpPr>
            <p:spPr>
              <a:xfrm>
                <a:off x="2982" y="2490"/>
                <a:ext cx="142" cy="132"/>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30" name="Text Box 30"/>
              <p:cNvSpPr txBox="1"/>
              <p:nvPr/>
            </p:nvSpPr>
            <p:spPr>
              <a:xfrm>
                <a:off x="2918" y="2425"/>
                <a:ext cx="279"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3c</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grpSp>
        <p:nvGrpSpPr>
          <p:cNvPr id="31" name="Group 31"/>
          <p:cNvGrpSpPr/>
          <p:nvPr/>
        </p:nvGrpSpPr>
        <p:grpSpPr>
          <a:xfrm>
            <a:off x="4260850" y="5059899"/>
            <a:ext cx="501650" cy="400051"/>
            <a:chOff x="1434" y="3104"/>
            <a:chExt cx="316" cy="252"/>
          </a:xfrm>
        </p:grpSpPr>
        <p:grpSp>
          <p:nvGrpSpPr>
            <p:cNvPr id="32" name="Group 32"/>
            <p:cNvGrpSpPr/>
            <p:nvPr/>
          </p:nvGrpSpPr>
          <p:grpSpPr>
            <a:xfrm>
              <a:off x="1434" y="3163"/>
              <a:ext cx="316" cy="147"/>
              <a:chOff x="1434" y="3163"/>
              <a:chExt cx="316" cy="147"/>
            </a:xfrm>
          </p:grpSpPr>
          <p:sp>
            <p:nvSpPr>
              <p:cNvPr id="34" name="Oval 33"/>
              <p:cNvSpPr/>
              <p:nvPr/>
            </p:nvSpPr>
            <p:spPr>
              <a:xfrm>
                <a:off x="1437" y="3229"/>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35" name="Line 34"/>
              <p:cNvSpPr/>
              <p:nvPr/>
            </p:nvSpPr>
            <p:spPr>
              <a:xfrm>
                <a:off x="1437" y="3222"/>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36" name="Line 35"/>
              <p:cNvSpPr/>
              <p:nvPr/>
            </p:nvSpPr>
            <p:spPr>
              <a:xfrm>
                <a:off x="1750" y="3222"/>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37" name="Rectangle 36"/>
              <p:cNvSpPr/>
              <p:nvPr/>
            </p:nvSpPr>
            <p:spPr>
              <a:xfrm>
                <a:off x="1437" y="3222"/>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38" name="Oval 37"/>
              <p:cNvSpPr/>
              <p:nvPr/>
            </p:nvSpPr>
            <p:spPr>
              <a:xfrm>
                <a:off x="1434" y="3163"/>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39" name="Rectangle 38"/>
              <p:cNvSpPr/>
              <p:nvPr/>
            </p:nvSpPr>
            <p:spPr>
              <a:xfrm>
                <a:off x="1521" y="3176"/>
                <a:ext cx="142" cy="110"/>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sp>
          <p:nvSpPr>
            <p:cNvPr id="33" name="Text Box 39"/>
            <p:cNvSpPr txBox="1"/>
            <p:nvPr/>
          </p:nvSpPr>
          <p:spPr>
            <a:xfrm>
              <a:off x="1454" y="3104"/>
              <a:ext cx="28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3a</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nvGrpSpPr>
          <p:cNvPr id="40" name="Group 40"/>
          <p:cNvGrpSpPr/>
          <p:nvPr/>
        </p:nvGrpSpPr>
        <p:grpSpPr>
          <a:xfrm>
            <a:off x="4289425" y="5585355"/>
            <a:ext cx="2660650" cy="1122363"/>
            <a:chOff x="1572" y="3293"/>
            <a:chExt cx="1676" cy="707"/>
          </a:xfrm>
        </p:grpSpPr>
        <p:sp>
          <p:nvSpPr>
            <p:cNvPr id="41" name="Freeform 41"/>
            <p:cNvSpPr/>
            <p:nvPr/>
          </p:nvSpPr>
          <p:spPr>
            <a:xfrm>
              <a:off x="1572" y="3293"/>
              <a:ext cx="1676" cy="707"/>
            </a:xfrm>
            <a:custGeom>
              <a:avLst/>
              <a:gdLst/>
              <a:ahLst/>
              <a:cxnLst>
                <a:cxn ang="0">
                  <a:pos x="184" y="250"/>
                </a:cxn>
                <a:cxn ang="0">
                  <a:pos x="483" y="83"/>
                </a:cxn>
                <a:cxn ang="0">
                  <a:pos x="932" y="23"/>
                </a:cxn>
                <a:cxn ang="0">
                  <a:pos x="1373" y="216"/>
                </a:cxn>
                <a:cxn ang="0">
                  <a:pos x="1856" y="477"/>
                </a:cxn>
                <a:cxn ang="0">
                  <a:pos x="1510" y="717"/>
                </a:cxn>
                <a:cxn ang="0">
                  <a:pos x="819" y="731"/>
                </a:cxn>
                <a:cxn ang="0">
                  <a:pos x="106" y="664"/>
                </a:cxn>
                <a:cxn ang="0">
                  <a:pos x="184" y="250"/>
                </a:cxn>
              </a:cxnLst>
              <a:rect l="0" t="0" r="0" b="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alpha val="100000"/>
              </a:srgbClr>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2" name="Text Box 42"/>
            <p:cNvSpPr txBox="1"/>
            <p:nvPr/>
          </p:nvSpPr>
          <p:spPr>
            <a:xfrm>
              <a:off x="1719" y="3724"/>
              <a:ext cx="39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effectLst/>
                  <a:uLnTx/>
                  <a:uFillTx/>
                  <a:latin typeface="等线" panose="02010600030101010101" charset="-122"/>
                  <a:ea typeface="MS PGothic" panose="020B0600070205080204" pitchFamily="34" charset="-128"/>
                  <a:cs typeface="+mn-cs"/>
                </a:rPr>
                <a:t>AS1</a:t>
              </a:r>
              <a:endParaRPr kumimoji="0" lang="en-US" altLang="zh-CN" sz="1800" b="0" i="0" u="sng" strike="noStrike" kern="0" cap="none" spc="0" normalizeH="0" baseline="0" noProof="0" dirty="0">
                <a:ln>
                  <a:noFill/>
                </a:ln>
                <a:effectLst/>
                <a:uLnTx/>
                <a:uFillTx/>
                <a:latin typeface="等线" panose="02010600030101010101" charset="-122"/>
                <a:ea typeface="MS PGothic" panose="020B0600070205080204" pitchFamily="34" charset="-128"/>
                <a:cs typeface="+mn-cs"/>
              </a:endParaRPr>
            </a:p>
          </p:txBody>
        </p:sp>
        <p:sp>
          <p:nvSpPr>
            <p:cNvPr id="43" name="Line 43"/>
            <p:cNvSpPr/>
            <p:nvPr/>
          </p:nvSpPr>
          <p:spPr>
            <a:xfrm flipH="1">
              <a:off x="2134" y="3469"/>
              <a:ext cx="93" cy="102"/>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4" name="Line 44"/>
            <p:cNvSpPr/>
            <p:nvPr/>
          </p:nvSpPr>
          <p:spPr>
            <a:xfrm>
              <a:off x="2388" y="3491"/>
              <a:ext cx="3" cy="285"/>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5" name="Line 45"/>
            <p:cNvSpPr/>
            <p:nvPr/>
          </p:nvSpPr>
          <p:spPr>
            <a:xfrm>
              <a:off x="2490" y="3461"/>
              <a:ext cx="313" cy="211"/>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6" name="Line 46"/>
            <p:cNvSpPr/>
            <p:nvPr/>
          </p:nvSpPr>
          <p:spPr>
            <a:xfrm flipH="1">
              <a:off x="2566" y="3749"/>
              <a:ext cx="237" cy="76"/>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7" name="Line 47"/>
            <p:cNvSpPr/>
            <p:nvPr/>
          </p:nvSpPr>
          <p:spPr>
            <a:xfrm flipH="1" flipV="1">
              <a:off x="2202" y="3638"/>
              <a:ext cx="568" cy="51"/>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8" name="Line 48"/>
            <p:cNvSpPr/>
            <p:nvPr/>
          </p:nvSpPr>
          <p:spPr>
            <a:xfrm>
              <a:off x="2143" y="3689"/>
              <a:ext cx="127" cy="85"/>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grpSp>
          <p:nvGrpSpPr>
            <p:cNvPr id="49" name="Group 49"/>
            <p:cNvGrpSpPr/>
            <p:nvPr/>
          </p:nvGrpSpPr>
          <p:grpSpPr>
            <a:xfrm>
              <a:off x="2202" y="3293"/>
              <a:ext cx="316" cy="252"/>
              <a:chOff x="2055" y="3447"/>
              <a:chExt cx="316" cy="252"/>
            </a:xfrm>
          </p:grpSpPr>
          <p:sp>
            <p:nvSpPr>
              <p:cNvPr id="76" name="Oval 50"/>
              <p:cNvSpPr/>
              <p:nvPr/>
            </p:nvSpPr>
            <p:spPr>
              <a:xfrm>
                <a:off x="2058" y="3571"/>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77" name="Line 51"/>
              <p:cNvSpPr/>
              <p:nvPr/>
            </p:nvSpPr>
            <p:spPr>
              <a:xfrm>
                <a:off x="2058" y="356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78" name="Line 52"/>
              <p:cNvSpPr/>
              <p:nvPr/>
            </p:nvSpPr>
            <p:spPr>
              <a:xfrm>
                <a:off x="2371" y="356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79" name="Rectangle 53"/>
              <p:cNvSpPr/>
              <p:nvPr/>
            </p:nvSpPr>
            <p:spPr>
              <a:xfrm>
                <a:off x="2058" y="3564"/>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80" name="Oval 54"/>
              <p:cNvSpPr/>
              <p:nvPr/>
            </p:nvSpPr>
            <p:spPr>
              <a:xfrm>
                <a:off x="2055" y="3505"/>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nvGrpSpPr>
              <p:cNvPr id="81" name="Group 55"/>
              <p:cNvGrpSpPr/>
              <p:nvPr/>
            </p:nvGrpSpPr>
            <p:grpSpPr>
              <a:xfrm>
                <a:off x="2079" y="3447"/>
                <a:ext cx="274" cy="252"/>
                <a:chOff x="2917" y="2425"/>
                <a:chExt cx="281" cy="252"/>
              </a:xfrm>
            </p:grpSpPr>
            <p:sp>
              <p:nvSpPr>
                <p:cNvPr id="82" name="Rectangle 56"/>
                <p:cNvSpPr/>
                <p:nvPr/>
              </p:nvSpPr>
              <p:spPr>
                <a:xfrm>
                  <a:off x="2982" y="2490"/>
                  <a:ext cx="144" cy="132"/>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83" name="Text Box 57"/>
                <p:cNvSpPr txBox="1"/>
                <p:nvPr/>
              </p:nvSpPr>
              <p:spPr>
                <a:xfrm>
                  <a:off x="2917" y="2425"/>
                  <a:ext cx="28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1c</a:t>
                  </a:r>
                  <a:endPar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grpSp>
          <p:nvGrpSpPr>
            <p:cNvPr id="50" name="Group 58"/>
            <p:cNvGrpSpPr/>
            <p:nvPr/>
          </p:nvGrpSpPr>
          <p:grpSpPr>
            <a:xfrm>
              <a:off x="1896" y="3507"/>
              <a:ext cx="316" cy="252"/>
              <a:chOff x="1749" y="3661"/>
              <a:chExt cx="316" cy="252"/>
            </a:xfrm>
          </p:grpSpPr>
          <p:sp>
            <p:nvSpPr>
              <p:cNvPr id="69" name="Oval 59"/>
              <p:cNvSpPr/>
              <p:nvPr/>
            </p:nvSpPr>
            <p:spPr>
              <a:xfrm>
                <a:off x="1752" y="3781"/>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70" name="Line 60"/>
              <p:cNvSpPr/>
              <p:nvPr/>
            </p:nvSpPr>
            <p:spPr>
              <a:xfrm>
                <a:off x="1752" y="377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71" name="Line 61"/>
              <p:cNvSpPr/>
              <p:nvPr/>
            </p:nvSpPr>
            <p:spPr>
              <a:xfrm>
                <a:off x="2065" y="377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72" name="Rectangle 62"/>
              <p:cNvSpPr/>
              <p:nvPr/>
            </p:nvSpPr>
            <p:spPr>
              <a:xfrm>
                <a:off x="1752" y="3774"/>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73" name="Oval 63"/>
              <p:cNvSpPr/>
              <p:nvPr/>
            </p:nvSpPr>
            <p:spPr>
              <a:xfrm>
                <a:off x="1749" y="3719"/>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74" name="Rectangle 64"/>
              <p:cNvSpPr/>
              <p:nvPr/>
            </p:nvSpPr>
            <p:spPr>
              <a:xfrm>
                <a:off x="1834" y="3746"/>
                <a:ext cx="142" cy="96"/>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75" name="Text Box 65"/>
              <p:cNvSpPr txBox="1"/>
              <p:nvPr/>
            </p:nvSpPr>
            <p:spPr>
              <a:xfrm>
                <a:off x="1771" y="3661"/>
                <a:ext cx="28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1a</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nvGrpSpPr>
            <p:cNvPr id="51" name="Group 66"/>
            <p:cNvGrpSpPr/>
            <p:nvPr/>
          </p:nvGrpSpPr>
          <p:grpSpPr>
            <a:xfrm>
              <a:off x="2238" y="3689"/>
              <a:ext cx="316" cy="252"/>
              <a:chOff x="2091" y="3843"/>
              <a:chExt cx="316" cy="252"/>
            </a:xfrm>
          </p:grpSpPr>
          <p:sp>
            <p:nvSpPr>
              <p:cNvPr id="61" name="Oval 67"/>
              <p:cNvSpPr/>
              <p:nvPr/>
            </p:nvSpPr>
            <p:spPr>
              <a:xfrm>
                <a:off x="2094" y="3967"/>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62" name="Line 68"/>
              <p:cNvSpPr/>
              <p:nvPr/>
            </p:nvSpPr>
            <p:spPr>
              <a:xfrm>
                <a:off x="2094" y="3960"/>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63" name="Line 69"/>
              <p:cNvSpPr/>
              <p:nvPr/>
            </p:nvSpPr>
            <p:spPr>
              <a:xfrm>
                <a:off x="2407" y="3960"/>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64" name="Rectangle 70"/>
              <p:cNvSpPr/>
              <p:nvPr/>
            </p:nvSpPr>
            <p:spPr>
              <a:xfrm>
                <a:off x="2094" y="3960"/>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65" name="Oval 71"/>
              <p:cNvSpPr/>
              <p:nvPr/>
            </p:nvSpPr>
            <p:spPr>
              <a:xfrm>
                <a:off x="2091" y="3901"/>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nvGrpSpPr>
              <p:cNvPr id="66" name="Group 72"/>
              <p:cNvGrpSpPr/>
              <p:nvPr/>
            </p:nvGrpSpPr>
            <p:grpSpPr>
              <a:xfrm>
                <a:off x="2108" y="3843"/>
                <a:ext cx="294" cy="252"/>
                <a:chOff x="2910" y="2425"/>
                <a:chExt cx="296" cy="252"/>
              </a:xfrm>
            </p:grpSpPr>
            <p:sp>
              <p:nvSpPr>
                <p:cNvPr id="67" name="Rectangle 73"/>
                <p:cNvSpPr/>
                <p:nvPr/>
              </p:nvSpPr>
              <p:spPr>
                <a:xfrm>
                  <a:off x="2982" y="2490"/>
                  <a:ext cx="144" cy="132"/>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68" name="Text Box 74"/>
                <p:cNvSpPr txBox="1"/>
                <p:nvPr/>
              </p:nvSpPr>
              <p:spPr>
                <a:xfrm>
                  <a:off x="2910" y="2425"/>
                  <a:ext cx="29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1d</a:t>
                  </a:r>
                  <a:endPar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grpSp>
          <p:nvGrpSpPr>
            <p:cNvPr id="52" name="Group 75"/>
            <p:cNvGrpSpPr/>
            <p:nvPr/>
          </p:nvGrpSpPr>
          <p:grpSpPr>
            <a:xfrm>
              <a:off x="2778" y="3573"/>
              <a:ext cx="316" cy="252"/>
              <a:chOff x="2016" y="1976"/>
              <a:chExt cx="316" cy="252"/>
            </a:xfrm>
          </p:grpSpPr>
          <p:sp>
            <p:nvSpPr>
              <p:cNvPr id="53" name="Oval 76"/>
              <p:cNvSpPr/>
              <p:nvPr/>
            </p:nvSpPr>
            <p:spPr>
              <a:xfrm>
                <a:off x="2019" y="2102"/>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54" name="Line 77"/>
              <p:cNvSpPr/>
              <p:nvPr/>
            </p:nvSpPr>
            <p:spPr>
              <a:xfrm>
                <a:off x="2019" y="2095"/>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55" name="Line 78"/>
              <p:cNvSpPr/>
              <p:nvPr/>
            </p:nvSpPr>
            <p:spPr>
              <a:xfrm>
                <a:off x="2332" y="2095"/>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56" name="Rectangle 79"/>
              <p:cNvSpPr/>
              <p:nvPr/>
            </p:nvSpPr>
            <p:spPr>
              <a:xfrm>
                <a:off x="2019" y="2095"/>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57" name="Oval 80"/>
              <p:cNvSpPr/>
              <p:nvPr/>
            </p:nvSpPr>
            <p:spPr>
              <a:xfrm>
                <a:off x="2016" y="2036"/>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nvGrpSpPr>
              <p:cNvPr id="58" name="Group 81"/>
              <p:cNvGrpSpPr/>
              <p:nvPr/>
            </p:nvGrpSpPr>
            <p:grpSpPr>
              <a:xfrm>
                <a:off x="2033" y="1976"/>
                <a:ext cx="294" cy="252"/>
                <a:chOff x="2909" y="2425"/>
                <a:chExt cx="298" cy="252"/>
              </a:xfrm>
            </p:grpSpPr>
            <p:sp>
              <p:nvSpPr>
                <p:cNvPr id="59" name="Rectangle 82"/>
                <p:cNvSpPr/>
                <p:nvPr/>
              </p:nvSpPr>
              <p:spPr>
                <a:xfrm>
                  <a:off x="2982" y="2490"/>
                  <a:ext cx="142" cy="132"/>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60" name="Text Box 83"/>
                <p:cNvSpPr txBox="1"/>
                <p:nvPr/>
              </p:nvSpPr>
              <p:spPr>
                <a:xfrm>
                  <a:off x="2909" y="2425"/>
                  <a:ext cx="29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1b</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grpSp>
      <p:grpSp>
        <p:nvGrpSpPr>
          <p:cNvPr id="84" name="Group 84"/>
          <p:cNvGrpSpPr/>
          <p:nvPr/>
        </p:nvGrpSpPr>
        <p:grpSpPr>
          <a:xfrm>
            <a:off x="7208838" y="5682200"/>
            <a:ext cx="501650" cy="400051"/>
            <a:chOff x="3537" y="3473"/>
            <a:chExt cx="316" cy="252"/>
          </a:xfrm>
        </p:grpSpPr>
        <p:sp>
          <p:nvSpPr>
            <p:cNvPr id="85" name="Oval 85"/>
            <p:cNvSpPr/>
            <p:nvPr/>
          </p:nvSpPr>
          <p:spPr>
            <a:xfrm>
              <a:off x="3540" y="3598"/>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86" name="Line 86"/>
            <p:cNvSpPr/>
            <p:nvPr/>
          </p:nvSpPr>
          <p:spPr>
            <a:xfrm>
              <a:off x="3540" y="3591"/>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87" name="Line 87"/>
            <p:cNvSpPr/>
            <p:nvPr/>
          </p:nvSpPr>
          <p:spPr>
            <a:xfrm>
              <a:off x="3853" y="3591"/>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88" name="Rectangle 88"/>
            <p:cNvSpPr/>
            <p:nvPr/>
          </p:nvSpPr>
          <p:spPr>
            <a:xfrm>
              <a:off x="3540" y="3591"/>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89" name="Oval 89"/>
            <p:cNvSpPr/>
            <p:nvPr/>
          </p:nvSpPr>
          <p:spPr>
            <a:xfrm>
              <a:off x="3537" y="3532"/>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90" name="Rectangle 90"/>
            <p:cNvSpPr/>
            <p:nvPr/>
          </p:nvSpPr>
          <p:spPr>
            <a:xfrm>
              <a:off x="3624" y="3545"/>
              <a:ext cx="141" cy="120"/>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91" name="Text Box 91"/>
            <p:cNvSpPr txBox="1"/>
            <p:nvPr/>
          </p:nvSpPr>
          <p:spPr>
            <a:xfrm>
              <a:off x="3557" y="3473"/>
              <a:ext cx="28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2a</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sp>
        <p:nvSpPr>
          <p:cNvPr id="92" name="Line 92"/>
          <p:cNvSpPr/>
          <p:nvPr/>
        </p:nvSpPr>
        <p:spPr>
          <a:xfrm>
            <a:off x="8429625" y="5599643"/>
            <a:ext cx="857250" cy="0"/>
          </a:xfrm>
          <a:prstGeom prst="line">
            <a:avLst/>
          </a:prstGeom>
          <a:ln w="9525"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93" name="Line 93"/>
          <p:cNvSpPr/>
          <p:nvPr/>
        </p:nvSpPr>
        <p:spPr>
          <a:xfrm>
            <a:off x="8683625" y="6064780"/>
            <a:ext cx="735013" cy="0"/>
          </a:xfrm>
          <a:prstGeom prst="line">
            <a:avLst/>
          </a:prstGeom>
          <a:ln w="9525"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94" name="Line 94"/>
          <p:cNvSpPr/>
          <p:nvPr/>
        </p:nvSpPr>
        <p:spPr>
          <a:xfrm>
            <a:off x="7715250" y="5910793"/>
            <a:ext cx="488950" cy="15240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95" name="Line 95"/>
          <p:cNvSpPr/>
          <p:nvPr/>
        </p:nvSpPr>
        <p:spPr>
          <a:xfrm>
            <a:off x="8324850" y="5709180"/>
            <a:ext cx="68263" cy="22860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96" name="Group 96"/>
          <p:cNvGrpSpPr/>
          <p:nvPr/>
        </p:nvGrpSpPr>
        <p:grpSpPr>
          <a:xfrm>
            <a:off x="7935913" y="5404384"/>
            <a:ext cx="501650" cy="400051"/>
            <a:chOff x="4320" y="1936"/>
            <a:chExt cx="316" cy="252"/>
          </a:xfrm>
        </p:grpSpPr>
        <p:sp>
          <p:nvSpPr>
            <p:cNvPr id="97" name="Oval 97"/>
            <p:cNvSpPr/>
            <p:nvPr/>
          </p:nvSpPr>
          <p:spPr>
            <a:xfrm>
              <a:off x="4323" y="2054"/>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98" name="Line 98"/>
            <p:cNvSpPr/>
            <p:nvPr/>
          </p:nvSpPr>
          <p:spPr>
            <a:xfrm>
              <a:off x="4323" y="2047"/>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99" name="Line 99"/>
            <p:cNvSpPr/>
            <p:nvPr/>
          </p:nvSpPr>
          <p:spPr>
            <a:xfrm>
              <a:off x="4636" y="2047"/>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100" name="Rectangle 100"/>
            <p:cNvSpPr/>
            <p:nvPr/>
          </p:nvSpPr>
          <p:spPr>
            <a:xfrm>
              <a:off x="4323" y="2047"/>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01" name="Oval 101"/>
            <p:cNvSpPr/>
            <p:nvPr/>
          </p:nvSpPr>
          <p:spPr>
            <a:xfrm>
              <a:off x="4320" y="1988"/>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02" name="Rectangle 102"/>
            <p:cNvSpPr/>
            <p:nvPr/>
          </p:nvSpPr>
          <p:spPr>
            <a:xfrm>
              <a:off x="4407" y="2001"/>
              <a:ext cx="141" cy="118"/>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03" name="Text Box 103"/>
            <p:cNvSpPr txBox="1"/>
            <p:nvPr/>
          </p:nvSpPr>
          <p:spPr>
            <a:xfrm>
              <a:off x="4344" y="1936"/>
              <a:ext cx="274"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2c</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nvGrpSpPr>
          <p:cNvPr id="104" name="Group 104"/>
          <p:cNvGrpSpPr/>
          <p:nvPr/>
        </p:nvGrpSpPr>
        <p:grpSpPr>
          <a:xfrm>
            <a:off x="8199438" y="5859997"/>
            <a:ext cx="501650" cy="400051"/>
            <a:chOff x="4596" y="2158"/>
            <a:chExt cx="316" cy="252"/>
          </a:xfrm>
        </p:grpSpPr>
        <p:sp>
          <p:nvSpPr>
            <p:cNvPr id="105" name="Oval 105"/>
            <p:cNvSpPr/>
            <p:nvPr/>
          </p:nvSpPr>
          <p:spPr>
            <a:xfrm>
              <a:off x="4599" y="2276"/>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06" name="Line 106"/>
            <p:cNvSpPr/>
            <p:nvPr/>
          </p:nvSpPr>
          <p:spPr>
            <a:xfrm>
              <a:off x="4599" y="2269"/>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107" name="Line 107"/>
            <p:cNvSpPr/>
            <p:nvPr/>
          </p:nvSpPr>
          <p:spPr>
            <a:xfrm>
              <a:off x="4912" y="2269"/>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108" name="Rectangle 108"/>
            <p:cNvSpPr/>
            <p:nvPr/>
          </p:nvSpPr>
          <p:spPr>
            <a:xfrm>
              <a:off x="4599" y="2269"/>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09" name="Oval 109"/>
            <p:cNvSpPr/>
            <p:nvPr/>
          </p:nvSpPr>
          <p:spPr>
            <a:xfrm>
              <a:off x="4596" y="2210"/>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10" name="Rectangle 110"/>
            <p:cNvSpPr/>
            <p:nvPr/>
          </p:nvSpPr>
          <p:spPr>
            <a:xfrm>
              <a:off x="4683" y="2223"/>
              <a:ext cx="142" cy="110"/>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11" name="Text Box 111"/>
            <p:cNvSpPr txBox="1"/>
            <p:nvPr/>
          </p:nvSpPr>
          <p:spPr>
            <a:xfrm>
              <a:off x="4610" y="2158"/>
              <a:ext cx="294"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2b</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sp>
        <p:nvSpPr>
          <p:cNvPr id="112" name="Text Box 112"/>
          <p:cNvSpPr txBox="1"/>
          <p:nvPr/>
        </p:nvSpPr>
        <p:spPr>
          <a:xfrm>
            <a:off x="9450388" y="5517093"/>
            <a:ext cx="81788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defTabSz="914400">
              <a:spcBef>
                <a:spcPct val="0"/>
              </a:spcBef>
              <a:buClrTx/>
              <a:buSzPct val="100000"/>
              <a:buFont typeface="Arial" panose="020B0604020202020204" pitchFamily="34" charset="0"/>
              <a:buNone/>
            </a:pPr>
            <a:r>
              <a:rPr lang="en-US" altLang="zh-CN" sz="1400" u="sng" dirty="0">
                <a:solidFill>
                  <a:prstClr val="black"/>
                </a:solidFill>
                <a:latin typeface="等线" panose="02010600030101010101" charset="-122"/>
                <a:ea typeface="MS PGothic" panose="020B0600070205080204" pitchFamily="34" charset="-128"/>
              </a:rPr>
              <a:t>other</a:t>
            </a:r>
            <a:endParaRPr lang="en-US" altLang="zh-CN" sz="1400" u="sng" dirty="0">
              <a:solidFill>
                <a:prstClr val="black"/>
              </a:solidFill>
              <a:latin typeface="等线" panose="02010600030101010101" charset="-122"/>
              <a:ea typeface="MS PGothic" panose="020B0600070205080204" pitchFamily="34" charset="-128"/>
            </a:endParaRPr>
          </a:p>
          <a:p>
            <a:pPr marL="0" indent="0" defTabSz="914400">
              <a:spcBef>
                <a:spcPct val="0"/>
              </a:spcBef>
              <a:buClrTx/>
              <a:buSzPct val="100000"/>
              <a:buFont typeface="Arial" panose="020B0604020202020204" pitchFamily="34" charset="0"/>
              <a:buNone/>
            </a:pPr>
            <a:r>
              <a:rPr lang="en-US" altLang="zh-CN" sz="1400" u="sng" dirty="0">
                <a:solidFill>
                  <a:prstClr val="black"/>
                </a:solidFill>
                <a:latin typeface="等线" panose="02010600030101010101" charset="-122"/>
                <a:ea typeface="MS PGothic" panose="020B0600070205080204" pitchFamily="34" charset="-128"/>
              </a:rPr>
              <a:t>networks</a:t>
            </a:r>
            <a:endParaRPr lang="en-US" altLang="zh-CN" sz="1400" u="sng" dirty="0">
              <a:solidFill>
                <a:prstClr val="black"/>
              </a:solidFill>
              <a:latin typeface="等线" panose="02010600030101010101" charset="-122"/>
              <a:ea typeface="MS PGothic" panose="020B0600070205080204" pitchFamily="34" charset="-128"/>
            </a:endParaRPr>
          </a:p>
        </p:txBody>
      </p:sp>
      <p:sp>
        <p:nvSpPr>
          <p:cNvPr id="113" name="Freeform 113"/>
          <p:cNvSpPr/>
          <p:nvPr/>
        </p:nvSpPr>
        <p:spPr>
          <a:xfrm flipH="1">
            <a:off x="2085975" y="5129743"/>
            <a:ext cx="1171575" cy="17589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alpha val="100000"/>
                </a:srgbClr>
              </a:gs>
              <a:gs pos="100000">
                <a:srgbClr val="FFFFFF">
                  <a:alpha val="100000"/>
                </a:srgbClr>
              </a:gs>
            </a:gsLst>
            <a:lin ang="0" scaled="1"/>
            <a:tileRect/>
          </a:gradFill>
          <a:ln w="9525">
            <a:noFill/>
          </a:ln>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14" name="Text Box 114"/>
          <p:cNvSpPr txBox="1"/>
          <p:nvPr/>
        </p:nvSpPr>
        <p:spPr>
          <a:xfrm>
            <a:off x="2143125" y="5913968"/>
            <a:ext cx="81788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defTabSz="914400">
              <a:spcBef>
                <a:spcPct val="0"/>
              </a:spcBef>
              <a:buClrTx/>
              <a:buSzPct val="100000"/>
              <a:buFont typeface="Arial" panose="020B0604020202020204" pitchFamily="34" charset="0"/>
              <a:buNone/>
            </a:pPr>
            <a:r>
              <a:rPr lang="en-US" altLang="zh-CN" sz="1400" u="sng" dirty="0">
                <a:solidFill>
                  <a:prstClr val="black"/>
                </a:solidFill>
                <a:latin typeface="等线" panose="02010600030101010101" charset="-122"/>
                <a:ea typeface="MS PGothic" panose="020B0600070205080204" pitchFamily="34" charset="-128"/>
              </a:rPr>
              <a:t>other</a:t>
            </a:r>
            <a:endParaRPr lang="en-US" altLang="zh-CN" sz="1400" u="sng" dirty="0">
              <a:solidFill>
                <a:prstClr val="black"/>
              </a:solidFill>
              <a:latin typeface="等线" panose="02010600030101010101" charset="-122"/>
              <a:ea typeface="MS PGothic" panose="020B0600070205080204" pitchFamily="34" charset="-128"/>
            </a:endParaRPr>
          </a:p>
          <a:p>
            <a:pPr marL="0" indent="0" defTabSz="914400">
              <a:spcBef>
                <a:spcPct val="0"/>
              </a:spcBef>
              <a:buClrTx/>
              <a:buSzPct val="100000"/>
              <a:buFont typeface="Arial" panose="020B0604020202020204" pitchFamily="34" charset="0"/>
              <a:buNone/>
            </a:pPr>
            <a:r>
              <a:rPr lang="en-US" altLang="zh-CN" sz="1400" u="sng" dirty="0">
                <a:solidFill>
                  <a:prstClr val="black"/>
                </a:solidFill>
                <a:latin typeface="等线" panose="02010600030101010101" charset="-122"/>
                <a:ea typeface="MS PGothic" panose="020B0600070205080204" pitchFamily="34" charset="-128"/>
              </a:rPr>
              <a:t>networks</a:t>
            </a:r>
            <a:endParaRPr lang="en-US" altLang="zh-CN" sz="1400" u="sng" dirty="0">
              <a:solidFill>
                <a:prstClr val="black"/>
              </a:solidFill>
              <a:latin typeface="等线" panose="02010600030101010101" charset="-122"/>
              <a:ea typeface="MS PGothic" panose="020B0600070205080204" pitchFamily="34" charset="-128"/>
            </a:endParaRPr>
          </a:p>
        </p:txBody>
      </p:sp>
      <p:sp>
        <p:nvSpPr>
          <p:cNvPr id="115" name="Line 115"/>
          <p:cNvSpPr/>
          <p:nvPr/>
        </p:nvSpPr>
        <p:spPr>
          <a:xfrm flipH="1">
            <a:off x="2943225" y="5475818"/>
            <a:ext cx="468313" cy="268287"/>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6" name="Freeform 116"/>
          <p:cNvSpPr/>
          <p:nvPr/>
        </p:nvSpPr>
        <p:spPr>
          <a:xfrm>
            <a:off x="6707188" y="5964768"/>
            <a:ext cx="523875" cy="261937"/>
          </a:xfrm>
          <a:custGeom>
            <a:avLst/>
            <a:gdLst/>
            <a:ahLst/>
            <a:cxnLst>
              <a:cxn ang="0">
                <a:pos x="0" y="2147483646"/>
              </a:cxn>
              <a:cxn ang="0">
                <a:pos x="2147483646" y="0"/>
              </a:cxn>
            </a:cxnLst>
            <a:rect l="0" t="0" r="0" b="0"/>
            <a:pathLst>
              <a:path w="654" h="420">
                <a:moveTo>
                  <a:pt x="0" y="420"/>
                </a:moveTo>
                <a:lnTo>
                  <a:pt x="654" y="0"/>
                </a:lnTo>
              </a:path>
            </a:pathLst>
          </a:custGeom>
          <a:noFill/>
          <a:ln w="19050" cap="flat" cmpd="sng">
            <a:solidFill>
              <a:sysClr val="windowText" lastClr="000000">
                <a:alpha val="100000"/>
              </a:sysClr>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7" name="Freeform 117"/>
          <p:cNvSpPr/>
          <p:nvPr/>
        </p:nvSpPr>
        <p:spPr>
          <a:xfrm>
            <a:off x="4594225" y="5372630"/>
            <a:ext cx="704850" cy="409575"/>
          </a:xfrm>
          <a:custGeom>
            <a:avLst/>
            <a:gdLst/>
            <a:ahLst/>
            <a:cxnLst>
              <a:cxn ang="0">
                <a:pos x="0" y="0"/>
              </a:cxn>
              <a:cxn ang="0">
                <a:pos x="2147483646" y="2147483646"/>
              </a:cxn>
            </a:cxnLst>
            <a:rect l="0" t="0" r="0" b="0"/>
            <a:pathLst>
              <a:path w="444" h="258">
                <a:moveTo>
                  <a:pt x="0" y="0"/>
                </a:moveTo>
                <a:lnTo>
                  <a:pt x="444" y="258"/>
                </a:lnTo>
              </a:path>
            </a:pathLst>
          </a:custGeom>
          <a:noFill/>
          <a:ln w="19050" cap="flat" cmpd="sng">
            <a:solidFill>
              <a:sysClr val="windowText" lastClr="000000">
                <a:alpha val="100000"/>
              </a:sysClr>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8" name="Text Box 79"/>
          <p:cNvSpPr txBox="1">
            <a:spLocks noChangeArrowheads="1"/>
          </p:cNvSpPr>
          <p:nvPr/>
        </p:nvSpPr>
        <p:spPr bwMode="auto">
          <a:xfrm>
            <a:off x="937506" y="2438124"/>
            <a:ext cx="6087182"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2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假设</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AS1</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中的路由器收到一个数据报，其目的地址在</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AS1</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之外</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085850" lvl="1" indent="-342900" defTabSz="914400">
              <a:lnSpc>
                <a:spcPct val="120000"/>
              </a:lnSpc>
              <a:buClr>
                <a:srgbClr val="009FF6"/>
              </a:buClr>
              <a:buFont typeface="Wingdings" panose="05000000000000000000" pitchFamily="2" charset="2"/>
              <a:buChar char="n"/>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该路由器应该将该数据报转发到某一个网关路由器，但是是哪一个呢？</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Effect transition="in" filter="wipe(left)">
                                      <p:cBhvr>
                                        <p:cTn id="7" dur="500"/>
                                        <p:tgtEl>
                                          <p:spTgt spid="118">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8">
                                            <p:txEl>
                                              <p:pRg st="1" end="1"/>
                                            </p:txEl>
                                          </p:spTgt>
                                        </p:tgtEl>
                                        <p:attrNameLst>
                                          <p:attrName>style.visibility</p:attrName>
                                        </p:attrNameLst>
                                      </p:cBhvr>
                                      <p:to>
                                        <p:strVal val="visible"/>
                                      </p:to>
                                    </p:set>
                                    <p:animEffect transition="in" filter="wipe(down)">
                                      <p:cBhvr>
                                        <p:cTn id="11" dur="500"/>
                                        <p:tgtEl>
                                          <p:spTgt spid="11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uiExpand="1"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2" y="982132"/>
            <a:ext cx="9601196" cy="1451505"/>
          </a:xfrm>
        </p:spPr>
        <p:txBody>
          <a:bodyPr/>
          <a:lstStyle/>
          <a:p>
            <a:r>
              <a:rPr lang="zh-CN" altLang="en-US" dirty="0"/>
              <a:t>场景</a:t>
            </a:r>
            <a:r>
              <a:rPr lang="en-US" altLang="zh-CN" dirty="0"/>
              <a:t>1</a:t>
            </a:r>
            <a:r>
              <a:rPr lang="zh-CN" altLang="en-US" dirty="0"/>
              <a:t>：从源到目标仅有一条路可选</a:t>
            </a:r>
            <a:endParaRPr lang="zh-CN" altLang="en-US" dirty="0"/>
          </a:p>
        </p:txBody>
      </p:sp>
      <p:sp>
        <p:nvSpPr>
          <p:cNvPr id="5" name="Freeform 5"/>
          <p:cNvSpPr/>
          <p:nvPr/>
        </p:nvSpPr>
        <p:spPr>
          <a:xfrm>
            <a:off x="9070975" y="4920193"/>
            <a:ext cx="1171575" cy="17589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alpha val="100000"/>
                </a:srgbClr>
              </a:gs>
              <a:gs pos="100000">
                <a:srgbClr val="FFFFFF">
                  <a:alpha val="100000"/>
                </a:srgbClr>
              </a:gs>
            </a:gsLst>
            <a:lin ang="0" scaled="1"/>
            <a:tileRect/>
          </a:gradFill>
          <a:ln w="9525">
            <a:noFill/>
          </a:ln>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6" name="Freeform 6"/>
          <p:cNvSpPr/>
          <p:nvPr/>
        </p:nvSpPr>
        <p:spPr>
          <a:xfrm>
            <a:off x="7024688" y="5229755"/>
            <a:ext cx="1944687" cy="12922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alpha val="100000"/>
            </a:srgbClr>
          </a:solidFill>
          <a:ln w="9525">
            <a:noFill/>
          </a:ln>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7" name="Freeform 7"/>
          <p:cNvSpPr/>
          <p:nvPr/>
        </p:nvSpPr>
        <p:spPr>
          <a:xfrm>
            <a:off x="3271838" y="4521730"/>
            <a:ext cx="1679575" cy="141128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alpha val="100000"/>
            </a:srgbClr>
          </a:solidFill>
          <a:ln w="9525">
            <a:noFill/>
          </a:ln>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8" name="Freeform 8"/>
          <p:cNvSpPr/>
          <p:nvPr/>
        </p:nvSpPr>
        <p:spPr>
          <a:xfrm>
            <a:off x="3902075" y="5266268"/>
            <a:ext cx="400050" cy="180975"/>
          </a:xfrm>
          <a:custGeom>
            <a:avLst/>
            <a:gdLst/>
            <a:ahLst/>
            <a:cxnLst>
              <a:cxn ang="0">
                <a:pos x="0" y="2147483646"/>
              </a:cxn>
              <a:cxn ang="0">
                <a:pos x="2147483646" y="0"/>
              </a:cxn>
            </a:cxnLst>
            <a:rect l="0" t="0" r="0" b="0"/>
            <a:pathLst>
              <a:path w="252" h="114">
                <a:moveTo>
                  <a:pt x="0" y="114"/>
                </a:moveTo>
                <a:lnTo>
                  <a:pt x="252" y="0"/>
                </a:lnTo>
              </a:path>
            </a:pathLst>
          </a:custGeom>
          <a:noFill/>
          <a:ln w="12700" cap="flat" cmpd="sng">
            <a:solidFill>
              <a:sysClr val="windowText" lastClr="000000">
                <a:alpha val="100000"/>
              </a:sysClr>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9" name="Text Box 9"/>
          <p:cNvSpPr txBox="1"/>
          <p:nvPr/>
        </p:nvSpPr>
        <p:spPr>
          <a:xfrm>
            <a:off x="3846513" y="5486930"/>
            <a:ext cx="620395"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defTabSz="914400">
              <a:spcBef>
                <a:spcPct val="0"/>
              </a:spcBef>
              <a:buClrTx/>
              <a:buSzPct val="100000"/>
              <a:buFont typeface="Arial" panose="020B0604020202020204" pitchFamily="34" charset="0"/>
              <a:buNone/>
            </a:pPr>
            <a:r>
              <a:rPr lang="en-US" altLang="zh-CN" sz="2000" u="sng" dirty="0">
                <a:solidFill>
                  <a:prstClr val="black"/>
                </a:solidFill>
                <a:latin typeface="等线" panose="02010600030101010101" charset="-122"/>
                <a:ea typeface="MS PGothic" panose="020B0600070205080204" pitchFamily="34" charset="-128"/>
              </a:rPr>
              <a:t>AS3</a:t>
            </a:r>
            <a:endParaRPr lang="en-US" altLang="zh-CN" sz="1800" u="sng" dirty="0">
              <a:solidFill>
                <a:prstClr val="black"/>
              </a:solidFill>
              <a:latin typeface="等线" panose="02010600030101010101" charset="-122"/>
              <a:ea typeface="MS PGothic" panose="020B0600070205080204" pitchFamily="34" charset="-128"/>
            </a:endParaRPr>
          </a:p>
        </p:txBody>
      </p:sp>
      <p:sp>
        <p:nvSpPr>
          <p:cNvPr id="10" name="Text Box 10"/>
          <p:cNvSpPr txBox="1"/>
          <p:nvPr/>
        </p:nvSpPr>
        <p:spPr>
          <a:xfrm>
            <a:off x="7661275" y="6152093"/>
            <a:ext cx="57658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defTabSz="914400">
              <a:spcBef>
                <a:spcPct val="0"/>
              </a:spcBef>
              <a:buClrTx/>
              <a:buSzPct val="100000"/>
              <a:buFont typeface="Arial" panose="020B0604020202020204" pitchFamily="34" charset="0"/>
              <a:buNone/>
            </a:pPr>
            <a:r>
              <a:rPr lang="en-US" altLang="zh-CN" sz="1800" u="sng" dirty="0">
                <a:solidFill>
                  <a:prstClr val="black"/>
                </a:solidFill>
                <a:latin typeface="等线" panose="02010600030101010101" charset="-122"/>
                <a:ea typeface="MS PGothic" panose="020B0600070205080204" pitchFamily="34" charset="-128"/>
              </a:rPr>
              <a:t>AS2</a:t>
            </a:r>
            <a:endParaRPr lang="en-US" altLang="zh-CN" sz="1800" u="sng" dirty="0">
              <a:solidFill>
                <a:prstClr val="black"/>
              </a:solidFill>
              <a:latin typeface="等线" panose="02010600030101010101" charset="-122"/>
              <a:ea typeface="MS PGothic" panose="020B0600070205080204" pitchFamily="34" charset="-128"/>
            </a:endParaRPr>
          </a:p>
        </p:txBody>
      </p:sp>
      <p:sp>
        <p:nvSpPr>
          <p:cNvPr id="11" name="Line 11"/>
          <p:cNvSpPr/>
          <p:nvPr/>
        </p:nvSpPr>
        <p:spPr>
          <a:xfrm flipV="1">
            <a:off x="7540625" y="5640918"/>
            <a:ext cx="434975" cy="192087"/>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 name="Line 12"/>
          <p:cNvSpPr/>
          <p:nvPr/>
        </p:nvSpPr>
        <p:spPr>
          <a:xfrm flipH="1" flipV="1">
            <a:off x="4117975" y="4999568"/>
            <a:ext cx="241300" cy="174625"/>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3" name="Line 13"/>
          <p:cNvSpPr/>
          <p:nvPr/>
        </p:nvSpPr>
        <p:spPr>
          <a:xfrm flipH="1">
            <a:off x="3676650" y="4993218"/>
            <a:ext cx="147638" cy="376237"/>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14" name="Group 14"/>
          <p:cNvGrpSpPr/>
          <p:nvPr/>
        </p:nvGrpSpPr>
        <p:grpSpPr>
          <a:xfrm>
            <a:off x="3413125" y="5261511"/>
            <a:ext cx="501650" cy="400051"/>
            <a:chOff x="873" y="3243"/>
            <a:chExt cx="316" cy="252"/>
          </a:xfrm>
        </p:grpSpPr>
        <p:sp>
          <p:nvSpPr>
            <p:cNvPr id="15" name="Oval 15"/>
            <p:cNvSpPr/>
            <p:nvPr/>
          </p:nvSpPr>
          <p:spPr>
            <a:xfrm>
              <a:off x="876" y="3361"/>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6" name="Line 16"/>
            <p:cNvSpPr/>
            <p:nvPr/>
          </p:nvSpPr>
          <p:spPr>
            <a:xfrm>
              <a:off x="876" y="335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17" name="Line 17"/>
            <p:cNvSpPr/>
            <p:nvPr/>
          </p:nvSpPr>
          <p:spPr>
            <a:xfrm>
              <a:off x="1189" y="335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18" name="Rectangle 18"/>
            <p:cNvSpPr/>
            <p:nvPr/>
          </p:nvSpPr>
          <p:spPr>
            <a:xfrm>
              <a:off x="876" y="3354"/>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9" name="Oval 19"/>
            <p:cNvSpPr/>
            <p:nvPr/>
          </p:nvSpPr>
          <p:spPr>
            <a:xfrm>
              <a:off x="873" y="3295"/>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20" name="Rectangle 20"/>
            <p:cNvSpPr/>
            <p:nvPr/>
          </p:nvSpPr>
          <p:spPr>
            <a:xfrm>
              <a:off x="960" y="3308"/>
              <a:ext cx="141" cy="124"/>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21" name="Text Box 21"/>
            <p:cNvSpPr txBox="1"/>
            <p:nvPr/>
          </p:nvSpPr>
          <p:spPr>
            <a:xfrm>
              <a:off x="887" y="3243"/>
              <a:ext cx="294"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3b</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nvGrpSpPr>
          <p:cNvPr id="22" name="Group 22"/>
          <p:cNvGrpSpPr/>
          <p:nvPr/>
        </p:nvGrpSpPr>
        <p:grpSpPr>
          <a:xfrm>
            <a:off x="3683000" y="4685247"/>
            <a:ext cx="501650" cy="400051"/>
            <a:chOff x="2016" y="1976"/>
            <a:chExt cx="316" cy="252"/>
          </a:xfrm>
        </p:grpSpPr>
        <p:sp>
          <p:nvSpPr>
            <p:cNvPr id="23" name="Oval 23"/>
            <p:cNvSpPr/>
            <p:nvPr/>
          </p:nvSpPr>
          <p:spPr>
            <a:xfrm>
              <a:off x="2019" y="2102"/>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24" name="Line 24"/>
            <p:cNvSpPr/>
            <p:nvPr/>
          </p:nvSpPr>
          <p:spPr>
            <a:xfrm>
              <a:off x="2019" y="2095"/>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25" name="Line 25"/>
            <p:cNvSpPr/>
            <p:nvPr/>
          </p:nvSpPr>
          <p:spPr>
            <a:xfrm>
              <a:off x="2332" y="2095"/>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26" name="Rectangle 26"/>
            <p:cNvSpPr/>
            <p:nvPr/>
          </p:nvSpPr>
          <p:spPr>
            <a:xfrm>
              <a:off x="2019" y="2095"/>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27" name="Oval 27"/>
            <p:cNvSpPr/>
            <p:nvPr/>
          </p:nvSpPr>
          <p:spPr>
            <a:xfrm>
              <a:off x="2016" y="2036"/>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nvGrpSpPr>
            <p:cNvPr id="28" name="Group 28"/>
            <p:cNvGrpSpPr/>
            <p:nvPr/>
          </p:nvGrpSpPr>
          <p:grpSpPr>
            <a:xfrm>
              <a:off x="2039" y="1976"/>
              <a:ext cx="274" cy="252"/>
              <a:chOff x="2918" y="2425"/>
              <a:chExt cx="279" cy="252"/>
            </a:xfrm>
          </p:grpSpPr>
          <p:sp>
            <p:nvSpPr>
              <p:cNvPr id="29" name="Rectangle 29"/>
              <p:cNvSpPr/>
              <p:nvPr/>
            </p:nvSpPr>
            <p:spPr>
              <a:xfrm>
                <a:off x="2982" y="2490"/>
                <a:ext cx="142" cy="132"/>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30" name="Text Box 30"/>
              <p:cNvSpPr txBox="1"/>
              <p:nvPr/>
            </p:nvSpPr>
            <p:spPr>
              <a:xfrm>
                <a:off x="2918" y="2425"/>
                <a:ext cx="279"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3c</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grpSp>
        <p:nvGrpSpPr>
          <p:cNvPr id="31" name="Group 31"/>
          <p:cNvGrpSpPr/>
          <p:nvPr/>
        </p:nvGrpSpPr>
        <p:grpSpPr>
          <a:xfrm>
            <a:off x="4260850" y="5059899"/>
            <a:ext cx="501650" cy="400051"/>
            <a:chOff x="1434" y="3104"/>
            <a:chExt cx="316" cy="252"/>
          </a:xfrm>
        </p:grpSpPr>
        <p:grpSp>
          <p:nvGrpSpPr>
            <p:cNvPr id="32" name="Group 32"/>
            <p:cNvGrpSpPr/>
            <p:nvPr/>
          </p:nvGrpSpPr>
          <p:grpSpPr>
            <a:xfrm>
              <a:off x="1434" y="3163"/>
              <a:ext cx="316" cy="147"/>
              <a:chOff x="1434" y="3163"/>
              <a:chExt cx="316" cy="147"/>
            </a:xfrm>
          </p:grpSpPr>
          <p:sp>
            <p:nvSpPr>
              <p:cNvPr id="34" name="Oval 33"/>
              <p:cNvSpPr/>
              <p:nvPr/>
            </p:nvSpPr>
            <p:spPr>
              <a:xfrm>
                <a:off x="1437" y="3229"/>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35" name="Line 34"/>
              <p:cNvSpPr/>
              <p:nvPr/>
            </p:nvSpPr>
            <p:spPr>
              <a:xfrm>
                <a:off x="1437" y="3222"/>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36" name="Line 35"/>
              <p:cNvSpPr/>
              <p:nvPr/>
            </p:nvSpPr>
            <p:spPr>
              <a:xfrm>
                <a:off x="1750" y="3222"/>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37" name="Rectangle 36"/>
              <p:cNvSpPr/>
              <p:nvPr/>
            </p:nvSpPr>
            <p:spPr>
              <a:xfrm>
                <a:off x="1437" y="3222"/>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38" name="Oval 37"/>
              <p:cNvSpPr/>
              <p:nvPr/>
            </p:nvSpPr>
            <p:spPr>
              <a:xfrm>
                <a:off x="1434" y="3163"/>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39" name="Rectangle 38"/>
              <p:cNvSpPr/>
              <p:nvPr/>
            </p:nvSpPr>
            <p:spPr>
              <a:xfrm>
                <a:off x="1521" y="3176"/>
                <a:ext cx="142" cy="110"/>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sp>
          <p:nvSpPr>
            <p:cNvPr id="33" name="Text Box 39"/>
            <p:cNvSpPr txBox="1"/>
            <p:nvPr/>
          </p:nvSpPr>
          <p:spPr>
            <a:xfrm>
              <a:off x="1454" y="3104"/>
              <a:ext cx="28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3a</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nvGrpSpPr>
          <p:cNvPr id="40" name="Group 40"/>
          <p:cNvGrpSpPr/>
          <p:nvPr/>
        </p:nvGrpSpPr>
        <p:grpSpPr>
          <a:xfrm>
            <a:off x="4289425" y="5585355"/>
            <a:ext cx="2660650" cy="1122363"/>
            <a:chOff x="1572" y="3293"/>
            <a:chExt cx="1676" cy="707"/>
          </a:xfrm>
        </p:grpSpPr>
        <p:sp>
          <p:nvSpPr>
            <p:cNvPr id="41" name="Freeform 41"/>
            <p:cNvSpPr/>
            <p:nvPr/>
          </p:nvSpPr>
          <p:spPr>
            <a:xfrm>
              <a:off x="1572" y="3293"/>
              <a:ext cx="1676" cy="707"/>
            </a:xfrm>
            <a:custGeom>
              <a:avLst/>
              <a:gdLst/>
              <a:ahLst/>
              <a:cxnLst>
                <a:cxn ang="0">
                  <a:pos x="184" y="250"/>
                </a:cxn>
                <a:cxn ang="0">
                  <a:pos x="483" y="83"/>
                </a:cxn>
                <a:cxn ang="0">
                  <a:pos x="932" y="23"/>
                </a:cxn>
                <a:cxn ang="0">
                  <a:pos x="1373" y="216"/>
                </a:cxn>
                <a:cxn ang="0">
                  <a:pos x="1856" y="477"/>
                </a:cxn>
                <a:cxn ang="0">
                  <a:pos x="1510" y="717"/>
                </a:cxn>
                <a:cxn ang="0">
                  <a:pos x="819" y="731"/>
                </a:cxn>
                <a:cxn ang="0">
                  <a:pos x="106" y="664"/>
                </a:cxn>
                <a:cxn ang="0">
                  <a:pos x="184" y="250"/>
                </a:cxn>
              </a:cxnLst>
              <a:rect l="0" t="0" r="0" b="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alpha val="100000"/>
              </a:srgbClr>
            </a:solidFill>
            <a:ln w="9525">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2" name="Text Box 42"/>
            <p:cNvSpPr txBox="1"/>
            <p:nvPr/>
          </p:nvSpPr>
          <p:spPr>
            <a:xfrm>
              <a:off x="1719" y="3724"/>
              <a:ext cx="391"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effectLst/>
                  <a:uLnTx/>
                  <a:uFillTx/>
                  <a:latin typeface="等线" panose="02010600030101010101" charset="-122"/>
                  <a:ea typeface="MS PGothic" panose="020B0600070205080204" pitchFamily="34" charset="-128"/>
                  <a:cs typeface="+mn-cs"/>
                </a:rPr>
                <a:t>AS1</a:t>
              </a:r>
              <a:endParaRPr kumimoji="0" lang="en-US" altLang="zh-CN" sz="1800" b="0" i="0" u="sng" strike="noStrike" kern="0" cap="none" spc="0" normalizeH="0" baseline="0" noProof="0" dirty="0">
                <a:ln>
                  <a:noFill/>
                </a:ln>
                <a:effectLst/>
                <a:uLnTx/>
                <a:uFillTx/>
                <a:latin typeface="等线" panose="02010600030101010101" charset="-122"/>
                <a:ea typeface="MS PGothic" panose="020B0600070205080204" pitchFamily="34" charset="-128"/>
                <a:cs typeface="+mn-cs"/>
              </a:endParaRPr>
            </a:p>
          </p:txBody>
        </p:sp>
        <p:sp>
          <p:nvSpPr>
            <p:cNvPr id="43" name="Line 43"/>
            <p:cNvSpPr/>
            <p:nvPr/>
          </p:nvSpPr>
          <p:spPr>
            <a:xfrm flipH="1">
              <a:off x="2134" y="3469"/>
              <a:ext cx="93" cy="102"/>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4" name="Line 44"/>
            <p:cNvSpPr/>
            <p:nvPr/>
          </p:nvSpPr>
          <p:spPr>
            <a:xfrm>
              <a:off x="2388" y="3491"/>
              <a:ext cx="3" cy="285"/>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5" name="Line 45"/>
            <p:cNvSpPr/>
            <p:nvPr/>
          </p:nvSpPr>
          <p:spPr>
            <a:xfrm>
              <a:off x="2490" y="3461"/>
              <a:ext cx="313" cy="211"/>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6" name="Line 46"/>
            <p:cNvSpPr/>
            <p:nvPr/>
          </p:nvSpPr>
          <p:spPr>
            <a:xfrm flipH="1">
              <a:off x="2566" y="3749"/>
              <a:ext cx="237" cy="76"/>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7" name="Line 47"/>
            <p:cNvSpPr/>
            <p:nvPr/>
          </p:nvSpPr>
          <p:spPr>
            <a:xfrm flipH="1" flipV="1">
              <a:off x="2202" y="3638"/>
              <a:ext cx="568" cy="51"/>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48" name="Line 48"/>
            <p:cNvSpPr/>
            <p:nvPr/>
          </p:nvSpPr>
          <p:spPr>
            <a:xfrm>
              <a:off x="2143" y="3689"/>
              <a:ext cx="127" cy="85"/>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grpSp>
          <p:nvGrpSpPr>
            <p:cNvPr id="49" name="Group 49"/>
            <p:cNvGrpSpPr/>
            <p:nvPr/>
          </p:nvGrpSpPr>
          <p:grpSpPr>
            <a:xfrm>
              <a:off x="2202" y="3293"/>
              <a:ext cx="316" cy="252"/>
              <a:chOff x="2055" y="3447"/>
              <a:chExt cx="316" cy="252"/>
            </a:xfrm>
          </p:grpSpPr>
          <p:sp>
            <p:nvSpPr>
              <p:cNvPr id="76" name="Oval 50"/>
              <p:cNvSpPr/>
              <p:nvPr/>
            </p:nvSpPr>
            <p:spPr>
              <a:xfrm>
                <a:off x="2058" y="3571"/>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77" name="Line 51"/>
              <p:cNvSpPr/>
              <p:nvPr/>
            </p:nvSpPr>
            <p:spPr>
              <a:xfrm>
                <a:off x="2058" y="356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78" name="Line 52"/>
              <p:cNvSpPr/>
              <p:nvPr/>
            </p:nvSpPr>
            <p:spPr>
              <a:xfrm>
                <a:off x="2371" y="356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79" name="Rectangle 53"/>
              <p:cNvSpPr/>
              <p:nvPr/>
            </p:nvSpPr>
            <p:spPr>
              <a:xfrm>
                <a:off x="2058" y="3564"/>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80" name="Oval 54"/>
              <p:cNvSpPr/>
              <p:nvPr/>
            </p:nvSpPr>
            <p:spPr>
              <a:xfrm>
                <a:off x="2055" y="3505"/>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nvGrpSpPr>
              <p:cNvPr id="81" name="Group 55"/>
              <p:cNvGrpSpPr/>
              <p:nvPr/>
            </p:nvGrpSpPr>
            <p:grpSpPr>
              <a:xfrm>
                <a:off x="2079" y="3447"/>
                <a:ext cx="274" cy="252"/>
                <a:chOff x="2917" y="2425"/>
                <a:chExt cx="281" cy="252"/>
              </a:xfrm>
            </p:grpSpPr>
            <p:sp>
              <p:nvSpPr>
                <p:cNvPr id="82" name="Rectangle 56"/>
                <p:cNvSpPr/>
                <p:nvPr/>
              </p:nvSpPr>
              <p:spPr>
                <a:xfrm>
                  <a:off x="2982" y="2490"/>
                  <a:ext cx="144" cy="132"/>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83" name="Text Box 57"/>
                <p:cNvSpPr txBox="1"/>
                <p:nvPr/>
              </p:nvSpPr>
              <p:spPr>
                <a:xfrm>
                  <a:off x="2917" y="2425"/>
                  <a:ext cx="281"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1c</a:t>
                  </a:r>
                  <a:endPar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grpSp>
          <p:nvGrpSpPr>
            <p:cNvPr id="50" name="Group 58"/>
            <p:cNvGrpSpPr/>
            <p:nvPr/>
          </p:nvGrpSpPr>
          <p:grpSpPr>
            <a:xfrm>
              <a:off x="1896" y="3507"/>
              <a:ext cx="316" cy="252"/>
              <a:chOff x="1749" y="3661"/>
              <a:chExt cx="316" cy="252"/>
            </a:xfrm>
          </p:grpSpPr>
          <p:sp>
            <p:nvSpPr>
              <p:cNvPr id="69" name="Oval 59"/>
              <p:cNvSpPr/>
              <p:nvPr/>
            </p:nvSpPr>
            <p:spPr>
              <a:xfrm>
                <a:off x="1752" y="3781"/>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70" name="Line 60"/>
              <p:cNvSpPr/>
              <p:nvPr/>
            </p:nvSpPr>
            <p:spPr>
              <a:xfrm>
                <a:off x="1752" y="377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71" name="Line 61"/>
              <p:cNvSpPr/>
              <p:nvPr/>
            </p:nvSpPr>
            <p:spPr>
              <a:xfrm>
                <a:off x="2065" y="3774"/>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72" name="Rectangle 62"/>
              <p:cNvSpPr/>
              <p:nvPr/>
            </p:nvSpPr>
            <p:spPr>
              <a:xfrm>
                <a:off x="1752" y="3774"/>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73" name="Oval 63"/>
              <p:cNvSpPr/>
              <p:nvPr/>
            </p:nvSpPr>
            <p:spPr>
              <a:xfrm>
                <a:off x="1749" y="3719"/>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74" name="Rectangle 64"/>
              <p:cNvSpPr/>
              <p:nvPr/>
            </p:nvSpPr>
            <p:spPr>
              <a:xfrm>
                <a:off x="1834" y="3746"/>
                <a:ext cx="142" cy="96"/>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75" name="Text Box 65"/>
              <p:cNvSpPr txBox="1"/>
              <p:nvPr/>
            </p:nvSpPr>
            <p:spPr>
              <a:xfrm>
                <a:off x="1771" y="3661"/>
                <a:ext cx="28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1a</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nvGrpSpPr>
            <p:cNvPr id="51" name="Group 66"/>
            <p:cNvGrpSpPr/>
            <p:nvPr/>
          </p:nvGrpSpPr>
          <p:grpSpPr>
            <a:xfrm>
              <a:off x="2238" y="3689"/>
              <a:ext cx="316" cy="252"/>
              <a:chOff x="2091" y="3843"/>
              <a:chExt cx="316" cy="252"/>
            </a:xfrm>
          </p:grpSpPr>
          <p:sp>
            <p:nvSpPr>
              <p:cNvPr id="61" name="Oval 67"/>
              <p:cNvSpPr/>
              <p:nvPr/>
            </p:nvSpPr>
            <p:spPr>
              <a:xfrm>
                <a:off x="2094" y="3967"/>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62" name="Line 68"/>
              <p:cNvSpPr/>
              <p:nvPr/>
            </p:nvSpPr>
            <p:spPr>
              <a:xfrm>
                <a:off x="2094" y="3960"/>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63" name="Line 69"/>
              <p:cNvSpPr/>
              <p:nvPr/>
            </p:nvSpPr>
            <p:spPr>
              <a:xfrm>
                <a:off x="2407" y="3960"/>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64" name="Rectangle 70"/>
              <p:cNvSpPr/>
              <p:nvPr/>
            </p:nvSpPr>
            <p:spPr>
              <a:xfrm>
                <a:off x="2094" y="3960"/>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65" name="Oval 71"/>
              <p:cNvSpPr/>
              <p:nvPr/>
            </p:nvSpPr>
            <p:spPr>
              <a:xfrm>
                <a:off x="2091" y="3901"/>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nvGrpSpPr>
              <p:cNvPr id="66" name="Group 72"/>
              <p:cNvGrpSpPr/>
              <p:nvPr/>
            </p:nvGrpSpPr>
            <p:grpSpPr>
              <a:xfrm>
                <a:off x="2108" y="3843"/>
                <a:ext cx="294" cy="252"/>
                <a:chOff x="2910" y="2425"/>
                <a:chExt cx="296" cy="252"/>
              </a:xfrm>
            </p:grpSpPr>
            <p:sp>
              <p:nvSpPr>
                <p:cNvPr id="67" name="Rectangle 73"/>
                <p:cNvSpPr/>
                <p:nvPr/>
              </p:nvSpPr>
              <p:spPr>
                <a:xfrm>
                  <a:off x="2982" y="2490"/>
                  <a:ext cx="144" cy="132"/>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68" name="Text Box 74"/>
                <p:cNvSpPr txBox="1"/>
                <p:nvPr/>
              </p:nvSpPr>
              <p:spPr>
                <a:xfrm>
                  <a:off x="2910" y="2425"/>
                  <a:ext cx="29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1d</a:t>
                  </a:r>
                  <a:endPar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grpSp>
          <p:nvGrpSpPr>
            <p:cNvPr id="52" name="Group 75"/>
            <p:cNvGrpSpPr/>
            <p:nvPr/>
          </p:nvGrpSpPr>
          <p:grpSpPr>
            <a:xfrm>
              <a:off x="2778" y="3573"/>
              <a:ext cx="316" cy="252"/>
              <a:chOff x="2016" y="1976"/>
              <a:chExt cx="316" cy="252"/>
            </a:xfrm>
          </p:grpSpPr>
          <p:sp>
            <p:nvSpPr>
              <p:cNvPr id="53" name="Oval 76"/>
              <p:cNvSpPr/>
              <p:nvPr/>
            </p:nvSpPr>
            <p:spPr>
              <a:xfrm>
                <a:off x="2019" y="2102"/>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54" name="Line 77"/>
              <p:cNvSpPr/>
              <p:nvPr/>
            </p:nvSpPr>
            <p:spPr>
              <a:xfrm>
                <a:off x="2019" y="2095"/>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55" name="Line 78"/>
              <p:cNvSpPr/>
              <p:nvPr/>
            </p:nvSpPr>
            <p:spPr>
              <a:xfrm>
                <a:off x="2332" y="2095"/>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56" name="Rectangle 79"/>
              <p:cNvSpPr/>
              <p:nvPr/>
            </p:nvSpPr>
            <p:spPr>
              <a:xfrm>
                <a:off x="2019" y="2095"/>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57" name="Oval 80"/>
              <p:cNvSpPr/>
              <p:nvPr/>
            </p:nvSpPr>
            <p:spPr>
              <a:xfrm>
                <a:off x="2016" y="2036"/>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nvGrpSpPr>
              <p:cNvPr id="58" name="Group 81"/>
              <p:cNvGrpSpPr/>
              <p:nvPr/>
            </p:nvGrpSpPr>
            <p:grpSpPr>
              <a:xfrm>
                <a:off x="2033" y="1976"/>
                <a:ext cx="294" cy="252"/>
                <a:chOff x="2909" y="2425"/>
                <a:chExt cx="298" cy="252"/>
              </a:xfrm>
            </p:grpSpPr>
            <p:sp>
              <p:nvSpPr>
                <p:cNvPr id="59" name="Rectangle 82"/>
                <p:cNvSpPr/>
                <p:nvPr/>
              </p:nvSpPr>
              <p:spPr>
                <a:xfrm>
                  <a:off x="2982" y="2490"/>
                  <a:ext cx="142" cy="132"/>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60" name="Text Box 83"/>
                <p:cNvSpPr txBox="1"/>
                <p:nvPr/>
              </p:nvSpPr>
              <p:spPr>
                <a:xfrm>
                  <a:off x="2909" y="2425"/>
                  <a:ext cx="29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1b</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grpSp>
      <p:grpSp>
        <p:nvGrpSpPr>
          <p:cNvPr id="84" name="Group 84"/>
          <p:cNvGrpSpPr/>
          <p:nvPr/>
        </p:nvGrpSpPr>
        <p:grpSpPr>
          <a:xfrm>
            <a:off x="7208838" y="5682200"/>
            <a:ext cx="501650" cy="400051"/>
            <a:chOff x="3537" y="3473"/>
            <a:chExt cx="316" cy="252"/>
          </a:xfrm>
        </p:grpSpPr>
        <p:sp>
          <p:nvSpPr>
            <p:cNvPr id="85" name="Oval 85"/>
            <p:cNvSpPr/>
            <p:nvPr/>
          </p:nvSpPr>
          <p:spPr>
            <a:xfrm>
              <a:off x="3540" y="3598"/>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86" name="Line 86"/>
            <p:cNvSpPr/>
            <p:nvPr/>
          </p:nvSpPr>
          <p:spPr>
            <a:xfrm>
              <a:off x="3540" y="3591"/>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87" name="Line 87"/>
            <p:cNvSpPr/>
            <p:nvPr/>
          </p:nvSpPr>
          <p:spPr>
            <a:xfrm>
              <a:off x="3853" y="3591"/>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88" name="Rectangle 88"/>
            <p:cNvSpPr/>
            <p:nvPr/>
          </p:nvSpPr>
          <p:spPr>
            <a:xfrm>
              <a:off x="3540" y="3591"/>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89" name="Oval 89"/>
            <p:cNvSpPr/>
            <p:nvPr/>
          </p:nvSpPr>
          <p:spPr>
            <a:xfrm>
              <a:off x="3537" y="3532"/>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90" name="Rectangle 90"/>
            <p:cNvSpPr/>
            <p:nvPr/>
          </p:nvSpPr>
          <p:spPr>
            <a:xfrm>
              <a:off x="3624" y="3545"/>
              <a:ext cx="141" cy="120"/>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91" name="Text Box 91"/>
            <p:cNvSpPr txBox="1"/>
            <p:nvPr/>
          </p:nvSpPr>
          <p:spPr>
            <a:xfrm>
              <a:off x="3557" y="3473"/>
              <a:ext cx="282"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2a</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sp>
        <p:nvSpPr>
          <p:cNvPr id="92" name="Line 92"/>
          <p:cNvSpPr/>
          <p:nvPr/>
        </p:nvSpPr>
        <p:spPr>
          <a:xfrm>
            <a:off x="8429625" y="5599643"/>
            <a:ext cx="857250" cy="0"/>
          </a:xfrm>
          <a:prstGeom prst="line">
            <a:avLst/>
          </a:prstGeom>
          <a:ln w="9525"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93" name="Line 93"/>
          <p:cNvSpPr/>
          <p:nvPr/>
        </p:nvSpPr>
        <p:spPr>
          <a:xfrm>
            <a:off x="8683625" y="6064780"/>
            <a:ext cx="735013" cy="0"/>
          </a:xfrm>
          <a:prstGeom prst="line">
            <a:avLst/>
          </a:prstGeom>
          <a:ln w="9525"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94" name="Line 94"/>
          <p:cNvSpPr/>
          <p:nvPr/>
        </p:nvSpPr>
        <p:spPr>
          <a:xfrm>
            <a:off x="7715250" y="5910793"/>
            <a:ext cx="488950" cy="15240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95" name="Line 95"/>
          <p:cNvSpPr/>
          <p:nvPr/>
        </p:nvSpPr>
        <p:spPr>
          <a:xfrm>
            <a:off x="8324850" y="5709180"/>
            <a:ext cx="68263" cy="22860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96" name="Group 96"/>
          <p:cNvGrpSpPr/>
          <p:nvPr/>
        </p:nvGrpSpPr>
        <p:grpSpPr>
          <a:xfrm>
            <a:off x="7935913" y="5404384"/>
            <a:ext cx="501650" cy="400051"/>
            <a:chOff x="4320" y="1936"/>
            <a:chExt cx="316" cy="252"/>
          </a:xfrm>
        </p:grpSpPr>
        <p:sp>
          <p:nvSpPr>
            <p:cNvPr id="97" name="Oval 97"/>
            <p:cNvSpPr/>
            <p:nvPr/>
          </p:nvSpPr>
          <p:spPr>
            <a:xfrm>
              <a:off x="4323" y="2054"/>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98" name="Line 98"/>
            <p:cNvSpPr/>
            <p:nvPr/>
          </p:nvSpPr>
          <p:spPr>
            <a:xfrm>
              <a:off x="4323" y="2047"/>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99" name="Line 99"/>
            <p:cNvSpPr/>
            <p:nvPr/>
          </p:nvSpPr>
          <p:spPr>
            <a:xfrm>
              <a:off x="4636" y="2047"/>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100" name="Rectangle 100"/>
            <p:cNvSpPr/>
            <p:nvPr/>
          </p:nvSpPr>
          <p:spPr>
            <a:xfrm>
              <a:off x="4323" y="2047"/>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01" name="Oval 101"/>
            <p:cNvSpPr/>
            <p:nvPr/>
          </p:nvSpPr>
          <p:spPr>
            <a:xfrm>
              <a:off x="4320" y="1988"/>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02" name="Rectangle 102"/>
            <p:cNvSpPr/>
            <p:nvPr/>
          </p:nvSpPr>
          <p:spPr>
            <a:xfrm>
              <a:off x="4407" y="2001"/>
              <a:ext cx="141" cy="118"/>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03" name="Text Box 103"/>
            <p:cNvSpPr txBox="1"/>
            <p:nvPr/>
          </p:nvSpPr>
          <p:spPr>
            <a:xfrm>
              <a:off x="4344" y="1936"/>
              <a:ext cx="274"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2c</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grpSp>
        <p:nvGrpSpPr>
          <p:cNvPr id="104" name="Group 104"/>
          <p:cNvGrpSpPr/>
          <p:nvPr/>
        </p:nvGrpSpPr>
        <p:grpSpPr>
          <a:xfrm>
            <a:off x="8199438" y="5859997"/>
            <a:ext cx="501650" cy="400051"/>
            <a:chOff x="4596" y="2158"/>
            <a:chExt cx="316" cy="252"/>
          </a:xfrm>
        </p:grpSpPr>
        <p:sp>
          <p:nvSpPr>
            <p:cNvPr id="105" name="Oval 105"/>
            <p:cNvSpPr/>
            <p:nvPr/>
          </p:nvSpPr>
          <p:spPr>
            <a:xfrm>
              <a:off x="4599" y="2276"/>
              <a:ext cx="313" cy="81"/>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06" name="Line 106"/>
            <p:cNvSpPr/>
            <p:nvPr/>
          </p:nvSpPr>
          <p:spPr>
            <a:xfrm>
              <a:off x="4599" y="2269"/>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107" name="Line 107"/>
            <p:cNvSpPr/>
            <p:nvPr/>
          </p:nvSpPr>
          <p:spPr>
            <a:xfrm>
              <a:off x="4912" y="2269"/>
              <a:ext cx="0" cy="50"/>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00"/>
                </a:solidFill>
                <a:effectLst/>
                <a:uLnTx/>
                <a:uFillTx/>
                <a:latin typeface="等线" panose="02010600030101010101" charset="-122"/>
                <a:ea typeface="等线" panose="02010600030101010101" charset="-122"/>
              </a:endParaRPr>
            </a:p>
          </p:txBody>
        </p:sp>
        <p:sp>
          <p:nvSpPr>
            <p:cNvPr id="108" name="Rectangle 108"/>
            <p:cNvSpPr/>
            <p:nvPr/>
          </p:nvSpPr>
          <p:spPr>
            <a:xfrm>
              <a:off x="4599" y="2269"/>
              <a:ext cx="310" cy="49"/>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09" name="Oval 109"/>
            <p:cNvSpPr/>
            <p:nvPr/>
          </p:nvSpPr>
          <p:spPr>
            <a:xfrm>
              <a:off x="4596" y="2210"/>
              <a:ext cx="313" cy="95"/>
            </a:xfrm>
            <a:prstGeom prst="ellipse">
              <a:avLst/>
            </a:prstGeom>
            <a:solidFill>
              <a:srgbClr val="0563C1"/>
            </a:solidFill>
            <a:ln w="12700" cap="flat" cmpd="sng">
              <a:solidFill>
                <a:sysClr val="windowText" lastClr="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10" name="Rectangle 110"/>
            <p:cNvSpPr/>
            <p:nvPr/>
          </p:nvSpPr>
          <p:spPr>
            <a:xfrm>
              <a:off x="4683" y="2223"/>
              <a:ext cx="142" cy="110"/>
            </a:xfrm>
            <a:prstGeom prst="rect">
              <a:avLst/>
            </a:prstGeom>
            <a:solidFill>
              <a:srgbClr val="0563C1"/>
            </a:solidFill>
            <a:ln w="9525">
              <a:noFill/>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kumimoji="0" lang="zh-CN" altLang="zh-CN" sz="18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sp>
          <p:nvSpPr>
            <p:cNvPr id="111" name="Text Box 111"/>
            <p:cNvSpPr txBox="1"/>
            <p:nvPr/>
          </p:nvSpPr>
          <p:spPr>
            <a:xfrm>
              <a:off x="4610" y="2158"/>
              <a:ext cx="294"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kumimoji="0" lang="en-US" altLang="zh-CN" sz="20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rPr>
                <a:t>2b</a:t>
              </a:r>
              <a:endParaRPr kumimoji="0" lang="en-US" altLang="zh-CN" sz="2400" b="0" i="0" u="sng" strike="noStrike" kern="0" cap="none" spc="0" normalizeH="0" baseline="0" noProof="0" dirty="0">
                <a:ln>
                  <a:noFill/>
                </a:ln>
                <a:solidFill>
                  <a:srgbClr val="FFFF00"/>
                </a:solidFill>
                <a:effectLst/>
                <a:uLnTx/>
                <a:uFillTx/>
                <a:latin typeface="等线" panose="02010600030101010101" charset="-122"/>
                <a:ea typeface="MS PGothic" panose="020B0600070205080204" pitchFamily="34" charset="-128"/>
                <a:cs typeface="+mn-cs"/>
              </a:endParaRPr>
            </a:p>
          </p:txBody>
        </p:sp>
      </p:grpSp>
      <p:sp>
        <p:nvSpPr>
          <p:cNvPr id="112" name="Text Box 112"/>
          <p:cNvSpPr txBox="1"/>
          <p:nvPr/>
        </p:nvSpPr>
        <p:spPr>
          <a:xfrm>
            <a:off x="9450388" y="5517093"/>
            <a:ext cx="81788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defTabSz="914400">
              <a:spcBef>
                <a:spcPct val="0"/>
              </a:spcBef>
              <a:buClrTx/>
              <a:buSzPct val="100000"/>
              <a:buFont typeface="Arial" panose="020B0604020202020204" pitchFamily="34" charset="0"/>
              <a:buNone/>
            </a:pPr>
            <a:r>
              <a:rPr lang="en-US" altLang="zh-CN" sz="1400" u="sng" dirty="0">
                <a:solidFill>
                  <a:prstClr val="black"/>
                </a:solidFill>
                <a:latin typeface="等线" panose="02010600030101010101" charset="-122"/>
                <a:ea typeface="MS PGothic" panose="020B0600070205080204" pitchFamily="34" charset="-128"/>
              </a:rPr>
              <a:t>other</a:t>
            </a:r>
            <a:endParaRPr lang="en-US" altLang="zh-CN" sz="1400" u="sng" dirty="0">
              <a:solidFill>
                <a:prstClr val="black"/>
              </a:solidFill>
              <a:latin typeface="等线" panose="02010600030101010101" charset="-122"/>
              <a:ea typeface="MS PGothic" panose="020B0600070205080204" pitchFamily="34" charset="-128"/>
            </a:endParaRPr>
          </a:p>
          <a:p>
            <a:pPr marL="0" indent="0" defTabSz="914400">
              <a:spcBef>
                <a:spcPct val="0"/>
              </a:spcBef>
              <a:buClrTx/>
              <a:buSzPct val="100000"/>
              <a:buFont typeface="Arial" panose="020B0604020202020204" pitchFamily="34" charset="0"/>
              <a:buNone/>
            </a:pPr>
            <a:r>
              <a:rPr lang="en-US" altLang="zh-CN" sz="1400" u="sng" dirty="0">
                <a:solidFill>
                  <a:prstClr val="black"/>
                </a:solidFill>
                <a:latin typeface="等线" panose="02010600030101010101" charset="-122"/>
                <a:ea typeface="MS PGothic" panose="020B0600070205080204" pitchFamily="34" charset="-128"/>
              </a:rPr>
              <a:t>networks</a:t>
            </a:r>
            <a:endParaRPr lang="en-US" altLang="zh-CN" sz="1400" u="sng" dirty="0">
              <a:solidFill>
                <a:prstClr val="black"/>
              </a:solidFill>
              <a:latin typeface="等线" panose="02010600030101010101" charset="-122"/>
              <a:ea typeface="MS PGothic" panose="020B0600070205080204" pitchFamily="34" charset="-128"/>
            </a:endParaRPr>
          </a:p>
        </p:txBody>
      </p:sp>
      <p:sp>
        <p:nvSpPr>
          <p:cNvPr id="113" name="Freeform 113"/>
          <p:cNvSpPr/>
          <p:nvPr/>
        </p:nvSpPr>
        <p:spPr>
          <a:xfrm flipH="1">
            <a:off x="2085975" y="5129743"/>
            <a:ext cx="1171575" cy="17589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66CCFF">
                  <a:alpha val="100000"/>
                </a:srgbClr>
              </a:gs>
              <a:gs pos="100000">
                <a:srgbClr val="FFFFFF">
                  <a:alpha val="100000"/>
                </a:srgbClr>
              </a:gs>
            </a:gsLst>
            <a:lin ang="0" scaled="1"/>
            <a:tileRect/>
          </a:gradFill>
          <a:ln w="9525">
            <a:noFill/>
          </a:ln>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14" name="Text Box 114"/>
          <p:cNvSpPr txBox="1"/>
          <p:nvPr/>
        </p:nvSpPr>
        <p:spPr>
          <a:xfrm>
            <a:off x="2143125" y="5913968"/>
            <a:ext cx="81788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defTabSz="914400">
              <a:spcBef>
                <a:spcPct val="0"/>
              </a:spcBef>
              <a:buClrTx/>
              <a:buSzPct val="100000"/>
              <a:buFont typeface="Arial" panose="020B0604020202020204" pitchFamily="34" charset="0"/>
              <a:buNone/>
            </a:pPr>
            <a:r>
              <a:rPr lang="en-US" altLang="zh-CN" sz="1400" u="sng" dirty="0">
                <a:solidFill>
                  <a:prstClr val="black"/>
                </a:solidFill>
                <a:latin typeface="等线" panose="02010600030101010101" charset="-122"/>
                <a:ea typeface="MS PGothic" panose="020B0600070205080204" pitchFamily="34" charset="-128"/>
              </a:rPr>
              <a:t>other</a:t>
            </a:r>
            <a:endParaRPr lang="en-US" altLang="zh-CN" sz="1400" u="sng" dirty="0">
              <a:solidFill>
                <a:prstClr val="black"/>
              </a:solidFill>
              <a:latin typeface="等线" panose="02010600030101010101" charset="-122"/>
              <a:ea typeface="MS PGothic" panose="020B0600070205080204" pitchFamily="34" charset="-128"/>
            </a:endParaRPr>
          </a:p>
          <a:p>
            <a:pPr marL="0" indent="0" defTabSz="914400">
              <a:spcBef>
                <a:spcPct val="0"/>
              </a:spcBef>
              <a:buClrTx/>
              <a:buSzPct val="100000"/>
              <a:buFont typeface="Arial" panose="020B0604020202020204" pitchFamily="34" charset="0"/>
              <a:buNone/>
            </a:pPr>
            <a:r>
              <a:rPr lang="en-US" altLang="zh-CN" sz="1400" u="sng" dirty="0">
                <a:solidFill>
                  <a:prstClr val="black"/>
                </a:solidFill>
                <a:latin typeface="等线" panose="02010600030101010101" charset="-122"/>
                <a:ea typeface="MS PGothic" panose="020B0600070205080204" pitchFamily="34" charset="-128"/>
              </a:rPr>
              <a:t>networks</a:t>
            </a:r>
            <a:endParaRPr lang="en-US" altLang="zh-CN" sz="1400" u="sng" dirty="0">
              <a:solidFill>
                <a:prstClr val="black"/>
              </a:solidFill>
              <a:latin typeface="等线" panose="02010600030101010101" charset="-122"/>
              <a:ea typeface="MS PGothic" panose="020B0600070205080204" pitchFamily="34" charset="-128"/>
            </a:endParaRPr>
          </a:p>
        </p:txBody>
      </p:sp>
      <p:sp>
        <p:nvSpPr>
          <p:cNvPr id="115" name="Line 115"/>
          <p:cNvSpPr/>
          <p:nvPr/>
        </p:nvSpPr>
        <p:spPr>
          <a:xfrm flipH="1">
            <a:off x="2943225" y="5475818"/>
            <a:ext cx="468313" cy="268287"/>
          </a:xfrm>
          <a:prstGeom prst="line">
            <a:avLst/>
          </a:prstGeom>
          <a:ln w="12700" cap="flat" cmpd="sng">
            <a:solidFill>
              <a:sysClr val="windowText" lastClr="000000"/>
            </a:solidFill>
            <a:prstDash val="soli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6" name="Freeform 116"/>
          <p:cNvSpPr/>
          <p:nvPr/>
        </p:nvSpPr>
        <p:spPr>
          <a:xfrm>
            <a:off x="6707188" y="5964768"/>
            <a:ext cx="523875" cy="261937"/>
          </a:xfrm>
          <a:custGeom>
            <a:avLst/>
            <a:gdLst/>
            <a:ahLst/>
            <a:cxnLst>
              <a:cxn ang="0">
                <a:pos x="0" y="2147483646"/>
              </a:cxn>
              <a:cxn ang="0">
                <a:pos x="2147483646" y="0"/>
              </a:cxn>
            </a:cxnLst>
            <a:rect l="0" t="0" r="0" b="0"/>
            <a:pathLst>
              <a:path w="654" h="420">
                <a:moveTo>
                  <a:pt x="0" y="420"/>
                </a:moveTo>
                <a:lnTo>
                  <a:pt x="654" y="0"/>
                </a:lnTo>
              </a:path>
            </a:pathLst>
          </a:custGeom>
          <a:noFill/>
          <a:ln w="19050" cap="flat" cmpd="sng">
            <a:solidFill>
              <a:sysClr val="windowText" lastClr="000000">
                <a:alpha val="100000"/>
              </a:sysClr>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7" name="Freeform 117"/>
          <p:cNvSpPr/>
          <p:nvPr/>
        </p:nvSpPr>
        <p:spPr>
          <a:xfrm>
            <a:off x="4594225" y="5372630"/>
            <a:ext cx="704850" cy="409575"/>
          </a:xfrm>
          <a:custGeom>
            <a:avLst/>
            <a:gdLst/>
            <a:ahLst/>
            <a:cxnLst>
              <a:cxn ang="0">
                <a:pos x="0" y="0"/>
              </a:cxn>
              <a:cxn ang="0">
                <a:pos x="2147483646" y="2147483646"/>
              </a:cxn>
            </a:cxnLst>
            <a:rect l="0" t="0" r="0" b="0"/>
            <a:pathLst>
              <a:path w="444" h="258">
                <a:moveTo>
                  <a:pt x="0" y="0"/>
                </a:moveTo>
                <a:lnTo>
                  <a:pt x="444" y="258"/>
                </a:lnTo>
              </a:path>
            </a:pathLst>
          </a:custGeom>
          <a:noFill/>
          <a:ln w="19050" cap="flat" cmpd="sng">
            <a:solidFill>
              <a:sysClr val="windowText" lastClr="000000">
                <a:alpha val="100000"/>
              </a:sysClr>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9" name="Freeform 116"/>
          <p:cNvSpPr/>
          <p:nvPr/>
        </p:nvSpPr>
        <p:spPr>
          <a:xfrm>
            <a:off x="5353844" y="4270533"/>
            <a:ext cx="973138" cy="7953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alpha val="100000"/>
            </a:srgbClr>
          </a:solidFill>
          <a:ln w="9525">
            <a:noFill/>
          </a:ln>
        </p:spPr>
        <p:txBody>
          <a:bodyPr/>
          <a:lstStyle/>
          <a:p>
            <a:endParaRPr lang="zh-CN" altLang="en-US"/>
          </a:p>
        </p:txBody>
      </p:sp>
      <p:sp>
        <p:nvSpPr>
          <p:cNvPr id="120" name="Text Box 119"/>
          <p:cNvSpPr txBox="1"/>
          <p:nvPr/>
        </p:nvSpPr>
        <p:spPr>
          <a:xfrm rot="20538457">
            <a:off x="4736307" y="4157821"/>
            <a:ext cx="741680" cy="768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604020202020204" pitchFamily="34" charset="0"/>
              <a:buNone/>
            </a:pPr>
            <a:r>
              <a:rPr lang="en-US" altLang="zh-CN" sz="4400" u="sng" dirty="0">
                <a:ea typeface="MS PGothic" panose="020B0600070205080204" pitchFamily="34" charset="-128"/>
              </a:rPr>
              <a:t>…</a:t>
            </a:r>
            <a:endParaRPr lang="en-US" altLang="zh-CN" sz="4400" u="sng" dirty="0">
              <a:ea typeface="MS PGothic" panose="020B0600070205080204" pitchFamily="34" charset="-128"/>
            </a:endParaRPr>
          </a:p>
        </p:txBody>
      </p:sp>
      <p:sp>
        <p:nvSpPr>
          <p:cNvPr id="121" name="Text Box 117"/>
          <p:cNvSpPr txBox="1"/>
          <p:nvPr/>
        </p:nvSpPr>
        <p:spPr>
          <a:xfrm>
            <a:off x="5646498" y="4395528"/>
            <a:ext cx="338554"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Pct val="100000"/>
              <a:buFont typeface="Arial" panose="020B0604020202020204" pitchFamily="34" charset="0"/>
              <a:buNone/>
            </a:pPr>
            <a:r>
              <a:rPr lang="en-US" altLang="zh-CN" sz="2400" u="sng" dirty="0">
                <a:solidFill>
                  <a:srgbClr val="FF0000"/>
                </a:solidFill>
                <a:ea typeface="MS PGothic" panose="020B0600070205080204" pitchFamily="34" charset="-128"/>
              </a:rPr>
              <a:t>x</a:t>
            </a:r>
            <a:endParaRPr lang="en-US" altLang="zh-CN" sz="2400" u="sng" dirty="0">
              <a:solidFill>
                <a:srgbClr val="FF0000"/>
              </a:solidFill>
              <a:ea typeface="MS PGothic" panose="020B0600070205080204" pitchFamily="34" charset="-128"/>
            </a:endParaRPr>
          </a:p>
        </p:txBody>
      </p:sp>
      <p:sp>
        <p:nvSpPr>
          <p:cNvPr id="127" name="Text Box 79"/>
          <p:cNvSpPr txBox="1">
            <a:spLocks noChangeArrowheads="1"/>
          </p:cNvSpPr>
          <p:nvPr/>
        </p:nvSpPr>
        <p:spPr bwMode="auto">
          <a:xfrm>
            <a:off x="1605965" y="2508249"/>
            <a:ext cx="11263104" cy="190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20000"/>
              </a:lnSpc>
              <a:buClr>
                <a:srgbClr val="009FF6"/>
              </a:buClr>
              <a:buFont typeface="Wingdings" panose="05000000000000000000" pitchFamily="2" charset="2"/>
              <a:buChar char="p"/>
            </a:pP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假设</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AS1</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从</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间选路协议知道子网 </a:t>
            </a:r>
            <a:r>
              <a:rPr kumimoji="1" lang="en-US" altLang="zh-CN" sz="20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a:t>
            </a:r>
            <a:r>
              <a:rPr kumimoji="1" lang="en-US" altLang="zh-CN" sz="2000" i="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经</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AS3 (</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网关</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1c) </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可达，但是通过</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AS2</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不可达。</a:t>
            </a:r>
            <a:endPar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AS1</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向它的所有路由器广播该可达信息。</a:t>
            </a:r>
            <a:endPar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1d </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知道，它的接口 </a:t>
            </a:r>
            <a:r>
              <a:rPr kumimoji="1" lang="en-US" altLang="zh-CN" sz="20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 </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在到路由器</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1c</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的最低费用路径上。</a:t>
            </a:r>
            <a:endPar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从而路由器</a:t>
            </a:r>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1d</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将表项 </a:t>
            </a:r>
            <a:r>
              <a:rPr kumimoji="1" lang="en-US" altLang="zh-CN" sz="20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000" i="1" dirty="0" err="1">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x,I</a:t>
            </a:r>
            <a:r>
              <a:rPr kumimoji="1" lang="en-US" altLang="zh-CN" sz="20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放入其转发表。</a:t>
            </a:r>
            <a:endPar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endPar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8" name="Line 118"/>
          <p:cNvSpPr/>
          <p:nvPr/>
        </p:nvSpPr>
        <p:spPr>
          <a:xfrm>
            <a:off x="4721225" y="4116051"/>
            <a:ext cx="876300" cy="2126530"/>
          </a:xfrm>
          <a:prstGeom prst="line">
            <a:avLst/>
          </a:prstGeom>
          <a:ln w="9525" cap="flat" cmpd="sng">
            <a:solidFill>
              <a:srgbClr val="FF0000"/>
            </a:solidFill>
            <a:prstDash val="solid"/>
            <a:headEnd type="none" w="med" len="me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animEffect transition="in" filter="wipe(left)">
                                      <p:cBhvr>
                                        <p:cTn id="7" dur="500"/>
                                        <p:tgtEl>
                                          <p:spTgt spid="12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animEffect transition="in" filter="wipe(left)">
                                      <p:cBhvr>
                                        <p:cTn id="11" dur="500"/>
                                        <p:tgtEl>
                                          <p:spTgt spid="127">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animEffect transition="in" filter="wipe(left)">
                                      <p:cBhvr>
                                        <p:cTn id="15" dur="500"/>
                                        <p:tgtEl>
                                          <p:spTgt spid="127">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7">
                                            <p:txEl>
                                              <p:pRg st="3" end="3"/>
                                            </p:txEl>
                                          </p:spTgt>
                                        </p:tgtEl>
                                        <p:attrNameLst>
                                          <p:attrName>style.visibility</p:attrName>
                                        </p:attrNameLst>
                                      </p:cBhvr>
                                      <p:to>
                                        <p:strVal val="visible"/>
                                      </p:to>
                                    </p:set>
                                    <p:animEffect transition="in" filter="wipe(left)">
                                      <p:cBhvr>
                                        <p:cTn id="19" dur="500"/>
                                        <p:tgtEl>
                                          <p:spTgt spid="12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circle(in)">
                                      <p:cBhvr>
                                        <p:cTn id="24" dur="2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uiExpand="1" build="p"/>
      <p:bldP spid="128"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场景</a:t>
            </a:r>
            <a:r>
              <a:rPr lang="en-US" altLang="zh-CN" dirty="0"/>
              <a:t>2:</a:t>
            </a:r>
            <a:r>
              <a:rPr lang="zh-CN" altLang="en-US" dirty="0"/>
              <a:t>从源到目标有多条路可选</a:t>
            </a:r>
            <a:endParaRPr lang="zh-CN" altLang="en-US" dirty="0"/>
          </a:p>
        </p:txBody>
      </p:sp>
      <p:sp>
        <p:nvSpPr>
          <p:cNvPr id="4" name="Rectangle 4"/>
          <p:cNvSpPr/>
          <p:nvPr/>
        </p:nvSpPr>
        <p:spPr>
          <a:xfrm>
            <a:off x="1801072" y="4448353"/>
            <a:ext cx="1800225" cy="1677988"/>
          </a:xfrm>
          <a:prstGeom prst="rect">
            <a:avLst/>
          </a:prstGeom>
          <a:noFill/>
          <a:ln w="9525" cap="flat" cmpd="sng">
            <a:solidFill>
              <a:sysClr val="windowText" lastClr="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defRPr/>
            </a:pPr>
            <a:endParaRPr kumimoji="0" lang="zh-CN" altLang="en-US" sz="1800" b="0" i="0" u="sng" strike="noStrike" kern="0" cap="none" spc="0" normalizeH="0" baseline="0" noProof="0" dirty="0">
              <a:ln>
                <a:noFill/>
              </a:ln>
              <a:solidFill>
                <a:prstClr val="black"/>
              </a:solidFill>
              <a:effectLst/>
              <a:uLnTx/>
              <a:uFillTx/>
              <a:latin typeface="等线" panose="02010600030101010101" charset="-122"/>
              <a:ea typeface="楷体" panose="02010609060101010101" pitchFamily="49" charset="-122"/>
              <a:cs typeface="+mn-cs"/>
            </a:endParaRPr>
          </a:p>
        </p:txBody>
      </p:sp>
      <p:sp>
        <p:nvSpPr>
          <p:cNvPr id="5" name="Text Box 5"/>
          <p:cNvSpPr txBox="1"/>
          <p:nvPr/>
        </p:nvSpPr>
        <p:spPr>
          <a:xfrm>
            <a:off x="2059834" y="4911903"/>
            <a:ext cx="309880" cy="30670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defTabSz="914400" eaLnBrk="1" hangingPunct="1">
              <a:spcBef>
                <a:spcPct val="0"/>
              </a:spcBef>
              <a:buClrTx/>
              <a:buSzPct val="100000"/>
              <a:buFont typeface="Arial" panose="020B0604020202020204" pitchFamily="34" charset="0"/>
              <a:buNone/>
            </a:pPr>
            <a:endParaRPr lang="zh-CN" altLang="zh-CN" sz="1400" dirty="0">
              <a:solidFill>
                <a:prstClr val="black"/>
              </a:solidFill>
              <a:latin typeface="等线" panose="02010600030101010101" charset="-122"/>
              <a:ea typeface="楷体" panose="02010609060101010101" pitchFamily="49" charset="-122"/>
            </a:endParaRPr>
          </a:p>
        </p:txBody>
      </p:sp>
      <p:sp>
        <p:nvSpPr>
          <p:cNvPr id="6" name="Text Box 6"/>
          <p:cNvSpPr txBox="1"/>
          <p:nvPr/>
        </p:nvSpPr>
        <p:spPr>
          <a:xfrm>
            <a:off x="1777259" y="4459466"/>
            <a:ext cx="1846263" cy="10147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defTabSz="914400" eaLnBrk="1" hangingPunct="1">
              <a:spcBef>
                <a:spcPct val="0"/>
              </a:spcBef>
              <a:buClrTx/>
              <a:buSzPct val="100000"/>
              <a:buFont typeface="Arial" panose="020B0604020202020204" pitchFamily="34" charset="0"/>
              <a:buNone/>
            </a:pPr>
            <a:r>
              <a:rPr lang="zh-CN" altLang="en-US" sz="2000" dirty="0">
                <a:solidFill>
                  <a:prstClr val="black"/>
                </a:solidFill>
                <a:latin typeface="等线" panose="02010600030101010101" charset="-122"/>
                <a:ea typeface="楷体" panose="02010609060101010101" pitchFamily="49" charset="-122"/>
              </a:rPr>
              <a:t>从</a:t>
            </a:r>
            <a:r>
              <a:rPr lang="en-US" altLang="zh-CN" sz="2000" dirty="0">
                <a:solidFill>
                  <a:prstClr val="black"/>
                </a:solidFill>
                <a:latin typeface="等线" panose="02010600030101010101" charset="-122"/>
                <a:ea typeface="楷体" panose="02010609060101010101" pitchFamily="49" charset="-122"/>
              </a:rPr>
              <a:t>AS</a:t>
            </a:r>
            <a:r>
              <a:rPr lang="zh-CN" altLang="en-US" sz="2000" dirty="0">
                <a:solidFill>
                  <a:prstClr val="black"/>
                </a:solidFill>
                <a:latin typeface="等线" panose="02010600030101010101" charset="-122"/>
                <a:ea typeface="楷体" panose="02010609060101010101" pitchFamily="49" charset="-122"/>
              </a:rPr>
              <a:t>间协议知道经多个网关</a:t>
            </a:r>
            <a:endParaRPr lang="zh-CN" altLang="en-US" sz="2000" dirty="0">
              <a:solidFill>
                <a:prstClr val="black"/>
              </a:solidFill>
              <a:latin typeface="等线" panose="02010600030101010101" charset="-122"/>
              <a:ea typeface="楷体" panose="02010609060101010101" pitchFamily="49" charset="-122"/>
            </a:endParaRPr>
          </a:p>
          <a:p>
            <a:pPr marL="0" indent="0" defTabSz="914400" eaLnBrk="1" hangingPunct="1">
              <a:spcBef>
                <a:spcPct val="0"/>
              </a:spcBef>
              <a:buClrTx/>
              <a:buSzPct val="100000"/>
              <a:buFont typeface="Arial" panose="020B0604020202020204" pitchFamily="34" charset="0"/>
              <a:buNone/>
            </a:pPr>
            <a:r>
              <a:rPr lang="zh-CN" altLang="en-US" sz="2000" dirty="0">
                <a:solidFill>
                  <a:prstClr val="black"/>
                </a:solidFill>
                <a:latin typeface="等线" panose="02010600030101010101" charset="-122"/>
                <a:ea typeface="楷体" panose="02010609060101010101" pitchFamily="49" charset="-122"/>
              </a:rPr>
              <a:t>可达子网</a:t>
            </a:r>
            <a:r>
              <a:rPr lang="en-US" altLang="zh-CN" sz="2000" b="1" dirty="0">
                <a:solidFill>
                  <a:srgbClr val="FF0000"/>
                </a:solidFill>
                <a:latin typeface="等线" panose="02010600030101010101" charset="-122"/>
                <a:ea typeface="楷体" panose="02010609060101010101" pitchFamily="49" charset="-122"/>
              </a:rPr>
              <a:t>x</a:t>
            </a:r>
            <a:endParaRPr lang="en-US" altLang="zh-CN" sz="2000" b="1" dirty="0">
              <a:solidFill>
                <a:srgbClr val="FF0000"/>
              </a:solidFill>
              <a:latin typeface="等线" panose="02010600030101010101" charset="-122"/>
              <a:ea typeface="楷体" panose="02010609060101010101" pitchFamily="49" charset="-122"/>
            </a:endParaRPr>
          </a:p>
        </p:txBody>
      </p:sp>
      <p:sp>
        <p:nvSpPr>
          <p:cNvPr id="7" name="Rectangle 7"/>
          <p:cNvSpPr/>
          <p:nvPr/>
        </p:nvSpPr>
        <p:spPr>
          <a:xfrm>
            <a:off x="6103197" y="4459466"/>
            <a:ext cx="1800225" cy="1665287"/>
          </a:xfrm>
          <a:prstGeom prst="rect">
            <a:avLst/>
          </a:prstGeom>
          <a:noFill/>
          <a:ln w="9525" cap="flat" cmpd="sng">
            <a:solidFill>
              <a:sysClr val="windowText" lastClr="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defRPr/>
            </a:pPr>
            <a:endParaRPr kumimoji="0" lang="zh-CN" altLang="en-US" sz="1800" b="0" i="0" u="sng" strike="noStrike" kern="0" cap="none" spc="0" normalizeH="0" baseline="0" noProof="0" dirty="0">
              <a:ln>
                <a:noFill/>
              </a:ln>
              <a:solidFill>
                <a:prstClr val="black"/>
              </a:solidFill>
              <a:effectLst/>
              <a:uLnTx/>
              <a:uFillTx/>
              <a:latin typeface="等线" panose="02010600030101010101" charset="-122"/>
              <a:ea typeface="楷体" panose="02010609060101010101" pitchFamily="49" charset="-122"/>
              <a:cs typeface="+mn-cs"/>
            </a:endParaRPr>
          </a:p>
        </p:txBody>
      </p:sp>
      <p:sp>
        <p:nvSpPr>
          <p:cNvPr id="8" name="Rectangle 8"/>
          <p:cNvSpPr/>
          <p:nvPr/>
        </p:nvSpPr>
        <p:spPr>
          <a:xfrm>
            <a:off x="3906097" y="4456291"/>
            <a:ext cx="1800225" cy="1681162"/>
          </a:xfrm>
          <a:prstGeom prst="rect">
            <a:avLst/>
          </a:prstGeom>
          <a:noFill/>
          <a:ln w="9525" cap="flat" cmpd="sng">
            <a:solidFill>
              <a:sysClr val="windowText" lastClr="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defRPr/>
            </a:pPr>
            <a:endParaRPr kumimoji="0" lang="zh-CN" altLang="en-US" sz="1800" b="0" i="0" u="sng" strike="noStrike" kern="0" cap="none" spc="0" normalizeH="0" baseline="0" noProof="0" dirty="0">
              <a:ln>
                <a:noFill/>
              </a:ln>
              <a:solidFill>
                <a:prstClr val="black"/>
              </a:solidFill>
              <a:effectLst/>
              <a:uLnTx/>
              <a:uFillTx/>
              <a:latin typeface="等线" panose="02010600030101010101" charset="-122"/>
              <a:ea typeface="楷体" panose="02010609060101010101" pitchFamily="49" charset="-122"/>
              <a:cs typeface="+mn-cs"/>
            </a:endParaRPr>
          </a:p>
        </p:txBody>
      </p:sp>
      <p:sp>
        <p:nvSpPr>
          <p:cNvPr id="9" name="Rectangle 9"/>
          <p:cNvSpPr/>
          <p:nvPr/>
        </p:nvSpPr>
        <p:spPr>
          <a:xfrm>
            <a:off x="8298709" y="4446766"/>
            <a:ext cx="1930400" cy="1665287"/>
          </a:xfrm>
          <a:prstGeom prst="rect">
            <a:avLst/>
          </a:prstGeom>
          <a:noFill/>
          <a:ln w="9525" cap="flat" cmpd="sng">
            <a:solidFill>
              <a:sysClr val="windowText" lastClr="00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defRPr/>
            </a:pPr>
            <a:endParaRPr kumimoji="0" lang="zh-CN" altLang="en-US" sz="1800" b="0" i="0" u="sng" strike="noStrike" kern="0" cap="none" spc="0" normalizeH="0" baseline="0" noProof="0" dirty="0">
              <a:ln>
                <a:noFill/>
              </a:ln>
              <a:solidFill>
                <a:prstClr val="black"/>
              </a:solidFill>
              <a:effectLst/>
              <a:uLnTx/>
              <a:uFillTx/>
              <a:latin typeface="等线" panose="02010600030101010101" charset="-122"/>
              <a:ea typeface="楷体" panose="02010609060101010101" pitchFamily="49" charset="-122"/>
              <a:cs typeface="+mn-cs"/>
            </a:endParaRPr>
          </a:p>
        </p:txBody>
      </p:sp>
      <p:sp>
        <p:nvSpPr>
          <p:cNvPr id="10" name="Text Box 10"/>
          <p:cNvSpPr txBox="1"/>
          <p:nvPr/>
        </p:nvSpPr>
        <p:spPr>
          <a:xfrm>
            <a:off x="3875934" y="4442003"/>
            <a:ext cx="1819275" cy="19380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algn="ctr" defTabSz="914400" eaLnBrk="1" hangingPunct="1">
              <a:spcBef>
                <a:spcPct val="0"/>
              </a:spcBef>
              <a:buClrTx/>
              <a:buSzPct val="100000"/>
              <a:buFont typeface="Arial" panose="020B0604020202020204" pitchFamily="34" charset="0"/>
              <a:buNone/>
            </a:pPr>
            <a:r>
              <a:rPr lang="zh-CN" altLang="en-US" sz="2000" dirty="0">
                <a:solidFill>
                  <a:prstClr val="black"/>
                </a:solidFill>
                <a:latin typeface="等线" panose="02010600030101010101" charset="-122"/>
                <a:ea typeface="楷体" panose="02010609060101010101" pitchFamily="49" charset="-122"/>
              </a:rPr>
              <a:t>使用</a:t>
            </a:r>
            <a:r>
              <a:rPr lang="en-US" altLang="zh-CN" sz="2000" dirty="0">
                <a:solidFill>
                  <a:prstClr val="black"/>
                </a:solidFill>
                <a:latin typeface="等线" panose="02010600030101010101" charset="-122"/>
                <a:ea typeface="楷体" panose="02010609060101010101" pitchFamily="49" charset="-122"/>
              </a:rPr>
              <a:t>AS</a:t>
            </a:r>
            <a:r>
              <a:rPr lang="zh-CN" altLang="en-US" sz="2000" dirty="0">
                <a:solidFill>
                  <a:prstClr val="black"/>
                </a:solidFill>
                <a:latin typeface="等线" panose="02010600030101010101" charset="-122"/>
                <a:ea typeface="楷体" panose="02010609060101010101" pitchFamily="49" charset="-122"/>
              </a:rPr>
              <a:t>内部协议的选路信息 决定每个网关的最低费用路径的费用 </a:t>
            </a:r>
            <a:endParaRPr lang="zh-CN" altLang="en-US" sz="2000" dirty="0">
              <a:solidFill>
                <a:prstClr val="black"/>
              </a:solidFill>
              <a:latin typeface="等线" panose="02010600030101010101" charset="-122"/>
              <a:ea typeface="楷体" panose="02010609060101010101" pitchFamily="49" charset="-122"/>
            </a:endParaRPr>
          </a:p>
          <a:p>
            <a:pPr marL="0" indent="0" algn="ctr" defTabSz="914400" eaLnBrk="1" hangingPunct="1">
              <a:spcBef>
                <a:spcPct val="0"/>
              </a:spcBef>
              <a:buClrTx/>
              <a:buSzPct val="100000"/>
              <a:buFont typeface="Arial" panose="020B0604020202020204" pitchFamily="34" charset="0"/>
              <a:buNone/>
            </a:pPr>
            <a:endParaRPr lang="en-US" altLang="zh-CN" sz="2000" dirty="0">
              <a:solidFill>
                <a:prstClr val="black"/>
              </a:solidFill>
              <a:latin typeface="等线" panose="02010600030101010101" charset="-122"/>
              <a:ea typeface="楷体" panose="02010609060101010101" pitchFamily="49" charset="-122"/>
            </a:endParaRPr>
          </a:p>
        </p:txBody>
      </p:sp>
      <p:sp>
        <p:nvSpPr>
          <p:cNvPr id="11" name="Text Box 11"/>
          <p:cNvSpPr txBox="1"/>
          <p:nvPr/>
        </p:nvSpPr>
        <p:spPr>
          <a:xfrm>
            <a:off x="6098434" y="4464228"/>
            <a:ext cx="1800225" cy="132207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algn="ctr" defTabSz="914400" eaLnBrk="1" hangingPunct="1">
              <a:spcBef>
                <a:spcPct val="0"/>
              </a:spcBef>
              <a:buClrTx/>
              <a:buSzPct val="100000"/>
              <a:buFont typeface="Arial" panose="020B0604020202020204" pitchFamily="34" charset="0"/>
              <a:buNone/>
            </a:pPr>
            <a:r>
              <a:rPr lang="zh-CN" altLang="en-US" sz="2000" dirty="0">
                <a:solidFill>
                  <a:prstClr val="black"/>
                </a:solidFill>
                <a:latin typeface="等线" panose="02010600030101010101" charset="-122"/>
                <a:ea typeface="楷体" panose="02010609060101010101" pitchFamily="49" charset="-122"/>
              </a:rPr>
              <a:t>热土豆选路</a:t>
            </a:r>
            <a:r>
              <a:rPr lang="en-US" altLang="zh-CN" sz="2000" dirty="0">
                <a:solidFill>
                  <a:prstClr val="black"/>
                </a:solidFill>
                <a:latin typeface="等线" panose="02010600030101010101" charset="-122"/>
                <a:ea typeface="楷体" panose="02010609060101010101" pitchFamily="49" charset="-122"/>
              </a:rPr>
              <a:t>:</a:t>
            </a:r>
            <a:endParaRPr lang="en-US" altLang="zh-CN" sz="2000" dirty="0">
              <a:solidFill>
                <a:prstClr val="black"/>
              </a:solidFill>
              <a:latin typeface="等线" panose="02010600030101010101" charset="-122"/>
              <a:ea typeface="楷体" panose="02010609060101010101" pitchFamily="49" charset="-122"/>
            </a:endParaRPr>
          </a:p>
          <a:p>
            <a:pPr marL="0" indent="0" algn="ctr" defTabSz="914400" eaLnBrk="1" hangingPunct="1">
              <a:spcBef>
                <a:spcPct val="0"/>
              </a:spcBef>
              <a:buClrTx/>
              <a:buSzPct val="100000"/>
              <a:buFont typeface="Arial" panose="020B0604020202020204" pitchFamily="34" charset="0"/>
              <a:buNone/>
            </a:pPr>
            <a:r>
              <a:rPr lang="zh-CN" altLang="en-US" sz="2000" dirty="0">
                <a:solidFill>
                  <a:prstClr val="black"/>
                </a:solidFill>
                <a:latin typeface="等线" panose="02010600030101010101" charset="-122"/>
                <a:ea typeface="楷体" panose="02010609060101010101" pitchFamily="49" charset="-122"/>
              </a:rPr>
              <a:t>选择具有最小的最低费用的网关</a:t>
            </a:r>
            <a:endParaRPr lang="zh-CN" altLang="en-US" sz="2000" dirty="0">
              <a:solidFill>
                <a:prstClr val="black"/>
              </a:solidFill>
              <a:latin typeface="等线" panose="02010600030101010101" charset="-122"/>
              <a:ea typeface="楷体" panose="02010609060101010101" pitchFamily="49" charset="-122"/>
            </a:endParaRPr>
          </a:p>
        </p:txBody>
      </p:sp>
      <p:sp>
        <p:nvSpPr>
          <p:cNvPr id="12" name="Text Box 12"/>
          <p:cNvSpPr txBox="1"/>
          <p:nvPr/>
        </p:nvSpPr>
        <p:spPr>
          <a:xfrm>
            <a:off x="8297122" y="4467403"/>
            <a:ext cx="1908175" cy="163004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defTabSz="914400" eaLnBrk="1" hangingPunct="1">
              <a:spcBef>
                <a:spcPct val="0"/>
              </a:spcBef>
              <a:buClrTx/>
              <a:buSzPct val="100000"/>
              <a:buFont typeface="Arial" panose="020B0604020202020204" pitchFamily="34" charset="0"/>
              <a:buNone/>
            </a:pPr>
            <a:r>
              <a:rPr lang="zh-CN" altLang="en-US" sz="2000" dirty="0">
                <a:solidFill>
                  <a:prstClr val="black"/>
                </a:solidFill>
                <a:latin typeface="等线" panose="02010600030101010101" charset="-122"/>
                <a:ea typeface="楷体" panose="02010609060101010101" pitchFamily="49" charset="-122"/>
              </a:rPr>
              <a:t>从转发表决定通向最低费用网关的接口</a:t>
            </a:r>
            <a:r>
              <a:rPr lang="en-US" altLang="zh-CN" sz="2000" b="1" dirty="0">
                <a:solidFill>
                  <a:srgbClr val="FF0000"/>
                </a:solidFill>
                <a:latin typeface="等线" panose="02010600030101010101" charset="-122"/>
                <a:ea typeface="楷体" panose="02010609060101010101" pitchFamily="49" charset="-122"/>
              </a:rPr>
              <a:t>I</a:t>
            </a:r>
            <a:r>
              <a:rPr lang="zh-CN" altLang="en-US" sz="2000" dirty="0">
                <a:solidFill>
                  <a:prstClr val="black"/>
                </a:solidFill>
                <a:latin typeface="等线" panose="02010600030101010101" charset="-122"/>
                <a:ea typeface="楷体" panose="02010609060101010101" pitchFamily="49" charset="-122"/>
              </a:rPr>
              <a:t>，即转发表中的 </a:t>
            </a:r>
            <a:r>
              <a:rPr lang="en-US" altLang="zh-CN" sz="2000" b="1" dirty="0">
                <a:solidFill>
                  <a:srgbClr val="FF0000"/>
                </a:solidFill>
                <a:latin typeface="等线" panose="02010600030101010101" charset="-122"/>
                <a:ea typeface="楷体" panose="02010609060101010101" pitchFamily="49" charset="-122"/>
              </a:rPr>
              <a:t>(x,I)</a:t>
            </a:r>
            <a:r>
              <a:rPr lang="en-US" altLang="zh-CN" sz="2000" dirty="0">
                <a:solidFill>
                  <a:prstClr val="black"/>
                </a:solidFill>
                <a:latin typeface="等线" panose="02010600030101010101" charset="-122"/>
                <a:ea typeface="楷体" panose="02010609060101010101" pitchFamily="49" charset="-122"/>
              </a:rPr>
              <a:t> </a:t>
            </a:r>
            <a:r>
              <a:rPr lang="zh-CN" altLang="en-US" sz="2000" dirty="0">
                <a:solidFill>
                  <a:prstClr val="black"/>
                </a:solidFill>
                <a:latin typeface="等线" panose="02010600030101010101" charset="-122"/>
                <a:ea typeface="楷体" panose="02010609060101010101" pitchFamily="49" charset="-122"/>
              </a:rPr>
              <a:t>表项。</a:t>
            </a:r>
            <a:endParaRPr lang="zh-CN" altLang="en-US" sz="2000" dirty="0">
              <a:solidFill>
                <a:prstClr val="black"/>
              </a:solidFill>
              <a:latin typeface="等线" panose="02010600030101010101" charset="-122"/>
              <a:ea typeface="楷体" panose="02010609060101010101" pitchFamily="49" charset="-122"/>
            </a:endParaRPr>
          </a:p>
        </p:txBody>
      </p:sp>
      <p:sp>
        <p:nvSpPr>
          <p:cNvPr id="13" name="Line 13"/>
          <p:cNvSpPr/>
          <p:nvPr/>
        </p:nvSpPr>
        <p:spPr>
          <a:xfrm flipV="1">
            <a:off x="3601297" y="5370691"/>
            <a:ext cx="295275" cy="12700"/>
          </a:xfrm>
          <a:prstGeom prst="line">
            <a:avLst/>
          </a:prstGeom>
          <a:ln w="9525"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4" name="Line 14"/>
          <p:cNvSpPr/>
          <p:nvPr/>
        </p:nvSpPr>
        <p:spPr>
          <a:xfrm>
            <a:off x="5712672" y="5370691"/>
            <a:ext cx="379412" cy="0"/>
          </a:xfrm>
          <a:prstGeom prst="line">
            <a:avLst/>
          </a:prstGeom>
          <a:ln w="9525"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5" name="Line 15"/>
          <p:cNvSpPr/>
          <p:nvPr/>
        </p:nvSpPr>
        <p:spPr>
          <a:xfrm>
            <a:off x="7906597" y="5397678"/>
            <a:ext cx="407987" cy="0"/>
          </a:xfrm>
          <a:prstGeom prst="line">
            <a:avLst/>
          </a:prstGeom>
          <a:ln w="9525" cap="flat" cmpd="sng">
            <a:solidFill>
              <a:sysClr val="windowText" lastClr="000000"/>
            </a:solidFill>
            <a:prstDash val="solid"/>
            <a:headEnd type="non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6" name="Text Box 79"/>
          <p:cNvSpPr txBox="1">
            <a:spLocks noChangeArrowheads="1"/>
          </p:cNvSpPr>
          <p:nvPr/>
        </p:nvSpPr>
        <p:spPr bwMode="auto">
          <a:xfrm>
            <a:off x="1295402" y="2434910"/>
            <a:ext cx="10098638" cy="168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20000"/>
              </a:lnSpc>
              <a:buClr>
                <a:srgbClr val="009FF6"/>
              </a:buClr>
              <a:buFont typeface="Wingdings" panose="05000000000000000000" pitchFamily="2" charset="2"/>
              <a:buChar char="p"/>
            </a:pP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现在假设</a:t>
            </a:r>
            <a:r>
              <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AS1</a:t>
            </a: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知道子网 </a:t>
            </a:r>
            <a:r>
              <a:rPr kumimoji="1" lang="en-US" altLang="zh-CN" sz="22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 </a:t>
            </a: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可以通过 </a:t>
            </a:r>
            <a:r>
              <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AS3 </a:t>
            </a: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和 </a:t>
            </a:r>
            <a:r>
              <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AS2</a:t>
            </a: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到达</a:t>
            </a:r>
            <a:endPar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为了配置转发表</a:t>
            </a:r>
            <a:r>
              <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路由器 </a:t>
            </a:r>
            <a:r>
              <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1d </a:t>
            </a: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必须决定通过哪个网关路由器转发报文（</a:t>
            </a:r>
            <a:r>
              <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1b</a:t>
            </a: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或</a:t>
            </a:r>
            <a:r>
              <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1c</a:t>
            </a: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这也是自治系统间选路协议必须解决的问题</a:t>
            </a:r>
            <a:r>
              <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r>
              <a:rPr kumimoji="1" lang="zh-CN" altLang="en-US" sz="22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热土豆选路</a:t>
            </a:r>
            <a:r>
              <a:rPr kumimoji="1" lang="en-US" altLang="zh-CN"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将报文发送到最近的路由器</a:t>
            </a:r>
            <a:endParaRPr kumimoji="1" lang="zh-CN" altLang="en-US" sz="2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wipe(left)">
                                      <p:cBhvr>
                                        <p:cTn id="11" dur="500"/>
                                        <p:tgtEl>
                                          <p:spTgt spid="16">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wipe(left)">
                                      <p:cBhvr>
                                        <p:cTn id="15" dur="500"/>
                                        <p:tgtEl>
                                          <p:spTgt spid="16">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wipe(left)">
                                      <p:cBhvr>
                                        <p:cTn id="19" dur="500"/>
                                        <p:tgtEl>
                                          <p:spTgt spid="1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animBg="1"/>
      <p:bldP spid="9" grpId="0" animBg="1"/>
      <p:bldP spid="10" grpId="0"/>
      <p:bldP spid="11" grpId="0"/>
      <p:bldP spid="12" grpId="0"/>
      <p:bldP spid="16" grpId="0" uiExpand="1"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因特网上</a:t>
            </a:r>
            <a:r>
              <a:rPr lang="en-US" altLang="zh-CN" dirty="0"/>
              <a:t>AS</a:t>
            </a:r>
            <a:r>
              <a:rPr lang="zh-CN" altLang="en-US" dirty="0"/>
              <a:t>间路由困境</a:t>
            </a:r>
            <a:endParaRPr lang="zh-CN" altLang="en-US" dirty="0"/>
          </a:p>
        </p:txBody>
      </p:sp>
      <p:grpSp>
        <p:nvGrpSpPr>
          <p:cNvPr id="4" name="组合 3"/>
          <p:cNvGrpSpPr/>
          <p:nvPr/>
        </p:nvGrpSpPr>
        <p:grpSpPr>
          <a:xfrm>
            <a:off x="2002692" y="2529707"/>
            <a:ext cx="4235101" cy="476221"/>
            <a:chOff x="1403750" y="3593123"/>
            <a:chExt cx="4235101"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1" y="3593123"/>
              <a:ext cx="365292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间如何获取可达信息？</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2002692" y="3347703"/>
            <a:ext cx="5213669" cy="476221"/>
            <a:chOff x="1403750" y="3593123"/>
            <a:chExt cx="5213669" cy="476221"/>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 name="Text Box 79"/>
            <p:cNvSpPr txBox="1">
              <a:spLocks noChangeArrowheads="1"/>
            </p:cNvSpPr>
            <p:nvPr/>
          </p:nvSpPr>
          <p:spPr bwMode="auto">
            <a:xfrm>
              <a:off x="1985930" y="3593123"/>
              <a:ext cx="4631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内部路由如何获取可达信息？</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 name="组合 13"/>
          <p:cNvGrpSpPr/>
          <p:nvPr/>
        </p:nvGrpSpPr>
        <p:grpSpPr>
          <a:xfrm>
            <a:off x="2002692" y="4165699"/>
            <a:ext cx="5213669" cy="476221"/>
            <a:chOff x="1403750" y="3593123"/>
            <a:chExt cx="5213669" cy="476221"/>
          </a:xfrm>
        </p:grpSpPr>
        <p:grpSp>
          <p:nvGrpSpPr>
            <p:cNvPr id="15" name="组合 14"/>
            <p:cNvGrpSpPr/>
            <p:nvPr/>
          </p:nvGrpSpPr>
          <p:grpSpPr>
            <a:xfrm>
              <a:off x="1403750" y="3593123"/>
              <a:ext cx="490436" cy="476221"/>
              <a:chOff x="1403750" y="3593123"/>
              <a:chExt cx="808892" cy="785446"/>
            </a:xfrm>
          </p:grpSpPr>
          <p:sp>
            <p:nvSpPr>
              <p:cNvPr id="17" name="对话气泡: 椭圆形 1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6" name="Text Box 79"/>
            <p:cNvSpPr txBox="1">
              <a:spLocks noChangeArrowheads="1"/>
            </p:cNvSpPr>
            <p:nvPr/>
          </p:nvSpPr>
          <p:spPr bwMode="auto">
            <a:xfrm>
              <a:off x="1985931" y="3593123"/>
              <a:ext cx="463148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规模大，</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间难以选择最佳路由？</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p:cNvGrpSpPr/>
          <p:nvPr/>
        </p:nvGrpSpPr>
        <p:grpSpPr>
          <a:xfrm>
            <a:off x="2002692" y="4983695"/>
            <a:ext cx="5213669" cy="476221"/>
            <a:chOff x="1403750" y="3593123"/>
            <a:chExt cx="5213669" cy="476221"/>
          </a:xfrm>
        </p:grpSpPr>
        <p:grpSp>
          <p:nvGrpSpPr>
            <p:cNvPr id="20" name="组合 19"/>
            <p:cNvGrpSpPr/>
            <p:nvPr/>
          </p:nvGrpSpPr>
          <p:grpSpPr>
            <a:xfrm>
              <a:off x="1403750" y="3593123"/>
              <a:ext cx="490436" cy="476221"/>
              <a:chOff x="1403750" y="3593123"/>
              <a:chExt cx="808892" cy="785446"/>
            </a:xfrm>
          </p:grpSpPr>
          <p:sp>
            <p:nvSpPr>
              <p:cNvPr id="22" name="对话气泡: 椭圆形 21"/>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1" name="Text Box 79"/>
            <p:cNvSpPr txBox="1">
              <a:spLocks noChangeArrowheads="1"/>
            </p:cNvSpPr>
            <p:nvPr/>
          </p:nvSpPr>
          <p:spPr bwMode="auto">
            <a:xfrm>
              <a:off x="1985930" y="3593123"/>
              <a:ext cx="4631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“好”路由如何确定？</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 name="组合 23"/>
          <p:cNvGrpSpPr/>
          <p:nvPr/>
        </p:nvGrpSpPr>
        <p:grpSpPr>
          <a:xfrm>
            <a:off x="2002692" y="5801689"/>
            <a:ext cx="5213669" cy="476221"/>
            <a:chOff x="1403750" y="3593123"/>
            <a:chExt cx="5213669" cy="476221"/>
          </a:xfrm>
        </p:grpSpPr>
        <p:grpSp>
          <p:nvGrpSpPr>
            <p:cNvPr id="25" name="组合 24"/>
            <p:cNvGrpSpPr/>
            <p:nvPr/>
          </p:nvGrpSpPr>
          <p:grpSpPr>
            <a:xfrm>
              <a:off x="1403750" y="3593123"/>
              <a:ext cx="490436" cy="476221"/>
              <a:chOff x="1403750" y="3593123"/>
              <a:chExt cx="808892" cy="785446"/>
            </a:xfrm>
          </p:grpSpPr>
          <p:sp>
            <p:nvSpPr>
              <p:cNvPr id="27" name="对话气泡: 椭圆形 2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6" name="Text Box 79"/>
            <p:cNvSpPr txBox="1">
              <a:spLocks noChangeArrowheads="1"/>
            </p:cNvSpPr>
            <p:nvPr/>
          </p:nvSpPr>
          <p:spPr bwMode="auto">
            <a:xfrm>
              <a:off x="1985930" y="3593123"/>
              <a:ext cx="4631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间的路由策略如何选择？</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BGP-4</a:t>
            </a:r>
            <a:r>
              <a:rPr lang="zh-CN" altLang="en-US" dirty="0"/>
              <a:t>提供的能力</a:t>
            </a:r>
            <a:endParaRPr lang="zh-CN" altLang="en-US" dirty="0"/>
          </a:p>
        </p:txBody>
      </p:sp>
      <p:sp>
        <p:nvSpPr>
          <p:cNvPr id="6" name="Text Box 79"/>
          <p:cNvSpPr txBox="1">
            <a:spLocks noChangeArrowheads="1"/>
          </p:cNvSpPr>
          <p:nvPr/>
        </p:nvSpPr>
        <p:spPr bwMode="auto">
          <a:xfrm>
            <a:off x="1410105" y="2524371"/>
            <a:ext cx="10515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从相邻</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获取子网可达性信息</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向该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内部的所有路由器传播这些可达性信息</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基于该可达性信息和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策略，决定到达子网的“好”路由</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1085850" lvl="1" indent="-342900">
              <a:lnSpc>
                <a:spcPct val="150000"/>
              </a:lnSpc>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边界网关协议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BGP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只能是力求寻找一条能够到达目的网络且比较好的路由（不能兜圈子），而并非要寻找一条最佳路由</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left)">
                                      <p:cBhvr>
                                        <p:cTn id="15" dur="500"/>
                                        <p:tgtEl>
                                          <p:spTgt spid="6">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left)">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BGP-4</a:t>
            </a:r>
            <a:r>
              <a:rPr lang="zh-CN" altLang="en-US" dirty="0"/>
              <a:t>与</a:t>
            </a:r>
            <a:r>
              <a:rPr lang="en-US" altLang="zh-CN" dirty="0"/>
              <a:t>BGP</a:t>
            </a:r>
            <a:r>
              <a:rPr lang="zh-CN" altLang="en-US" dirty="0"/>
              <a:t>发言人</a:t>
            </a:r>
            <a:endParaRPr lang="zh-CN" altLang="en-US" dirty="0"/>
          </a:p>
        </p:txBody>
      </p:sp>
      <p:grpSp>
        <p:nvGrpSpPr>
          <p:cNvPr id="4" name="组合 3"/>
          <p:cNvGrpSpPr/>
          <p:nvPr/>
        </p:nvGrpSpPr>
        <p:grpSpPr>
          <a:xfrm>
            <a:off x="1877747" y="2428935"/>
            <a:ext cx="9783251" cy="476221"/>
            <a:chOff x="1403750" y="3593123"/>
            <a:chExt cx="9783251"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0" y="3593123"/>
              <a:ext cx="920107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每一个</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要选择一个路由器作为该</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BGP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发言人” 。</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877747" y="2996922"/>
            <a:ext cx="7350863" cy="476221"/>
            <a:chOff x="1403750" y="3593123"/>
            <a:chExt cx="7350863" cy="476221"/>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两个 </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BGP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发言人通过一个共享网络连接在一起的。 </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4" name="Line 8"/>
          <p:cNvSpPr>
            <a:spLocks noChangeShapeType="1"/>
          </p:cNvSpPr>
          <p:nvPr/>
        </p:nvSpPr>
        <p:spPr bwMode="auto">
          <a:xfrm>
            <a:off x="4579738" y="4533634"/>
            <a:ext cx="532092" cy="530759"/>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Line 9"/>
          <p:cNvSpPr>
            <a:spLocks noChangeShapeType="1"/>
          </p:cNvSpPr>
          <p:nvPr/>
        </p:nvSpPr>
        <p:spPr bwMode="auto">
          <a:xfrm flipH="1">
            <a:off x="5429219" y="4533634"/>
            <a:ext cx="638778" cy="530759"/>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defTabSz="914400"/>
            <a:r>
              <a:rPr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Line 10"/>
          <p:cNvSpPr>
            <a:spLocks noChangeShapeType="1"/>
          </p:cNvSpPr>
          <p:nvPr/>
        </p:nvSpPr>
        <p:spPr bwMode="auto">
          <a:xfrm flipH="1">
            <a:off x="2775423" y="5155075"/>
            <a:ext cx="466748" cy="378733"/>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Line 11"/>
          <p:cNvSpPr>
            <a:spLocks noChangeShapeType="1"/>
          </p:cNvSpPr>
          <p:nvPr/>
        </p:nvSpPr>
        <p:spPr bwMode="auto">
          <a:xfrm>
            <a:off x="4661085" y="4446952"/>
            <a:ext cx="1289559" cy="0"/>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Line 12"/>
          <p:cNvSpPr>
            <a:spLocks noChangeShapeType="1"/>
          </p:cNvSpPr>
          <p:nvPr/>
        </p:nvSpPr>
        <p:spPr bwMode="auto">
          <a:xfrm>
            <a:off x="6905477" y="5987221"/>
            <a:ext cx="598771" cy="153360"/>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Line 13"/>
          <p:cNvSpPr>
            <a:spLocks noChangeShapeType="1"/>
          </p:cNvSpPr>
          <p:nvPr/>
        </p:nvSpPr>
        <p:spPr bwMode="auto">
          <a:xfrm>
            <a:off x="2908779" y="5836528"/>
            <a:ext cx="598772" cy="530759"/>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Line 14"/>
          <p:cNvSpPr>
            <a:spLocks noChangeShapeType="1"/>
          </p:cNvSpPr>
          <p:nvPr/>
        </p:nvSpPr>
        <p:spPr bwMode="auto">
          <a:xfrm flipH="1">
            <a:off x="1976617" y="5945880"/>
            <a:ext cx="485418" cy="570766"/>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Line 15"/>
          <p:cNvSpPr>
            <a:spLocks noChangeShapeType="1"/>
          </p:cNvSpPr>
          <p:nvPr/>
        </p:nvSpPr>
        <p:spPr bwMode="auto">
          <a:xfrm flipV="1">
            <a:off x="7037499" y="6441967"/>
            <a:ext cx="518758" cy="302719"/>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Line 16"/>
          <p:cNvSpPr>
            <a:spLocks noChangeShapeType="1"/>
          </p:cNvSpPr>
          <p:nvPr/>
        </p:nvSpPr>
        <p:spPr bwMode="auto">
          <a:xfrm>
            <a:off x="8037674" y="6289940"/>
            <a:ext cx="598772" cy="152027"/>
          </a:xfrm>
          <a:prstGeom prst="line">
            <a:avLst/>
          </a:prstGeom>
          <a:noFill/>
          <a:ln w="3810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Text Box 17"/>
          <p:cNvSpPr txBox="1">
            <a:spLocks noChangeArrowheads="1"/>
          </p:cNvSpPr>
          <p:nvPr/>
        </p:nvSpPr>
        <p:spPr bwMode="auto">
          <a:xfrm>
            <a:off x="3204831" y="5145741"/>
            <a:ext cx="1159682" cy="310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kumimoji="1" lang="en-US" altLang="zh-CN"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BGP </a:t>
            </a:r>
            <a:r>
              <a:rPr kumimoji="1" lang="zh-CN" altLang="en-US"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发言人</a:t>
            </a:r>
            <a:endParaRPr kumimoji="1" lang="zh-CN" altLang="en-US"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Text Box 18"/>
          <p:cNvSpPr txBox="1">
            <a:spLocks noChangeArrowheads="1"/>
          </p:cNvSpPr>
          <p:nvPr/>
        </p:nvSpPr>
        <p:spPr bwMode="auto">
          <a:xfrm>
            <a:off x="4633384" y="3893522"/>
            <a:ext cx="736853" cy="4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lnSpc>
                <a:spcPct val="90000"/>
              </a:lnSpc>
            </a:pPr>
            <a:r>
              <a:rPr kumimoji="1"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BGP</a:t>
            </a:r>
            <a:endParaRPr kumimoji="1"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lnSpc>
                <a:spcPct val="90000"/>
              </a:lnSpc>
            </a:pPr>
            <a:r>
              <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发言人</a:t>
            </a:r>
            <a:endPar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Text Box 19"/>
          <p:cNvSpPr txBox="1">
            <a:spLocks noChangeArrowheads="1"/>
          </p:cNvSpPr>
          <p:nvPr/>
        </p:nvSpPr>
        <p:spPr bwMode="auto">
          <a:xfrm>
            <a:off x="5615207" y="4859024"/>
            <a:ext cx="1159682" cy="310254"/>
          </a:xfrm>
          <a:prstGeom prst="rect">
            <a:avLst/>
          </a:prstGeom>
          <a:noFill/>
          <a:ln>
            <a:noFill/>
          </a:ln>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kumimoji="1"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BGP </a:t>
            </a:r>
            <a:r>
              <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发言人</a:t>
            </a:r>
            <a:endPar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Text Box 20"/>
          <p:cNvSpPr txBox="1">
            <a:spLocks noChangeArrowheads="1"/>
          </p:cNvSpPr>
          <p:nvPr/>
        </p:nvSpPr>
        <p:spPr bwMode="auto">
          <a:xfrm>
            <a:off x="6749449" y="5488467"/>
            <a:ext cx="1159682" cy="310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kumimoji="1" lang="en-US" altLang="zh-CN"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BGP </a:t>
            </a:r>
            <a:r>
              <a:rPr kumimoji="1" lang="zh-CN" altLang="en-US"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发言人</a:t>
            </a:r>
            <a:endParaRPr kumimoji="1" lang="zh-CN" altLang="en-US"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Text Box 21"/>
          <p:cNvSpPr txBox="1">
            <a:spLocks noChangeArrowheads="1"/>
          </p:cNvSpPr>
          <p:nvPr/>
        </p:nvSpPr>
        <p:spPr bwMode="auto">
          <a:xfrm>
            <a:off x="5364846" y="3780169"/>
            <a:ext cx="736853" cy="49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lnSpc>
                <a:spcPct val="90000"/>
              </a:lnSpc>
            </a:pPr>
            <a:r>
              <a:rPr kumimoji="1"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BGP</a:t>
            </a:r>
            <a:endParaRPr kumimoji="1" lang="en-US" altLang="zh-CN"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lnSpc>
                <a:spcPct val="90000"/>
              </a:lnSpc>
            </a:pPr>
            <a:r>
              <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发言人</a:t>
            </a:r>
            <a:endParaRPr kumimoji="1" lang="zh-CN" altLang="en-US"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8" name="组合 27"/>
          <p:cNvGrpSpPr/>
          <p:nvPr/>
        </p:nvGrpSpPr>
        <p:grpSpPr>
          <a:xfrm>
            <a:off x="7475542" y="5987221"/>
            <a:ext cx="562131" cy="574767"/>
            <a:chOff x="6288193" y="5446102"/>
            <a:chExt cx="562131" cy="574767"/>
          </a:xfrm>
        </p:grpSpPr>
        <p:sp>
          <p:nvSpPr>
            <p:cNvPr id="29" name="Oval 7"/>
            <p:cNvSpPr>
              <a:spLocks noChangeArrowheads="1"/>
            </p:cNvSpPr>
            <p:nvPr/>
          </p:nvSpPr>
          <p:spPr bwMode="auto">
            <a:xfrm>
              <a:off x="6318232" y="5446102"/>
              <a:ext cx="532092" cy="574767"/>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Text Box 112"/>
            <p:cNvSpPr txBox="1">
              <a:spLocks noChangeArrowheads="1"/>
            </p:cNvSpPr>
            <p:nvPr/>
          </p:nvSpPr>
          <p:spPr bwMode="auto">
            <a:xfrm>
              <a:off x="6288193" y="5536779"/>
              <a:ext cx="482348" cy="32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5</a:t>
              </a:r>
              <a:endParaRPr kumimoji="1" lang="en-US" altLang="zh-CN" sz="189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1" name="组合 30"/>
          <p:cNvGrpSpPr/>
          <p:nvPr/>
        </p:nvGrpSpPr>
        <p:grpSpPr>
          <a:xfrm>
            <a:off x="2368421" y="5488467"/>
            <a:ext cx="539025" cy="574767"/>
            <a:chOff x="1181072" y="4947348"/>
            <a:chExt cx="539025" cy="574767"/>
          </a:xfrm>
        </p:grpSpPr>
        <p:sp>
          <p:nvSpPr>
            <p:cNvPr id="32" name="Oval 6"/>
            <p:cNvSpPr>
              <a:spLocks noChangeArrowheads="1"/>
            </p:cNvSpPr>
            <p:nvPr/>
          </p:nvSpPr>
          <p:spPr bwMode="auto">
            <a:xfrm>
              <a:off x="1189338" y="4947348"/>
              <a:ext cx="530759" cy="574767"/>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Text Box 113"/>
            <p:cNvSpPr txBox="1">
              <a:spLocks noChangeArrowheads="1"/>
            </p:cNvSpPr>
            <p:nvPr/>
          </p:nvSpPr>
          <p:spPr bwMode="auto">
            <a:xfrm>
              <a:off x="1181072" y="5031780"/>
              <a:ext cx="482348" cy="32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en-US" altLang="zh-CN" sz="189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4" name="组合 33"/>
          <p:cNvGrpSpPr/>
          <p:nvPr/>
        </p:nvGrpSpPr>
        <p:grpSpPr>
          <a:xfrm>
            <a:off x="4040977" y="5005716"/>
            <a:ext cx="2895171" cy="1740304"/>
            <a:chOff x="2853628" y="4464597"/>
            <a:chExt cx="2895171" cy="1740304"/>
          </a:xfrm>
        </p:grpSpPr>
        <p:sp>
          <p:nvSpPr>
            <p:cNvPr id="35" name="Line 23"/>
            <p:cNvSpPr>
              <a:spLocks noChangeShapeType="1"/>
            </p:cNvSpPr>
            <p:nvPr/>
          </p:nvSpPr>
          <p:spPr bwMode="auto">
            <a:xfrm>
              <a:off x="4137852" y="4640628"/>
              <a:ext cx="317389" cy="532093"/>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Oval 24"/>
            <p:cNvSpPr>
              <a:spLocks noChangeArrowheads="1"/>
            </p:cNvSpPr>
            <p:nvPr/>
          </p:nvSpPr>
          <p:spPr bwMode="auto">
            <a:xfrm>
              <a:off x="2853628" y="4583285"/>
              <a:ext cx="2731143" cy="1621616"/>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Line 25"/>
            <p:cNvSpPr>
              <a:spLocks noChangeShapeType="1"/>
            </p:cNvSpPr>
            <p:nvPr/>
          </p:nvSpPr>
          <p:spPr bwMode="auto">
            <a:xfrm>
              <a:off x="4852643" y="4992689"/>
              <a:ext cx="664116" cy="30272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Line 26"/>
            <p:cNvSpPr>
              <a:spLocks noChangeShapeType="1"/>
            </p:cNvSpPr>
            <p:nvPr/>
          </p:nvSpPr>
          <p:spPr bwMode="auto">
            <a:xfrm flipH="1">
              <a:off x="4852643" y="5389958"/>
              <a:ext cx="648258" cy="51089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Line 27"/>
            <p:cNvSpPr>
              <a:spLocks noChangeShapeType="1"/>
            </p:cNvSpPr>
            <p:nvPr/>
          </p:nvSpPr>
          <p:spPr bwMode="auto">
            <a:xfrm>
              <a:off x="4185860" y="5219395"/>
              <a:ext cx="532093" cy="52942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Line 28"/>
            <p:cNvSpPr>
              <a:spLocks noChangeShapeType="1"/>
            </p:cNvSpPr>
            <p:nvPr/>
          </p:nvSpPr>
          <p:spPr bwMode="auto">
            <a:xfrm flipV="1">
              <a:off x="4253872" y="5067369"/>
              <a:ext cx="530759" cy="152027"/>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Line 29"/>
            <p:cNvSpPr>
              <a:spLocks noChangeShapeType="1"/>
            </p:cNvSpPr>
            <p:nvPr/>
          </p:nvSpPr>
          <p:spPr bwMode="auto">
            <a:xfrm flipH="1">
              <a:off x="3320376" y="5219395"/>
              <a:ext cx="865484" cy="118688"/>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Line 30"/>
            <p:cNvSpPr>
              <a:spLocks noChangeShapeType="1"/>
            </p:cNvSpPr>
            <p:nvPr/>
          </p:nvSpPr>
          <p:spPr bwMode="auto">
            <a:xfrm>
              <a:off x="3320376" y="5371422"/>
              <a:ext cx="530759" cy="60677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31"/>
            <p:cNvSpPr>
              <a:spLocks noChangeShapeType="1"/>
            </p:cNvSpPr>
            <p:nvPr/>
          </p:nvSpPr>
          <p:spPr bwMode="auto">
            <a:xfrm flipV="1">
              <a:off x="3919147" y="5900848"/>
              <a:ext cx="798806" cy="77347"/>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Picture 47"/>
            <p:cNvSpPr>
              <a:spLocks noChangeArrowheads="1"/>
            </p:cNvSpPr>
            <p:nvPr/>
          </p:nvSpPr>
          <p:spPr bwMode="auto">
            <a:xfrm>
              <a:off x="3720446" y="5900848"/>
              <a:ext cx="274715" cy="17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5" name="Group 73"/>
            <p:cNvGrpSpPr/>
            <p:nvPr/>
          </p:nvGrpSpPr>
          <p:grpSpPr bwMode="auto">
            <a:xfrm>
              <a:off x="4517918" y="5672808"/>
              <a:ext cx="480084" cy="414739"/>
              <a:chOff x="2949" y="196"/>
              <a:chExt cx="941" cy="598"/>
            </a:xfrm>
          </p:grpSpPr>
          <p:sp>
            <p:nvSpPr>
              <p:cNvPr id="75" name="Oval 74"/>
              <p:cNvSpPr>
                <a:spLocks noChangeArrowheads="1"/>
              </p:cNvSpPr>
              <p:nvPr/>
            </p:nvSpPr>
            <p:spPr bwMode="auto">
              <a:xfrm>
                <a:off x="3168" y="196"/>
                <a:ext cx="407" cy="162"/>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Oval 75"/>
              <p:cNvSpPr>
                <a:spLocks noChangeArrowheads="1"/>
              </p:cNvSpPr>
              <p:nvPr/>
            </p:nvSpPr>
            <p:spPr bwMode="auto">
              <a:xfrm rot="900000">
                <a:off x="3512" y="252"/>
                <a:ext cx="275" cy="131"/>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Oval 76"/>
              <p:cNvSpPr>
                <a:spLocks noChangeArrowheads="1"/>
              </p:cNvSpPr>
              <p:nvPr/>
            </p:nvSpPr>
            <p:spPr bwMode="auto">
              <a:xfrm rot="1500000">
                <a:off x="3650" y="385"/>
                <a:ext cx="240" cy="153"/>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Oval 77"/>
              <p:cNvSpPr>
                <a:spLocks noChangeArrowheads="1"/>
              </p:cNvSpPr>
              <p:nvPr/>
            </p:nvSpPr>
            <p:spPr bwMode="auto">
              <a:xfrm rot="-1560000">
                <a:off x="3573" y="537"/>
                <a:ext cx="291" cy="18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Oval 78"/>
              <p:cNvSpPr>
                <a:spLocks noChangeArrowheads="1"/>
              </p:cNvSpPr>
              <p:nvPr/>
            </p:nvSpPr>
            <p:spPr bwMode="auto">
              <a:xfrm>
                <a:off x="3216" y="555"/>
                <a:ext cx="471" cy="23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Oval 79"/>
              <p:cNvSpPr>
                <a:spLocks noChangeArrowheads="1"/>
              </p:cNvSpPr>
              <p:nvPr/>
            </p:nvSpPr>
            <p:spPr bwMode="auto">
              <a:xfrm rot="1080000">
                <a:off x="3023" y="555"/>
                <a:ext cx="26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Oval 80"/>
              <p:cNvSpPr>
                <a:spLocks noChangeArrowheads="1"/>
              </p:cNvSpPr>
              <p:nvPr/>
            </p:nvSpPr>
            <p:spPr bwMode="auto">
              <a:xfrm>
                <a:off x="2949" y="432"/>
                <a:ext cx="217"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Oval 81"/>
              <p:cNvSpPr>
                <a:spLocks noChangeArrowheads="1"/>
              </p:cNvSpPr>
              <p:nvPr/>
            </p:nvSpPr>
            <p:spPr bwMode="auto">
              <a:xfrm rot="-1860000">
                <a:off x="2984" y="310"/>
                <a:ext cx="29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Freeform 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Freeform 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Freeform 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6" name="Text Box 110"/>
            <p:cNvSpPr txBox="1">
              <a:spLocks noChangeArrowheads="1"/>
            </p:cNvSpPr>
            <p:nvPr/>
          </p:nvSpPr>
          <p:spPr bwMode="auto">
            <a:xfrm>
              <a:off x="3644432" y="4824660"/>
              <a:ext cx="482348" cy="32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89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Picture 114"/>
            <p:cNvSpPr>
              <a:spLocks noChangeArrowheads="1"/>
            </p:cNvSpPr>
            <p:nvPr/>
          </p:nvSpPr>
          <p:spPr bwMode="auto">
            <a:xfrm>
              <a:off x="5384736" y="5219395"/>
              <a:ext cx="364063" cy="27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115"/>
            <p:cNvSpPr>
              <a:spLocks noChangeShapeType="1"/>
            </p:cNvSpPr>
            <p:nvPr/>
          </p:nvSpPr>
          <p:spPr bwMode="auto">
            <a:xfrm>
              <a:off x="4137852" y="4640628"/>
              <a:ext cx="648113" cy="274715"/>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9" name="Group 116"/>
            <p:cNvGrpSpPr/>
            <p:nvPr/>
          </p:nvGrpSpPr>
          <p:grpSpPr bwMode="auto">
            <a:xfrm>
              <a:off x="4584597" y="4764650"/>
              <a:ext cx="478750" cy="413405"/>
              <a:chOff x="2949" y="196"/>
              <a:chExt cx="941" cy="598"/>
            </a:xfrm>
          </p:grpSpPr>
          <p:sp>
            <p:nvSpPr>
              <p:cNvPr id="64" name="Oval 117"/>
              <p:cNvSpPr>
                <a:spLocks noChangeArrowheads="1"/>
              </p:cNvSpPr>
              <p:nvPr/>
            </p:nvSpPr>
            <p:spPr bwMode="auto">
              <a:xfrm>
                <a:off x="3168" y="196"/>
                <a:ext cx="407" cy="162"/>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Oval 118"/>
              <p:cNvSpPr>
                <a:spLocks noChangeArrowheads="1"/>
              </p:cNvSpPr>
              <p:nvPr/>
            </p:nvSpPr>
            <p:spPr bwMode="auto">
              <a:xfrm rot="900000">
                <a:off x="3512" y="252"/>
                <a:ext cx="275" cy="131"/>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Oval 119"/>
              <p:cNvSpPr>
                <a:spLocks noChangeArrowheads="1"/>
              </p:cNvSpPr>
              <p:nvPr/>
            </p:nvSpPr>
            <p:spPr bwMode="auto">
              <a:xfrm rot="1500000">
                <a:off x="3650" y="385"/>
                <a:ext cx="240" cy="153"/>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Oval 120"/>
              <p:cNvSpPr>
                <a:spLocks noChangeArrowheads="1"/>
              </p:cNvSpPr>
              <p:nvPr/>
            </p:nvSpPr>
            <p:spPr bwMode="auto">
              <a:xfrm rot="-1560000">
                <a:off x="3573" y="537"/>
                <a:ext cx="291" cy="18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Oval 121"/>
              <p:cNvSpPr>
                <a:spLocks noChangeArrowheads="1"/>
              </p:cNvSpPr>
              <p:nvPr/>
            </p:nvSpPr>
            <p:spPr bwMode="auto">
              <a:xfrm>
                <a:off x="3216" y="555"/>
                <a:ext cx="471" cy="23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Oval 122"/>
              <p:cNvSpPr>
                <a:spLocks noChangeArrowheads="1"/>
              </p:cNvSpPr>
              <p:nvPr/>
            </p:nvSpPr>
            <p:spPr bwMode="auto">
              <a:xfrm rot="1080000">
                <a:off x="3023" y="555"/>
                <a:ext cx="26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Oval 123"/>
              <p:cNvSpPr>
                <a:spLocks noChangeArrowheads="1"/>
              </p:cNvSpPr>
              <p:nvPr/>
            </p:nvSpPr>
            <p:spPr bwMode="auto">
              <a:xfrm>
                <a:off x="2949" y="432"/>
                <a:ext cx="217"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Oval 124"/>
              <p:cNvSpPr>
                <a:spLocks noChangeArrowheads="1"/>
              </p:cNvSpPr>
              <p:nvPr/>
            </p:nvSpPr>
            <p:spPr bwMode="auto">
              <a:xfrm rot="-1860000">
                <a:off x="2984" y="310"/>
                <a:ext cx="29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Freeform 1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Freeform 1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Freeform 1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0" name="Picture 128"/>
            <p:cNvSpPr>
              <a:spLocks noChangeArrowheads="1"/>
            </p:cNvSpPr>
            <p:nvPr/>
          </p:nvSpPr>
          <p:spPr bwMode="auto">
            <a:xfrm>
              <a:off x="3924481" y="4464597"/>
              <a:ext cx="364064" cy="27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Picture 129"/>
            <p:cNvSpPr>
              <a:spLocks noChangeArrowheads="1"/>
            </p:cNvSpPr>
            <p:nvPr/>
          </p:nvSpPr>
          <p:spPr bwMode="auto">
            <a:xfrm>
              <a:off x="4052503" y="5143383"/>
              <a:ext cx="274715" cy="1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2" name="Group 130"/>
            <p:cNvGrpSpPr/>
            <p:nvPr/>
          </p:nvGrpSpPr>
          <p:grpSpPr bwMode="auto">
            <a:xfrm>
              <a:off x="2986985" y="5143383"/>
              <a:ext cx="478750" cy="414739"/>
              <a:chOff x="2949" y="196"/>
              <a:chExt cx="941" cy="598"/>
            </a:xfrm>
          </p:grpSpPr>
          <p:sp>
            <p:nvSpPr>
              <p:cNvPr id="53" name="Oval 131"/>
              <p:cNvSpPr>
                <a:spLocks noChangeArrowheads="1"/>
              </p:cNvSpPr>
              <p:nvPr/>
            </p:nvSpPr>
            <p:spPr bwMode="auto">
              <a:xfrm>
                <a:off x="3168" y="196"/>
                <a:ext cx="407" cy="162"/>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Oval 132"/>
              <p:cNvSpPr>
                <a:spLocks noChangeArrowheads="1"/>
              </p:cNvSpPr>
              <p:nvPr/>
            </p:nvSpPr>
            <p:spPr bwMode="auto">
              <a:xfrm rot="900000">
                <a:off x="3512" y="252"/>
                <a:ext cx="275" cy="131"/>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133"/>
              <p:cNvSpPr>
                <a:spLocks noChangeArrowheads="1"/>
              </p:cNvSpPr>
              <p:nvPr/>
            </p:nvSpPr>
            <p:spPr bwMode="auto">
              <a:xfrm rot="1500000">
                <a:off x="3650" y="385"/>
                <a:ext cx="240" cy="153"/>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Oval 134"/>
              <p:cNvSpPr>
                <a:spLocks noChangeArrowheads="1"/>
              </p:cNvSpPr>
              <p:nvPr/>
            </p:nvSpPr>
            <p:spPr bwMode="auto">
              <a:xfrm rot="-1560000">
                <a:off x="3573" y="537"/>
                <a:ext cx="291" cy="18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Oval 135"/>
              <p:cNvSpPr>
                <a:spLocks noChangeArrowheads="1"/>
              </p:cNvSpPr>
              <p:nvPr/>
            </p:nvSpPr>
            <p:spPr bwMode="auto">
              <a:xfrm>
                <a:off x="3216" y="555"/>
                <a:ext cx="471" cy="23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Oval 136"/>
              <p:cNvSpPr>
                <a:spLocks noChangeArrowheads="1"/>
              </p:cNvSpPr>
              <p:nvPr/>
            </p:nvSpPr>
            <p:spPr bwMode="auto">
              <a:xfrm rot="1080000">
                <a:off x="3023" y="555"/>
                <a:ext cx="26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Oval 137"/>
              <p:cNvSpPr>
                <a:spLocks noChangeArrowheads="1"/>
              </p:cNvSpPr>
              <p:nvPr/>
            </p:nvSpPr>
            <p:spPr bwMode="auto">
              <a:xfrm>
                <a:off x="2949" y="432"/>
                <a:ext cx="217"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Oval 138"/>
              <p:cNvSpPr>
                <a:spLocks noChangeArrowheads="1"/>
              </p:cNvSpPr>
              <p:nvPr/>
            </p:nvSpPr>
            <p:spPr bwMode="auto">
              <a:xfrm rot="-1860000">
                <a:off x="2984" y="310"/>
                <a:ext cx="29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Freeform 13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Freeform 14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Freeform 14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86" name="组合 85"/>
          <p:cNvGrpSpPr/>
          <p:nvPr/>
        </p:nvGrpSpPr>
        <p:grpSpPr>
          <a:xfrm>
            <a:off x="2175318" y="3486785"/>
            <a:ext cx="2501770" cy="1710964"/>
            <a:chOff x="987969" y="2945666"/>
            <a:chExt cx="2501770" cy="1710964"/>
          </a:xfrm>
        </p:grpSpPr>
        <p:sp>
          <p:nvSpPr>
            <p:cNvPr id="87" name="Oval 4"/>
            <p:cNvSpPr>
              <a:spLocks noChangeArrowheads="1"/>
            </p:cNvSpPr>
            <p:nvPr/>
          </p:nvSpPr>
          <p:spPr bwMode="auto">
            <a:xfrm>
              <a:off x="987969" y="2945666"/>
              <a:ext cx="2404420" cy="1577608"/>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Line 35"/>
            <p:cNvSpPr>
              <a:spLocks noChangeShapeType="1"/>
            </p:cNvSpPr>
            <p:nvPr/>
          </p:nvSpPr>
          <p:spPr bwMode="auto">
            <a:xfrm>
              <a:off x="2920306" y="3401746"/>
              <a:ext cx="312054" cy="353395"/>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Line 36"/>
            <p:cNvSpPr>
              <a:spLocks noChangeShapeType="1"/>
            </p:cNvSpPr>
            <p:nvPr/>
          </p:nvSpPr>
          <p:spPr bwMode="auto">
            <a:xfrm flipV="1">
              <a:off x="2453558" y="3873828"/>
              <a:ext cx="778802" cy="284049"/>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Line 37"/>
            <p:cNvSpPr>
              <a:spLocks noChangeShapeType="1"/>
            </p:cNvSpPr>
            <p:nvPr/>
          </p:nvSpPr>
          <p:spPr bwMode="auto">
            <a:xfrm flipH="1">
              <a:off x="2188178" y="4157877"/>
              <a:ext cx="265380" cy="380067"/>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Line 38"/>
            <p:cNvSpPr>
              <a:spLocks noChangeShapeType="1"/>
            </p:cNvSpPr>
            <p:nvPr/>
          </p:nvSpPr>
          <p:spPr bwMode="auto">
            <a:xfrm flipV="1">
              <a:off x="1521395" y="4157877"/>
              <a:ext cx="866818"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Line 39"/>
            <p:cNvSpPr>
              <a:spLocks noChangeShapeType="1"/>
            </p:cNvSpPr>
            <p:nvPr/>
          </p:nvSpPr>
          <p:spPr bwMode="auto">
            <a:xfrm>
              <a:off x="1388039" y="3628452"/>
              <a:ext cx="105352" cy="472082"/>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Line 40"/>
            <p:cNvSpPr>
              <a:spLocks noChangeShapeType="1"/>
            </p:cNvSpPr>
            <p:nvPr/>
          </p:nvSpPr>
          <p:spPr bwMode="auto">
            <a:xfrm flipV="1">
              <a:off x="1388039" y="3173705"/>
              <a:ext cx="733461" cy="37873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4" name="Line 41"/>
            <p:cNvSpPr>
              <a:spLocks noChangeShapeType="1"/>
            </p:cNvSpPr>
            <p:nvPr/>
          </p:nvSpPr>
          <p:spPr bwMode="auto">
            <a:xfrm>
              <a:off x="2121500" y="3173705"/>
              <a:ext cx="666783" cy="22804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Picture 44"/>
            <p:cNvSpPr>
              <a:spLocks noChangeArrowheads="1"/>
            </p:cNvSpPr>
            <p:nvPr/>
          </p:nvSpPr>
          <p:spPr bwMode="auto">
            <a:xfrm>
              <a:off x="1988143" y="4387250"/>
              <a:ext cx="364064" cy="26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Picture 46"/>
            <p:cNvSpPr>
              <a:spLocks noChangeArrowheads="1"/>
            </p:cNvSpPr>
            <p:nvPr/>
          </p:nvSpPr>
          <p:spPr bwMode="auto">
            <a:xfrm>
              <a:off x="3127009" y="3755140"/>
              <a:ext cx="362730" cy="27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7" name="Picture 48"/>
            <p:cNvSpPr>
              <a:spLocks noChangeArrowheads="1"/>
            </p:cNvSpPr>
            <p:nvPr/>
          </p:nvSpPr>
          <p:spPr bwMode="auto">
            <a:xfrm>
              <a:off x="1388039" y="4084531"/>
              <a:ext cx="274715" cy="1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8" name="Group 49"/>
            <p:cNvGrpSpPr/>
            <p:nvPr/>
          </p:nvGrpSpPr>
          <p:grpSpPr bwMode="auto">
            <a:xfrm>
              <a:off x="2588248" y="3173705"/>
              <a:ext cx="478751" cy="413405"/>
              <a:chOff x="2949" y="196"/>
              <a:chExt cx="941" cy="598"/>
            </a:xfrm>
          </p:grpSpPr>
          <p:sp>
            <p:nvSpPr>
              <p:cNvPr id="126" name="Oval 50"/>
              <p:cNvSpPr>
                <a:spLocks noChangeArrowheads="1"/>
              </p:cNvSpPr>
              <p:nvPr/>
            </p:nvSpPr>
            <p:spPr bwMode="auto">
              <a:xfrm>
                <a:off x="3168" y="196"/>
                <a:ext cx="407" cy="162"/>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7" name="Oval 51"/>
              <p:cNvSpPr>
                <a:spLocks noChangeArrowheads="1"/>
              </p:cNvSpPr>
              <p:nvPr/>
            </p:nvSpPr>
            <p:spPr bwMode="auto">
              <a:xfrm rot="900000">
                <a:off x="3512" y="252"/>
                <a:ext cx="275" cy="131"/>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8" name="Oval 52"/>
              <p:cNvSpPr>
                <a:spLocks noChangeArrowheads="1"/>
              </p:cNvSpPr>
              <p:nvPr/>
            </p:nvSpPr>
            <p:spPr bwMode="auto">
              <a:xfrm rot="1500000">
                <a:off x="3650" y="385"/>
                <a:ext cx="240" cy="153"/>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9" name="Oval 53"/>
              <p:cNvSpPr>
                <a:spLocks noChangeArrowheads="1"/>
              </p:cNvSpPr>
              <p:nvPr/>
            </p:nvSpPr>
            <p:spPr bwMode="auto">
              <a:xfrm rot="-1560000">
                <a:off x="3573" y="537"/>
                <a:ext cx="291" cy="18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0" name="Oval 54"/>
              <p:cNvSpPr>
                <a:spLocks noChangeArrowheads="1"/>
              </p:cNvSpPr>
              <p:nvPr/>
            </p:nvSpPr>
            <p:spPr bwMode="auto">
              <a:xfrm>
                <a:off x="3216" y="555"/>
                <a:ext cx="471" cy="23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1" name="Oval 55"/>
              <p:cNvSpPr>
                <a:spLocks noChangeArrowheads="1"/>
              </p:cNvSpPr>
              <p:nvPr/>
            </p:nvSpPr>
            <p:spPr bwMode="auto">
              <a:xfrm rot="1080000">
                <a:off x="3023" y="555"/>
                <a:ext cx="26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2" name="Oval 56"/>
              <p:cNvSpPr>
                <a:spLocks noChangeArrowheads="1"/>
              </p:cNvSpPr>
              <p:nvPr/>
            </p:nvSpPr>
            <p:spPr bwMode="auto">
              <a:xfrm>
                <a:off x="2949" y="432"/>
                <a:ext cx="217"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3" name="Oval 57"/>
              <p:cNvSpPr>
                <a:spLocks noChangeArrowheads="1"/>
              </p:cNvSpPr>
              <p:nvPr/>
            </p:nvSpPr>
            <p:spPr bwMode="auto">
              <a:xfrm rot="-1860000">
                <a:off x="2984" y="310"/>
                <a:ext cx="29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4" name="Freeform 5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5" name="Freeform 5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6" name="Freeform 6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9" name="Group 61"/>
            <p:cNvGrpSpPr/>
            <p:nvPr/>
          </p:nvGrpSpPr>
          <p:grpSpPr bwMode="auto">
            <a:xfrm>
              <a:off x="1122659" y="3401746"/>
              <a:ext cx="478750" cy="413405"/>
              <a:chOff x="2949" y="196"/>
              <a:chExt cx="941" cy="598"/>
            </a:xfrm>
          </p:grpSpPr>
          <p:sp>
            <p:nvSpPr>
              <p:cNvPr id="115" name="Oval 62"/>
              <p:cNvSpPr>
                <a:spLocks noChangeArrowheads="1"/>
              </p:cNvSpPr>
              <p:nvPr/>
            </p:nvSpPr>
            <p:spPr bwMode="auto">
              <a:xfrm>
                <a:off x="3168" y="196"/>
                <a:ext cx="407" cy="162"/>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6" name="Oval 63"/>
              <p:cNvSpPr>
                <a:spLocks noChangeArrowheads="1"/>
              </p:cNvSpPr>
              <p:nvPr/>
            </p:nvSpPr>
            <p:spPr bwMode="auto">
              <a:xfrm rot="900000">
                <a:off x="3512" y="252"/>
                <a:ext cx="275" cy="131"/>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Oval 64"/>
              <p:cNvSpPr>
                <a:spLocks noChangeArrowheads="1"/>
              </p:cNvSpPr>
              <p:nvPr/>
            </p:nvSpPr>
            <p:spPr bwMode="auto">
              <a:xfrm rot="1500000">
                <a:off x="3650" y="385"/>
                <a:ext cx="240" cy="153"/>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8" name="Oval 65"/>
              <p:cNvSpPr>
                <a:spLocks noChangeArrowheads="1"/>
              </p:cNvSpPr>
              <p:nvPr/>
            </p:nvSpPr>
            <p:spPr bwMode="auto">
              <a:xfrm rot="-1560000">
                <a:off x="3573" y="537"/>
                <a:ext cx="291" cy="18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9" name="Oval 66"/>
              <p:cNvSpPr>
                <a:spLocks noChangeArrowheads="1"/>
              </p:cNvSpPr>
              <p:nvPr/>
            </p:nvSpPr>
            <p:spPr bwMode="auto">
              <a:xfrm>
                <a:off x="3216" y="555"/>
                <a:ext cx="471" cy="23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0" name="Oval 67"/>
              <p:cNvSpPr>
                <a:spLocks noChangeArrowheads="1"/>
              </p:cNvSpPr>
              <p:nvPr/>
            </p:nvSpPr>
            <p:spPr bwMode="auto">
              <a:xfrm rot="1080000">
                <a:off x="3023" y="555"/>
                <a:ext cx="26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1" name="Oval 68"/>
              <p:cNvSpPr>
                <a:spLocks noChangeArrowheads="1"/>
              </p:cNvSpPr>
              <p:nvPr/>
            </p:nvSpPr>
            <p:spPr bwMode="auto">
              <a:xfrm>
                <a:off x="2949" y="432"/>
                <a:ext cx="217"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2" name="Oval 69"/>
              <p:cNvSpPr>
                <a:spLocks noChangeArrowheads="1"/>
              </p:cNvSpPr>
              <p:nvPr/>
            </p:nvSpPr>
            <p:spPr bwMode="auto">
              <a:xfrm rot="-1860000">
                <a:off x="2984" y="310"/>
                <a:ext cx="29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3" name="Freeform 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4" name="Freeform 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5" name="Freeform 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00" name="Text Box 109"/>
            <p:cNvSpPr txBox="1">
              <a:spLocks noChangeArrowheads="1"/>
            </p:cNvSpPr>
            <p:nvPr/>
          </p:nvSpPr>
          <p:spPr bwMode="auto">
            <a:xfrm>
              <a:off x="1721430" y="3385743"/>
              <a:ext cx="482348" cy="32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89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Line 142"/>
            <p:cNvSpPr>
              <a:spLocks noChangeShapeType="1"/>
            </p:cNvSpPr>
            <p:nvPr/>
          </p:nvSpPr>
          <p:spPr bwMode="auto">
            <a:xfrm>
              <a:off x="2121500" y="3173705"/>
              <a:ext cx="398737" cy="91082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Picture 143"/>
            <p:cNvSpPr>
              <a:spLocks noChangeArrowheads="1"/>
            </p:cNvSpPr>
            <p:nvPr/>
          </p:nvSpPr>
          <p:spPr bwMode="auto">
            <a:xfrm>
              <a:off x="1988143" y="3099026"/>
              <a:ext cx="274715" cy="17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3" name="Group 144"/>
            <p:cNvGrpSpPr/>
            <p:nvPr/>
          </p:nvGrpSpPr>
          <p:grpSpPr bwMode="auto">
            <a:xfrm>
              <a:off x="2254857" y="3931171"/>
              <a:ext cx="478751" cy="412072"/>
              <a:chOff x="2949" y="196"/>
              <a:chExt cx="941" cy="598"/>
            </a:xfrm>
          </p:grpSpPr>
          <p:sp>
            <p:nvSpPr>
              <p:cNvPr id="104" name="Oval 145"/>
              <p:cNvSpPr>
                <a:spLocks noChangeArrowheads="1"/>
              </p:cNvSpPr>
              <p:nvPr/>
            </p:nvSpPr>
            <p:spPr bwMode="auto">
              <a:xfrm>
                <a:off x="3168" y="196"/>
                <a:ext cx="407" cy="162"/>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Oval 146"/>
              <p:cNvSpPr>
                <a:spLocks noChangeArrowheads="1"/>
              </p:cNvSpPr>
              <p:nvPr/>
            </p:nvSpPr>
            <p:spPr bwMode="auto">
              <a:xfrm rot="900000">
                <a:off x="3512" y="252"/>
                <a:ext cx="275" cy="131"/>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Oval 147"/>
              <p:cNvSpPr>
                <a:spLocks noChangeArrowheads="1"/>
              </p:cNvSpPr>
              <p:nvPr/>
            </p:nvSpPr>
            <p:spPr bwMode="auto">
              <a:xfrm rot="1500000">
                <a:off x="3650" y="385"/>
                <a:ext cx="240" cy="153"/>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Oval 148"/>
              <p:cNvSpPr>
                <a:spLocks noChangeArrowheads="1"/>
              </p:cNvSpPr>
              <p:nvPr/>
            </p:nvSpPr>
            <p:spPr bwMode="auto">
              <a:xfrm rot="-1560000">
                <a:off x="3573" y="537"/>
                <a:ext cx="291" cy="18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Oval 149"/>
              <p:cNvSpPr>
                <a:spLocks noChangeArrowheads="1"/>
              </p:cNvSpPr>
              <p:nvPr/>
            </p:nvSpPr>
            <p:spPr bwMode="auto">
              <a:xfrm>
                <a:off x="3216" y="555"/>
                <a:ext cx="471" cy="23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Oval 150"/>
              <p:cNvSpPr>
                <a:spLocks noChangeArrowheads="1"/>
              </p:cNvSpPr>
              <p:nvPr/>
            </p:nvSpPr>
            <p:spPr bwMode="auto">
              <a:xfrm rot="1080000">
                <a:off x="3023" y="555"/>
                <a:ext cx="26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Oval 151"/>
              <p:cNvSpPr>
                <a:spLocks noChangeArrowheads="1"/>
              </p:cNvSpPr>
              <p:nvPr/>
            </p:nvSpPr>
            <p:spPr bwMode="auto">
              <a:xfrm>
                <a:off x="2949" y="432"/>
                <a:ext cx="217"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Oval 152"/>
              <p:cNvSpPr>
                <a:spLocks noChangeArrowheads="1"/>
              </p:cNvSpPr>
              <p:nvPr/>
            </p:nvSpPr>
            <p:spPr bwMode="auto">
              <a:xfrm rot="-1860000">
                <a:off x="2984" y="310"/>
                <a:ext cx="29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Freeform 1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3" name="Freeform 1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4" name="Freeform 1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37" name="组合 136"/>
          <p:cNvGrpSpPr/>
          <p:nvPr/>
        </p:nvGrpSpPr>
        <p:grpSpPr>
          <a:xfrm>
            <a:off x="5962645" y="3486785"/>
            <a:ext cx="3073870" cy="1577608"/>
            <a:chOff x="4775296" y="2945666"/>
            <a:chExt cx="3073870" cy="1577608"/>
          </a:xfrm>
        </p:grpSpPr>
        <p:sp>
          <p:nvSpPr>
            <p:cNvPr id="138" name="Oval 3"/>
            <p:cNvSpPr>
              <a:spLocks noChangeArrowheads="1"/>
            </p:cNvSpPr>
            <p:nvPr/>
          </p:nvSpPr>
          <p:spPr bwMode="auto">
            <a:xfrm>
              <a:off x="4880648" y="2945666"/>
              <a:ext cx="2968518" cy="1577608"/>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9" name="Line 5"/>
            <p:cNvSpPr>
              <a:spLocks noChangeShapeType="1"/>
            </p:cNvSpPr>
            <p:nvPr/>
          </p:nvSpPr>
          <p:spPr bwMode="auto">
            <a:xfrm flipV="1">
              <a:off x="4986000" y="3503097"/>
              <a:ext cx="265380" cy="377399"/>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0" name="Line 22"/>
            <p:cNvSpPr>
              <a:spLocks noChangeShapeType="1"/>
            </p:cNvSpPr>
            <p:nvPr/>
          </p:nvSpPr>
          <p:spPr bwMode="auto">
            <a:xfrm>
              <a:off x="5040676" y="3899165"/>
              <a:ext cx="744130" cy="28405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1" name="Line 32"/>
            <p:cNvSpPr>
              <a:spLocks noChangeShapeType="1"/>
            </p:cNvSpPr>
            <p:nvPr/>
          </p:nvSpPr>
          <p:spPr bwMode="auto">
            <a:xfrm>
              <a:off x="6316898" y="3351070"/>
              <a:ext cx="304053" cy="960167"/>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2" name="Line 33"/>
            <p:cNvSpPr>
              <a:spLocks noChangeShapeType="1"/>
            </p:cNvSpPr>
            <p:nvPr/>
          </p:nvSpPr>
          <p:spPr bwMode="auto">
            <a:xfrm>
              <a:off x="5850150" y="4183215"/>
              <a:ext cx="733461" cy="15336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3" name="Line 34"/>
            <p:cNvSpPr>
              <a:spLocks noChangeShapeType="1"/>
            </p:cNvSpPr>
            <p:nvPr/>
          </p:nvSpPr>
          <p:spPr bwMode="auto">
            <a:xfrm>
              <a:off x="6383577" y="3173705"/>
              <a:ext cx="598772" cy="76014"/>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4" name="Line 42"/>
            <p:cNvSpPr>
              <a:spLocks noChangeShapeType="1"/>
            </p:cNvSpPr>
            <p:nvPr/>
          </p:nvSpPr>
          <p:spPr bwMode="auto">
            <a:xfrm flipV="1">
              <a:off x="5651449" y="3197710"/>
              <a:ext cx="597438" cy="15336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5" name="Line 43"/>
            <p:cNvSpPr>
              <a:spLocks noChangeShapeType="1"/>
            </p:cNvSpPr>
            <p:nvPr/>
          </p:nvSpPr>
          <p:spPr bwMode="auto">
            <a:xfrm>
              <a:off x="5651449" y="3425750"/>
              <a:ext cx="266713" cy="684119"/>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6" name="Picture 45"/>
            <p:cNvSpPr>
              <a:spLocks noChangeArrowheads="1"/>
            </p:cNvSpPr>
            <p:nvPr/>
          </p:nvSpPr>
          <p:spPr bwMode="auto">
            <a:xfrm>
              <a:off x="4775296" y="3755140"/>
              <a:ext cx="362730" cy="27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47" name="Group 85"/>
            <p:cNvGrpSpPr/>
            <p:nvPr/>
          </p:nvGrpSpPr>
          <p:grpSpPr bwMode="auto">
            <a:xfrm>
              <a:off x="6050185" y="3023013"/>
              <a:ext cx="478751" cy="414739"/>
              <a:chOff x="2949" y="196"/>
              <a:chExt cx="941" cy="598"/>
            </a:xfrm>
          </p:grpSpPr>
          <p:sp>
            <p:nvSpPr>
              <p:cNvPr id="191" name="Oval 86"/>
              <p:cNvSpPr>
                <a:spLocks noChangeArrowheads="1"/>
              </p:cNvSpPr>
              <p:nvPr/>
            </p:nvSpPr>
            <p:spPr bwMode="auto">
              <a:xfrm>
                <a:off x="3168" y="196"/>
                <a:ext cx="407" cy="162"/>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2" name="Oval 87"/>
              <p:cNvSpPr>
                <a:spLocks noChangeArrowheads="1"/>
              </p:cNvSpPr>
              <p:nvPr/>
            </p:nvSpPr>
            <p:spPr bwMode="auto">
              <a:xfrm rot="900000">
                <a:off x="3512" y="252"/>
                <a:ext cx="275" cy="131"/>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3" name="Oval 88"/>
              <p:cNvSpPr>
                <a:spLocks noChangeArrowheads="1"/>
              </p:cNvSpPr>
              <p:nvPr/>
            </p:nvSpPr>
            <p:spPr bwMode="auto">
              <a:xfrm rot="1500000">
                <a:off x="3650" y="385"/>
                <a:ext cx="240" cy="153"/>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4" name="Oval 89"/>
              <p:cNvSpPr>
                <a:spLocks noChangeArrowheads="1"/>
              </p:cNvSpPr>
              <p:nvPr/>
            </p:nvSpPr>
            <p:spPr bwMode="auto">
              <a:xfrm rot="-1560000">
                <a:off x="3573" y="537"/>
                <a:ext cx="291" cy="18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5" name="Oval 90"/>
              <p:cNvSpPr>
                <a:spLocks noChangeArrowheads="1"/>
              </p:cNvSpPr>
              <p:nvPr/>
            </p:nvSpPr>
            <p:spPr bwMode="auto">
              <a:xfrm>
                <a:off x="3216" y="555"/>
                <a:ext cx="471" cy="23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6" name="Oval 91"/>
              <p:cNvSpPr>
                <a:spLocks noChangeArrowheads="1"/>
              </p:cNvSpPr>
              <p:nvPr/>
            </p:nvSpPr>
            <p:spPr bwMode="auto">
              <a:xfrm rot="1080000">
                <a:off x="3023" y="555"/>
                <a:ext cx="26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7" name="Oval 92"/>
              <p:cNvSpPr>
                <a:spLocks noChangeArrowheads="1"/>
              </p:cNvSpPr>
              <p:nvPr/>
            </p:nvSpPr>
            <p:spPr bwMode="auto">
              <a:xfrm>
                <a:off x="2949" y="432"/>
                <a:ext cx="217"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8" name="Oval 93"/>
              <p:cNvSpPr>
                <a:spLocks noChangeArrowheads="1"/>
              </p:cNvSpPr>
              <p:nvPr/>
            </p:nvSpPr>
            <p:spPr bwMode="auto">
              <a:xfrm rot="-1860000">
                <a:off x="2984" y="310"/>
                <a:ext cx="29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9" name="Freeform 9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0" name="Freeform 9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1" name="Freeform 9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8" name="Group 97"/>
            <p:cNvGrpSpPr/>
            <p:nvPr/>
          </p:nvGrpSpPr>
          <p:grpSpPr bwMode="auto">
            <a:xfrm>
              <a:off x="5651449" y="3931171"/>
              <a:ext cx="478750" cy="414739"/>
              <a:chOff x="2949" y="196"/>
              <a:chExt cx="941" cy="598"/>
            </a:xfrm>
          </p:grpSpPr>
          <p:sp>
            <p:nvSpPr>
              <p:cNvPr id="180" name="Oval 98"/>
              <p:cNvSpPr>
                <a:spLocks noChangeArrowheads="1"/>
              </p:cNvSpPr>
              <p:nvPr/>
            </p:nvSpPr>
            <p:spPr bwMode="auto">
              <a:xfrm>
                <a:off x="3168" y="196"/>
                <a:ext cx="407" cy="162"/>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1" name="Oval 99"/>
              <p:cNvSpPr>
                <a:spLocks noChangeArrowheads="1"/>
              </p:cNvSpPr>
              <p:nvPr/>
            </p:nvSpPr>
            <p:spPr bwMode="auto">
              <a:xfrm rot="900000">
                <a:off x="3512" y="252"/>
                <a:ext cx="275" cy="131"/>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2" name="Oval 100"/>
              <p:cNvSpPr>
                <a:spLocks noChangeArrowheads="1"/>
              </p:cNvSpPr>
              <p:nvPr/>
            </p:nvSpPr>
            <p:spPr bwMode="auto">
              <a:xfrm rot="1500000">
                <a:off x="3650" y="385"/>
                <a:ext cx="240" cy="153"/>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3" name="Oval 101"/>
              <p:cNvSpPr>
                <a:spLocks noChangeArrowheads="1"/>
              </p:cNvSpPr>
              <p:nvPr/>
            </p:nvSpPr>
            <p:spPr bwMode="auto">
              <a:xfrm rot="-1560000">
                <a:off x="3573" y="537"/>
                <a:ext cx="291" cy="18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4" name="Oval 102"/>
              <p:cNvSpPr>
                <a:spLocks noChangeArrowheads="1"/>
              </p:cNvSpPr>
              <p:nvPr/>
            </p:nvSpPr>
            <p:spPr bwMode="auto">
              <a:xfrm>
                <a:off x="3216" y="555"/>
                <a:ext cx="471" cy="23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5" name="Oval 103"/>
              <p:cNvSpPr>
                <a:spLocks noChangeArrowheads="1"/>
              </p:cNvSpPr>
              <p:nvPr/>
            </p:nvSpPr>
            <p:spPr bwMode="auto">
              <a:xfrm rot="1080000">
                <a:off x="3023" y="555"/>
                <a:ext cx="26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6" name="Oval 104"/>
              <p:cNvSpPr>
                <a:spLocks noChangeArrowheads="1"/>
              </p:cNvSpPr>
              <p:nvPr/>
            </p:nvSpPr>
            <p:spPr bwMode="auto">
              <a:xfrm>
                <a:off x="2949" y="432"/>
                <a:ext cx="217"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7" name="Oval 105"/>
              <p:cNvSpPr>
                <a:spLocks noChangeArrowheads="1"/>
              </p:cNvSpPr>
              <p:nvPr/>
            </p:nvSpPr>
            <p:spPr bwMode="auto">
              <a:xfrm rot="-1860000">
                <a:off x="2984" y="310"/>
                <a:ext cx="29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8" name="Freeform 10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9" name="Freeform 10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0" name="Freeform 10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49" name="Text Box 111"/>
            <p:cNvSpPr txBox="1">
              <a:spLocks noChangeArrowheads="1"/>
            </p:cNvSpPr>
            <p:nvPr/>
          </p:nvSpPr>
          <p:spPr bwMode="auto">
            <a:xfrm>
              <a:off x="6516933" y="3437751"/>
              <a:ext cx="482348" cy="32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89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0" name="Line 156"/>
            <p:cNvSpPr>
              <a:spLocks noChangeShapeType="1"/>
            </p:cNvSpPr>
            <p:nvPr/>
          </p:nvSpPr>
          <p:spPr bwMode="auto">
            <a:xfrm>
              <a:off x="7049026" y="3325732"/>
              <a:ext cx="466748" cy="453412"/>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1" name="Line 157"/>
            <p:cNvSpPr>
              <a:spLocks noChangeShapeType="1"/>
            </p:cNvSpPr>
            <p:nvPr/>
          </p:nvSpPr>
          <p:spPr bwMode="auto">
            <a:xfrm flipH="1">
              <a:off x="6647623" y="3804482"/>
              <a:ext cx="798806" cy="532092"/>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2" name="Line 158"/>
            <p:cNvSpPr>
              <a:spLocks noChangeShapeType="1"/>
            </p:cNvSpPr>
            <p:nvPr/>
          </p:nvSpPr>
          <p:spPr bwMode="auto">
            <a:xfrm flipV="1">
              <a:off x="5316724" y="3351070"/>
              <a:ext cx="334725" cy="152027"/>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3" name="Picture 159"/>
            <p:cNvSpPr>
              <a:spLocks noChangeArrowheads="1"/>
            </p:cNvSpPr>
            <p:nvPr/>
          </p:nvSpPr>
          <p:spPr bwMode="auto">
            <a:xfrm>
              <a:off x="6442254" y="4233891"/>
              <a:ext cx="274715" cy="17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4" name="Picture 160"/>
            <p:cNvSpPr>
              <a:spLocks noChangeArrowheads="1"/>
            </p:cNvSpPr>
            <p:nvPr/>
          </p:nvSpPr>
          <p:spPr bwMode="auto">
            <a:xfrm>
              <a:off x="6850325" y="3173705"/>
              <a:ext cx="276049" cy="1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5" name="Group 161"/>
            <p:cNvGrpSpPr/>
            <p:nvPr/>
          </p:nvGrpSpPr>
          <p:grpSpPr bwMode="auto">
            <a:xfrm>
              <a:off x="7250394" y="3552438"/>
              <a:ext cx="477417" cy="413405"/>
              <a:chOff x="2949" y="196"/>
              <a:chExt cx="941" cy="598"/>
            </a:xfrm>
          </p:grpSpPr>
          <p:sp>
            <p:nvSpPr>
              <p:cNvPr id="169" name="Oval 162"/>
              <p:cNvSpPr>
                <a:spLocks noChangeArrowheads="1"/>
              </p:cNvSpPr>
              <p:nvPr/>
            </p:nvSpPr>
            <p:spPr bwMode="auto">
              <a:xfrm>
                <a:off x="3168" y="196"/>
                <a:ext cx="407" cy="162"/>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0" name="Oval 163"/>
              <p:cNvSpPr>
                <a:spLocks noChangeArrowheads="1"/>
              </p:cNvSpPr>
              <p:nvPr/>
            </p:nvSpPr>
            <p:spPr bwMode="auto">
              <a:xfrm rot="900000">
                <a:off x="3512" y="252"/>
                <a:ext cx="275" cy="131"/>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1" name="Oval 164"/>
              <p:cNvSpPr>
                <a:spLocks noChangeArrowheads="1"/>
              </p:cNvSpPr>
              <p:nvPr/>
            </p:nvSpPr>
            <p:spPr bwMode="auto">
              <a:xfrm rot="1500000">
                <a:off x="3650" y="385"/>
                <a:ext cx="240" cy="153"/>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2" name="Oval 165"/>
              <p:cNvSpPr>
                <a:spLocks noChangeArrowheads="1"/>
              </p:cNvSpPr>
              <p:nvPr/>
            </p:nvSpPr>
            <p:spPr bwMode="auto">
              <a:xfrm rot="-1560000">
                <a:off x="3573" y="537"/>
                <a:ext cx="291" cy="18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3" name="Oval 166"/>
              <p:cNvSpPr>
                <a:spLocks noChangeArrowheads="1"/>
              </p:cNvSpPr>
              <p:nvPr/>
            </p:nvSpPr>
            <p:spPr bwMode="auto">
              <a:xfrm>
                <a:off x="3216" y="555"/>
                <a:ext cx="471" cy="23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4" name="Oval 167"/>
              <p:cNvSpPr>
                <a:spLocks noChangeArrowheads="1"/>
              </p:cNvSpPr>
              <p:nvPr/>
            </p:nvSpPr>
            <p:spPr bwMode="auto">
              <a:xfrm rot="1080000">
                <a:off x="3023" y="555"/>
                <a:ext cx="26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5" name="Oval 168"/>
              <p:cNvSpPr>
                <a:spLocks noChangeArrowheads="1"/>
              </p:cNvSpPr>
              <p:nvPr/>
            </p:nvSpPr>
            <p:spPr bwMode="auto">
              <a:xfrm>
                <a:off x="2949" y="432"/>
                <a:ext cx="217"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6" name="Oval 169"/>
              <p:cNvSpPr>
                <a:spLocks noChangeArrowheads="1"/>
              </p:cNvSpPr>
              <p:nvPr/>
            </p:nvSpPr>
            <p:spPr bwMode="auto">
              <a:xfrm rot="-1860000">
                <a:off x="2984" y="310"/>
                <a:ext cx="29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7" name="Freeform 1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8" name="Freeform 1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9" name="Freeform 1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6" name="Group 173"/>
            <p:cNvGrpSpPr/>
            <p:nvPr/>
          </p:nvGrpSpPr>
          <p:grpSpPr bwMode="auto">
            <a:xfrm>
              <a:off x="5086570" y="3304238"/>
              <a:ext cx="478751" cy="414739"/>
              <a:chOff x="2949" y="196"/>
              <a:chExt cx="941" cy="598"/>
            </a:xfrm>
          </p:grpSpPr>
          <p:sp>
            <p:nvSpPr>
              <p:cNvPr id="158" name="Oval 174"/>
              <p:cNvSpPr>
                <a:spLocks noChangeArrowheads="1"/>
              </p:cNvSpPr>
              <p:nvPr/>
            </p:nvSpPr>
            <p:spPr bwMode="auto">
              <a:xfrm>
                <a:off x="3168" y="196"/>
                <a:ext cx="407" cy="162"/>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9" name="Oval 175"/>
              <p:cNvSpPr>
                <a:spLocks noChangeArrowheads="1"/>
              </p:cNvSpPr>
              <p:nvPr/>
            </p:nvSpPr>
            <p:spPr bwMode="auto">
              <a:xfrm rot="900000">
                <a:off x="3512" y="252"/>
                <a:ext cx="275" cy="131"/>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0" name="Oval 176"/>
              <p:cNvSpPr>
                <a:spLocks noChangeArrowheads="1"/>
              </p:cNvSpPr>
              <p:nvPr/>
            </p:nvSpPr>
            <p:spPr bwMode="auto">
              <a:xfrm rot="1500000">
                <a:off x="3650" y="385"/>
                <a:ext cx="240" cy="153"/>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1" name="Oval 177"/>
              <p:cNvSpPr>
                <a:spLocks noChangeArrowheads="1"/>
              </p:cNvSpPr>
              <p:nvPr/>
            </p:nvSpPr>
            <p:spPr bwMode="auto">
              <a:xfrm rot="-1560000">
                <a:off x="3573" y="537"/>
                <a:ext cx="291" cy="18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2" name="Oval 178"/>
              <p:cNvSpPr>
                <a:spLocks noChangeArrowheads="1"/>
              </p:cNvSpPr>
              <p:nvPr/>
            </p:nvSpPr>
            <p:spPr bwMode="auto">
              <a:xfrm>
                <a:off x="3216" y="555"/>
                <a:ext cx="471" cy="239"/>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3" name="Oval 179"/>
              <p:cNvSpPr>
                <a:spLocks noChangeArrowheads="1"/>
              </p:cNvSpPr>
              <p:nvPr/>
            </p:nvSpPr>
            <p:spPr bwMode="auto">
              <a:xfrm rot="1080000">
                <a:off x="3023" y="555"/>
                <a:ext cx="26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4" name="Oval 180"/>
              <p:cNvSpPr>
                <a:spLocks noChangeArrowheads="1"/>
              </p:cNvSpPr>
              <p:nvPr/>
            </p:nvSpPr>
            <p:spPr bwMode="auto">
              <a:xfrm>
                <a:off x="2949" y="432"/>
                <a:ext cx="217"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5" name="Oval 181"/>
              <p:cNvSpPr>
                <a:spLocks noChangeArrowheads="1"/>
              </p:cNvSpPr>
              <p:nvPr/>
            </p:nvSpPr>
            <p:spPr bwMode="auto">
              <a:xfrm rot="-1860000">
                <a:off x="2984" y="310"/>
                <a:ext cx="295" cy="156"/>
              </a:xfrm>
              <a:prstGeom prst="ellipse">
                <a:avLst/>
              </a:prstGeom>
              <a:solidFill>
                <a:srgbClr val="EAEAEA"/>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6" name="Freeform 1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7" name="Freeform 1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8" name="Freeform 1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57" name="Picture 185"/>
            <p:cNvSpPr>
              <a:spLocks noChangeArrowheads="1"/>
            </p:cNvSpPr>
            <p:nvPr/>
          </p:nvSpPr>
          <p:spPr bwMode="auto">
            <a:xfrm>
              <a:off x="5516759" y="3249719"/>
              <a:ext cx="274715" cy="174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fltVal val="0"/>
                                          </p:val>
                                        </p:tav>
                                        <p:tav tm="100000">
                                          <p:val>
                                            <p:strVal val="#ppt_w"/>
                                          </p:val>
                                        </p:tav>
                                      </p:tavLst>
                                    </p:anim>
                                    <p:anim calcmode="lin" valueType="num">
                                      <p:cBhvr>
                                        <p:cTn id="16" dur="500" fill="hold"/>
                                        <p:tgtEl>
                                          <p:spTgt spid="86"/>
                                        </p:tgtEl>
                                        <p:attrNameLst>
                                          <p:attrName>ppt_h</p:attrName>
                                        </p:attrNameLst>
                                      </p:cBhvr>
                                      <p:tavLst>
                                        <p:tav tm="0">
                                          <p:val>
                                            <p:fltVal val="0"/>
                                          </p:val>
                                        </p:tav>
                                        <p:tav tm="100000">
                                          <p:val>
                                            <p:strVal val="#ppt_h"/>
                                          </p:val>
                                        </p:tav>
                                      </p:tavLst>
                                    </p:anim>
                                    <p:animEffect transition="in" filter="fade">
                                      <p:cBhvr>
                                        <p:cTn id="17" dur="500"/>
                                        <p:tgtEl>
                                          <p:spTgt spid="86"/>
                                        </p:tgtEl>
                                      </p:cBhvr>
                                    </p:animEffect>
                                  </p:childTnLst>
                                </p:cTn>
                              </p:par>
                              <p:par>
                                <p:cTn id="18" presetID="53" presetClass="entr" presetSubtype="16" fill="hold" nodeType="withEffect">
                                  <p:stCondLst>
                                    <p:cond delay="0"/>
                                  </p:stCondLst>
                                  <p:childTnLst>
                                    <p:set>
                                      <p:cBhvr>
                                        <p:cTn id="19" dur="1" fill="hold">
                                          <p:stCondLst>
                                            <p:cond delay="0"/>
                                          </p:stCondLst>
                                        </p:cTn>
                                        <p:tgtEl>
                                          <p:spTgt spid="137"/>
                                        </p:tgtEl>
                                        <p:attrNameLst>
                                          <p:attrName>style.visibility</p:attrName>
                                        </p:attrNameLst>
                                      </p:cBhvr>
                                      <p:to>
                                        <p:strVal val="visible"/>
                                      </p:to>
                                    </p:set>
                                    <p:anim calcmode="lin" valueType="num">
                                      <p:cBhvr>
                                        <p:cTn id="20" dur="500" fill="hold"/>
                                        <p:tgtEl>
                                          <p:spTgt spid="137"/>
                                        </p:tgtEl>
                                        <p:attrNameLst>
                                          <p:attrName>ppt_w</p:attrName>
                                        </p:attrNameLst>
                                      </p:cBhvr>
                                      <p:tavLst>
                                        <p:tav tm="0">
                                          <p:val>
                                            <p:fltVal val="0"/>
                                          </p:val>
                                        </p:tav>
                                        <p:tav tm="100000">
                                          <p:val>
                                            <p:strVal val="#ppt_w"/>
                                          </p:val>
                                        </p:tav>
                                      </p:tavLst>
                                    </p:anim>
                                    <p:anim calcmode="lin" valueType="num">
                                      <p:cBhvr>
                                        <p:cTn id="21" dur="500" fill="hold"/>
                                        <p:tgtEl>
                                          <p:spTgt spid="137"/>
                                        </p:tgtEl>
                                        <p:attrNameLst>
                                          <p:attrName>ppt_h</p:attrName>
                                        </p:attrNameLst>
                                      </p:cBhvr>
                                      <p:tavLst>
                                        <p:tav tm="0">
                                          <p:val>
                                            <p:fltVal val="0"/>
                                          </p:val>
                                        </p:tav>
                                        <p:tav tm="100000">
                                          <p:val>
                                            <p:strVal val="#ppt_h"/>
                                          </p:val>
                                        </p:tav>
                                      </p:tavLst>
                                    </p:anim>
                                    <p:animEffect transition="in" filter="fade">
                                      <p:cBhvr>
                                        <p:cTn id="22" dur="500"/>
                                        <p:tgtEl>
                                          <p:spTgt spid="137"/>
                                        </p:tgtEl>
                                      </p:cBhvr>
                                    </p:animEffect>
                                  </p:childTnLst>
                                </p:cTn>
                              </p:par>
                              <p:par>
                                <p:cTn id="23" presetID="53" presetClass="entr" presetSubtype="16"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53" presetClass="entr" presetSubtype="16"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虚电路的可靠传输</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分组有序到达（顺序号控制）</a:t>
            </a:r>
            <a:endParaRPr lang="zh-CN" altLang="en-US" sz="2400" dirty="0"/>
          </a:p>
          <a:p>
            <a:pPr>
              <a:lnSpc>
                <a:spcPct val="150000"/>
              </a:lnSpc>
            </a:pPr>
            <a:r>
              <a:rPr lang="zh-CN" altLang="en-US" sz="2400" dirty="0"/>
              <a:t>可进行端到端确认</a:t>
            </a:r>
            <a:endParaRPr lang="zh-CN" altLang="en-US" sz="2400" dirty="0"/>
          </a:p>
          <a:p>
            <a:pPr>
              <a:lnSpc>
                <a:spcPct val="150000"/>
              </a:lnSpc>
            </a:pPr>
            <a:r>
              <a:rPr lang="zh-CN" altLang="en-US" sz="2400" dirty="0"/>
              <a:t>中间节点可预留资源避免拥塞</a:t>
            </a:r>
            <a:endParaRPr lang="zh-CN" altLang="en-US" sz="2400" dirty="0"/>
          </a:p>
          <a:p>
            <a:pPr>
              <a:lnSpc>
                <a:spcPct val="150000"/>
              </a:lnSpc>
            </a:pPr>
            <a:r>
              <a:rPr lang="zh-CN" altLang="en-US" sz="2400" dirty="0"/>
              <a:t>提供服务质量（</a:t>
            </a:r>
            <a:r>
              <a:rPr lang="en-US" altLang="zh-CN" sz="2400" dirty="0"/>
              <a:t>QoS</a:t>
            </a:r>
            <a:r>
              <a:rPr lang="zh-CN" altLang="en-US" sz="2400" dirty="0"/>
              <a:t>）保障</a:t>
            </a:r>
            <a:endParaRPr lang="zh-CN" altLang="en-US" sz="2400" dirty="0"/>
          </a:p>
          <a:p>
            <a:endParaRPr lang="zh-CN" alt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BGP</a:t>
            </a:r>
            <a:r>
              <a:rPr lang="zh-CN" altLang="en-US" dirty="0"/>
              <a:t>发言人交换路径向量</a:t>
            </a:r>
            <a:endParaRPr lang="zh-CN" altLang="en-US" dirty="0"/>
          </a:p>
        </p:txBody>
      </p:sp>
      <p:sp>
        <p:nvSpPr>
          <p:cNvPr id="4" name="Line 4"/>
          <p:cNvSpPr>
            <a:spLocks noChangeShapeType="1"/>
          </p:cNvSpPr>
          <p:nvPr/>
        </p:nvSpPr>
        <p:spPr bwMode="auto">
          <a:xfrm>
            <a:off x="3810898" y="5267325"/>
            <a:ext cx="1082675" cy="722312"/>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Line 3"/>
          <p:cNvSpPr>
            <a:spLocks noChangeShapeType="1"/>
          </p:cNvSpPr>
          <p:nvPr/>
        </p:nvSpPr>
        <p:spPr bwMode="auto">
          <a:xfrm flipV="1">
            <a:off x="3810898" y="4252912"/>
            <a:ext cx="1158875" cy="50641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 name="组合 5"/>
          <p:cNvGrpSpPr/>
          <p:nvPr/>
        </p:nvGrpSpPr>
        <p:grpSpPr>
          <a:xfrm>
            <a:off x="1972934" y="2483968"/>
            <a:ext cx="8246132" cy="972235"/>
            <a:chOff x="1791494" y="2533650"/>
            <a:chExt cx="5638006" cy="1200150"/>
          </a:xfrm>
        </p:grpSpPr>
        <p:sp>
          <p:nvSpPr>
            <p:cNvPr id="7" name="矩形: 圆角 6"/>
            <p:cNvSpPr/>
            <p:nvPr/>
          </p:nvSpPr>
          <p:spPr>
            <a:xfrm>
              <a:off x="1791494" y="2533650"/>
              <a:ext cx="5638006"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1951183" y="2553995"/>
              <a:ext cx="5411642" cy="80989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自治系统 </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AS</a:t>
              </a:r>
              <a:r>
                <a:rPr kumimoji="0" lang="en-US" altLang="zh-CN" sz="24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2 </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的 </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BGP </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发言人通知主干网的 </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BGP </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发言人：“</a:t>
              </a:r>
              <a:r>
                <a:rPr kumimoji="0" lang="zh-CN" altLang="en-US"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要到达网络 </a:t>
              </a:r>
              <a:r>
                <a:rPr kumimoji="0" lang="en-US" altLang="zh-CN"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N</a:t>
              </a:r>
              <a:r>
                <a:rPr kumimoji="0" lang="en-US" altLang="zh-CN" sz="2400" b="0" i="0" u="none" strike="noStrike" kern="0" cap="none" spc="0" normalizeH="0" baseline="-2500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1</a:t>
              </a:r>
              <a:r>
                <a:rPr kumimoji="0" lang="en-US" altLang="zh-CN"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 N</a:t>
              </a:r>
              <a:r>
                <a:rPr kumimoji="0" lang="en-US" altLang="zh-CN" sz="2400" b="0" i="0" u="none" strike="noStrike" kern="0" cap="none" spc="0" normalizeH="0" baseline="-2500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2</a:t>
              </a:r>
              <a:r>
                <a:rPr kumimoji="0" lang="en-US" altLang="zh-CN"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 N</a:t>
              </a:r>
              <a:r>
                <a:rPr kumimoji="0" lang="en-US" altLang="zh-CN" sz="2400" b="0" i="0" u="none" strike="noStrike" kern="0" cap="none" spc="0" normalizeH="0" baseline="-2500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3</a:t>
              </a:r>
              <a:r>
                <a:rPr kumimoji="0" lang="en-US" altLang="zh-CN"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 </a:t>
              </a:r>
              <a:r>
                <a:rPr kumimoji="0" lang="zh-CN" altLang="en-US"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和 </a:t>
              </a:r>
              <a:r>
                <a:rPr kumimoji="0" lang="en-US" altLang="zh-CN"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N</a:t>
              </a:r>
              <a:r>
                <a:rPr kumimoji="0" lang="en-US" altLang="zh-CN" sz="2400" b="0" i="0" u="none" strike="noStrike" kern="0" cap="none" spc="0" normalizeH="0" baseline="-2500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4</a:t>
              </a:r>
              <a:r>
                <a:rPr kumimoji="0" lang="en-US" altLang="zh-CN"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 </a:t>
              </a:r>
              <a:r>
                <a:rPr kumimoji="0" lang="zh-CN" altLang="en-US"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可经过 </a:t>
              </a:r>
              <a:r>
                <a:rPr kumimoji="0" lang="en-US" altLang="zh-CN" sz="2400" b="0" i="0" u="none" strike="noStrike" kern="0" cap="none" spc="0" normalizeH="0" baseline="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AS</a:t>
              </a:r>
              <a:r>
                <a:rPr kumimoji="0" lang="en-US" altLang="zh-CN" sz="2400" b="0" i="0" u="none" strike="noStrike" kern="0" cap="none" spc="0" normalizeH="0" baseline="-25000" noProof="0" dirty="0">
                  <a:ln>
                    <a:noFill/>
                  </a:ln>
                  <a:solidFill>
                    <a:srgbClr val="00B0F0"/>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2</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 </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9" name="矩形: 圆角 8"/>
            <p:cNvSpPr/>
            <p:nvPr/>
          </p:nvSpPr>
          <p:spPr>
            <a:xfrm>
              <a:off x="1857375" y="2577639"/>
              <a:ext cx="5505449" cy="1117219"/>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0" name="Line 5"/>
          <p:cNvSpPr>
            <a:spLocks noChangeShapeType="1"/>
          </p:cNvSpPr>
          <p:nvPr/>
        </p:nvSpPr>
        <p:spPr bwMode="auto">
          <a:xfrm flipV="1">
            <a:off x="6589023" y="3748087"/>
            <a:ext cx="1004888" cy="36036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Line 6"/>
          <p:cNvSpPr>
            <a:spLocks noChangeShapeType="1"/>
          </p:cNvSpPr>
          <p:nvPr/>
        </p:nvSpPr>
        <p:spPr bwMode="auto">
          <a:xfrm>
            <a:off x="6512823" y="4252912"/>
            <a:ext cx="1003300" cy="434975"/>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Line 7"/>
          <p:cNvSpPr>
            <a:spLocks noChangeShapeType="1"/>
          </p:cNvSpPr>
          <p:nvPr/>
        </p:nvSpPr>
        <p:spPr bwMode="auto">
          <a:xfrm flipV="1">
            <a:off x="6589023" y="5554662"/>
            <a:ext cx="1004888" cy="36195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Line 8"/>
          <p:cNvSpPr>
            <a:spLocks noChangeShapeType="1"/>
          </p:cNvSpPr>
          <p:nvPr/>
        </p:nvSpPr>
        <p:spPr bwMode="auto">
          <a:xfrm>
            <a:off x="6744598" y="6061075"/>
            <a:ext cx="0"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Line 9"/>
          <p:cNvSpPr>
            <a:spLocks noChangeShapeType="1"/>
          </p:cNvSpPr>
          <p:nvPr/>
        </p:nvSpPr>
        <p:spPr bwMode="auto">
          <a:xfrm>
            <a:off x="6589023" y="6207125"/>
            <a:ext cx="1004888" cy="288925"/>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Oval 13"/>
          <p:cNvSpPr>
            <a:spLocks noChangeArrowheads="1"/>
          </p:cNvSpPr>
          <p:nvPr/>
        </p:nvSpPr>
        <p:spPr bwMode="auto">
          <a:xfrm>
            <a:off x="7387496" y="3386137"/>
            <a:ext cx="2322900" cy="796925"/>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Oval 14"/>
          <p:cNvSpPr>
            <a:spLocks noChangeArrowheads="1"/>
          </p:cNvSpPr>
          <p:nvPr/>
        </p:nvSpPr>
        <p:spPr bwMode="auto">
          <a:xfrm>
            <a:off x="7366857" y="4278312"/>
            <a:ext cx="2321707" cy="793750"/>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Oval 15"/>
          <p:cNvSpPr>
            <a:spLocks noChangeArrowheads="1"/>
          </p:cNvSpPr>
          <p:nvPr/>
        </p:nvSpPr>
        <p:spPr bwMode="auto">
          <a:xfrm>
            <a:off x="7366857" y="5170487"/>
            <a:ext cx="2321707" cy="793750"/>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Oval 16"/>
          <p:cNvSpPr>
            <a:spLocks noChangeArrowheads="1"/>
          </p:cNvSpPr>
          <p:nvPr/>
        </p:nvSpPr>
        <p:spPr bwMode="auto">
          <a:xfrm>
            <a:off x="7366857" y="6061075"/>
            <a:ext cx="2321707" cy="796925"/>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9" name="组合 18"/>
          <p:cNvGrpSpPr/>
          <p:nvPr/>
        </p:nvGrpSpPr>
        <p:grpSpPr>
          <a:xfrm>
            <a:off x="2509566" y="4475436"/>
            <a:ext cx="1619151" cy="1177037"/>
            <a:chOff x="515938" y="3818211"/>
            <a:chExt cx="1619151" cy="1177037"/>
          </a:xfrm>
        </p:grpSpPr>
        <p:grpSp>
          <p:nvGrpSpPr>
            <p:cNvPr id="20" name="组合 19"/>
            <p:cNvGrpSpPr/>
            <p:nvPr/>
          </p:nvGrpSpPr>
          <p:grpSpPr>
            <a:xfrm>
              <a:off x="515938" y="3818211"/>
              <a:ext cx="1619151" cy="1177037"/>
              <a:chOff x="2707027" y="1673538"/>
              <a:chExt cx="3810000" cy="3520449"/>
            </a:xfrm>
          </p:grpSpPr>
          <p:grpSp>
            <p:nvGrpSpPr>
              <p:cNvPr id="22" name="组合 21"/>
              <p:cNvGrpSpPr/>
              <p:nvPr/>
            </p:nvGrpSpPr>
            <p:grpSpPr>
              <a:xfrm>
                <a:off x="2707027" y="1673538"/>
                <a:ext cx="3810000" cy="3520449"/>
                <a:chOff x="2363126" y="1676863"/>
                <a:chExt cx="3995264" cy="3691633"/>
              </a:xfrm>
            </p:grpSpPr>
            <p:sp>
              <p:nvSpPr>
                <p:cNvPr id="24" name="椭圆 23"/>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椭圆 24"/>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3" name="弧形 22"/>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1" name="Text Box 17"/>
            <p:cNvSpPr txBox="1">
              <a:spLocks noChangeArrowheads="1"/>
            </p:cNvSpPr>
            <p:nvPr/>
          </p:nvSpPr>
          <p:spPr bwMode="auto">
            <a:xfrm>
              <a:off x="837783" y="4090987"/>
              <a:ext cx="108267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主干网</a:t>
              </a:r>
              <a:endPar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6" name="组合 25"/>
          <p:cNvGrpSpPr/>
          <p:nvPr/>
        </p:nvGrpSpPr>
        <p:grpSpPr>
          <a:xfrm>
            <a:off x="4428436" y="3821112"/>
            <a:ext cx="2471737" cy="674031"/>
            <a:chOff x="2434808" y="3163887"/>
            <a:chExt cx="2471737" cy="674031"/>
          </a:xfrm>
        </p:grpSpPr>
        <p:sp>
          <p:nvSpPr>
            <p:cNvPr id="27" name="Oval 10"/>
            <p:cNvSpPr>
              <a:spLocks noChangeArrowheads="1"/>
            </p:cNvSpPr>
            <p:nvPr/>
          </p:nvSpPr>
          <p:spPr bwMode="auto">
            <a:xfrm>
              <a:off x="2434808" y="3170237"/>
              <a:ext cx="2471737" cy="650875"/>
            </a:xfrm>
            <a:prstGeom prst="ellipse">
              <a:avLst/>
            </a:prstGeom>
            <a:solidFill>
              <a:srgbClr val="CCECFF"/>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18"/>
            <p:cNvSpPr txBox="1">
              <a:spLocks noChangeArrowheads="1"/>
            </p:cNvSpPr>
            <p:nvPr/>
          </p:nvSpPr>
          <p:spPr bwMode="auto">
            <a:xfrm>
              <a:off x="3135074" y="3163887"/>
              <a:ext cx="1079142"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地区 </a:t>
              </a: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ISP</a:t>
              </a:r>
              <a:endPar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9" name="组合 28"/>
          <p:cNvGrpSpPr/>
          <p:nvPr/>
        </p:nvGrpSpPr>
        <p:grpSpPr>
          <a:xfrm>
            <a:off x="4428436" y="5688012"/>
            <a:ext cx="2471737" cy="674031"/>
            <a:chOff x="2434808" y="5030787"/>
            <a:chExt cx="2471737" cy="674031"/>
          </a:xfrm>
        </p:grpSpPr>
        <p:sp>
          <p:nvSpPr>
            <p:cNvPr id="30" name="Oval 11"/>
            <p:cNvSpPr>
              <a:spLocks noChangeArrowheads="1"/>
            </p:cNvSpPr>
            <p:nvPr/>
          </p:nvSpPr>
          <p:spPr bwMode="auto">
            <a:xfrm>
              <a:off x="2434808" y="5037137"/>
              <a:ext cx="2471737" cy="650875"/>
            </a:xfrm>
            <a:prstGeom prst="ellipse">
              <a:avLst/>
            </a:prstGeom>
            <a:solidFill>
              <a:srgbClr val="CCECFF"/>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Text Box 19"/>
            <p:cNvSpPr txBox="1">
              <a:spLocks noChangeArrowheads="1"/>
            </p:cNvSpPr>
            <p:nvPr/>
          </p:nvSpPr>
          <p:spPr bwMode="auto">
            <a:xfrm>
              <a:off x="3135074" y="5030787"/>
              <a:ext cx="1079142"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地区 </a:t>
              </a: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ISP</a:t>
              </a:r>
              <a:endPar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2" name="Group 20"/>
          <p:cNvGrpSpPr/>
          <p:nvPr/>
        </p:nvGrpSpPr>
        <p:grpSpPr bwMode="auto">
          <a:xfrm>
            <a:off x="7583933" y="3436937"/>
            <a:ext cx="2047875" cy="1576563"/>
            <a:chOff x="3689" y="1740"/>
            <a:chExt cx="1365" cy="1051"/>
          </a:xfrm>
        </p:grpSpPr>
        <p:sp>
          <p:nvSpPr>
            <p:cNvPr id="33" name="Text Box 21"/>
            <p:cNvSpPr txBox="1">
              <a:spLocks noChangeArrowheads="1"/>
            </p:cNvSpPr>
            <p:nvPr/>
          </p:nvSpPr>
          <p:spPr bwMode="auto">
            <a:xfrm>
              <a:off x="3704" y="1740"/>
              <a:ext cx="135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本地 </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ISP</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defRPr/>
              </a:pP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Text Box 22"/>
            <p:cNvSpPr txBox="1">
              <a:spLocks noChangeArrowheads="1"/>
            </p:cNvSpPr>
            <p:nvPr/>
          </p:nvSpPr>
          <p:spPr bwMode="auto">
            <a:xfrm>
              <a:off x="3689" y="2342"/>
              <a:ext cx="135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本地 </a:t>
              </a: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ISP</a:t>
              </a: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u="none" baseline="-25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5</a:t>
              </a: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defRPr/>
              </a:pP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5" name="Text Box 23"/>
          <p:cNvSpPr txBox="1">
            <a:spLocks noChangeArrowheads="1"/>
          </p:cNvSpPr>
          <p:nvPr/>
        </p:nvSpPr>
        <p:spPr bwMode="auto">
          <a:xfrm>
            <a:off x="7584564" y="5242739"/>
            <a:ext cx="20240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本地 </a:t>
            </a: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ISP</a:t>
            </a: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u="none" baseline="-25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defRPr/>
            </a:pP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5</a:t>
            </a:r>
            <a:endPar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Text Box 24"/>
          <p:cNvSpPr txBox="1">
            <a:spLocks noChangeArrowheads="1"/>
          </p:cNvSpPr>
          <p:nvPr/>
        </p:nvSpPr>
        <p:spPr bwMode="auto">
          <a:xfrm>
            <a:off x="7600439" y="6145212"/>
            <a:ext cx="20256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本地 </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ISP</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7</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defRPr/>
            </a:pP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7</a:t>
            </a:r>
            <a:endPar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Line 26"/>
          <p:cNvSpPr>
            <a:spLocks noChangeShapeType="1"/>
          </p:cNvSpPr>
          <p:nvPr/>
        </p:nvSpPr>
        <p:spPr bwMode="auto">
          <a:xfrm flipH="1">
            <a:off x="5613337" y="3424655"/>
            <a:ext cx="88819" cy="396457"/>
          </a:xfrm>
          <a:prstGeom prst="line">
            <a:avLst/>
          </a:prstGeom>
          <a:noFill/>
          <a:ln w="28575">
            <a:solidFill>
              <a:srgbClr val="C00000"/>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AutoShape 27"/>
          <p:cNvSpPr>
            <a:spLocks noChangeArrowheads="1"/>
          </p:cNvSpPr>
          <p:nvPr/>
        </p:nvSpPr>
        <p:spPr bwMode="auto">
          <a:xfrm rot="9284754">
            <a:off x="3648973" y="4135437"/>
            <a:ext cx="1565275" cy="681038"/>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4853 h 21600"/>
              <a:gd name="T14" fmla="*/ 17210 w 21600"/>
              <a:gd name="T15" fmla="*/ 16747 h 21600"/>
            </a:gdLst>
            <a:ahLst/>
            <a:cxnLst>
              <a:cxn ang="T8">
                <a:pos x="T0" y="T1"/>
              </a:cxn>
              <a:cxn ang="T9">
                <a:pos x="T2" y="T3"/>
              </a:cxn>
              <a:cxn ang="T10">
                <a:pos x="T4" y="T5"/>
              </a:cxn>
              <a:cxn ang="T11">
                <a:pos x="T6" y="T7"/>
              </a:cxn>
            </a:cxnLst>
            <a:rect l="T12" t="T13" r="T14" b="T15"/>
            <a:pathLst>
              <a:path w="21600" h="21600">
                <a:moveTo>
                  <a:pt x="13627" y="0"/>
                </a:moveTo>
                <a:lnTo>
                  <a:pt x="13627" y="4853"/>
                </a:lnTo>
                <a:lnTo>
                  <a:pt x="3375" y="4853"/>
                </a:lnTo>
                <a:lnTo>
                  <a:pt x="3375" y="16747"/>
                </a:lnTo>
                <a:lnTo>
                  <a:pt x="13627" y="16747"/>
                </a:lnTo>
                <a:lnTo>
                  <a:pt x="13627" y="21600"/>
                </a:lnTo>
                <a:lnTo>
                  <a:pt x="21600" y="10800"/>
                </a:lnTo>
                <a:lnTo>
                  <a:pt x="13627" y="0"/>
                </a:lnTo>
                <a:close/>
              </a:path>
              <a:path w="21600" h="21600">
                <a:moveTo>
                  <a:pt x="1350" y="4853"/>
                </a:moveTo>
                <a:lnTo>
                  <a:pt x="1350" y="16747"/>
                </a:lnTo>
                <a:lnTo>
                  <a:pt x="2700" y="16747"/>
                </a:lnTo>
                <a:lnTo>
                  <a:pt x="2700" y="4853"/>
                </a:lnTo>
                <a:lnTo>
                  <a:pt x="1350" y="4853"/>
                </a:lnTo>
                <a:close/>
              </a:path>
              <a:path w="21600" h="21600">
                <a:moveTo>
                  <a:pt x="0" y="4853"/>
                </a:moveTo>
                <a:lnTo>
                  <a:pt x="0" y="16747"/>
                </a:lnTo>
                <a:lnTo>
                  <a:pt x="675" y="16747"/>
                </a:lnTo>
                <a:lnTo>
                  <a:pt x="675" y="4853"/>
                </a:lnTo>
                <a:lnTo>
                  <a:pt x="0" y="4853"/>
                </a:lnTo>
                <a:close/>
              </a:path>
            </a:pathLst>
          </a:custGeom>
          <a:solidFill>
            <a:srgbClr val="009FF6"/>
          </a:solidFill>
          <a:ln w="9525">
            <a:noFill/>
            <a:miter lim="800000"/>
          </a:ln>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par>
                                <p:cTn id="23" presetID="53" presetClass="entr" presetSubtype="16"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down)">
                                      <p:cBhvr>
                                        <p:cTn id="67" dur="500"/>
                                        <p:tgtEl>
                                          <p:spTgt spid="37"/>
                                        </p:tgtEl>
                                      </p:cBhvr>
                                    </p:animEffect>
                                  </p:childTnLst>
                                </p:cTn>
                              </p:par>
                            </p:childTnLst>
                          </p:cTn>
                        </p:par>
                        <p:par>
                          <p:cTn id="68" fill="hold">
                            <p:stCondLst>
                              <p:cond delay="500"/>
                            </p:stCondLst>
                            <p:childTnLst>
                              <p:par>
                                <p:cTn id="69" presetID="12" presetClass="entr" presetSubtype="8" fill="hold" nodeType="after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p:tgtEl>
                                          <p:spTgt spid="6"/>
                                        </p:tgtEl>
                                        <p:attrNameLst>
                                          <p:attrName>ppt_x</p:attrName>
                                        </p:attrNameLst>
                                      </p:cBhvr>
                                      <p:tavLst>
                                        <p:tav tm="0">
                                          <p:val>
                                            <p:strVal val="#ppt_x-#ppt_w*1.125000"/>
                                          </p:val>
                                        </p:tav>
                                        <p:tav tm="100000">
                                          <p:val>
                                            <p:strVal val="#ppt_x"/>
                                          </p:val>
                                        </p:tav>
                                      </p:tavLst>
                                    </p:anim>
                                    <p:animEffect transition="in" filter="wipe(right)">
                                      <p:cBhvr>
                                        <p:cTn id="72" dur="500"/>
                                        <p:tgtEl>
                                          <p:spTgt spid="6"/>
                                        </p:tgtEl>
                                      </p:cBhvr>
                                    </p:animEffect>
                                  </p:childTnLst>
                                </p:cTn>
                              </p:par>
                            </p:childTnLst>
                          </p:cTn>
                        </p:par>
                        <p:par>
                          <p:cTn id="73" fill="hold">
                            <p:stCondLst>
                              <p:cond delay="1000"/>
                            </p:stCondLst>
                            <p:childTnLst>
                              <p:par>
                                <p:cTn id="74" presetID="26" presetClass="emph" presetSubtype="0" repeatCount="3000" fill="hold" nodeType="afterEffect">
                                  <p:stCondLst>
                                    <p:cond delay="0"/>
                                  </p:stCondLst>
                                  <p:childTnLst>
                                    <p:animEffect transition="out" filter="fade">
                                      <p:cBhvr>
                                        <p:cTn id="75" dur="1000" tmFilter="0, 0; .2, .5; .8, .5; 1, 0"/>
                                        <p:tgtEl>
                                          <p:spTgt spid="32"/>
                                        </p:tgtEl>
                                      </p:cBhvr>
                                    </p:animEffect>
                                    <p:animScale>
                                      <p:cBhvr>
                                        <p:cTn id="76" dur="500" autoRev="1" fill="hold"/>
                                        <p:tgtEl>
                                          <p:spTgt spid="32"/>
                                        </p:tgtEl>
                                      </p:cBhvr>
                                      <p:by x="105000" y="105000"/>
                                    </p:animScale>
                                  </p:childTnLst>
                                </p:cTn>
                              </p:par>
                            </p:childTnLst>
                          </p:cTn>
                        </p:par>
                        <p:par>
                          <p:cTn id="77" fill="hold">
                            <p:stCondLst>
                              <p:cond delay="2000"/>
                            </p:stCondLst>
                            <p:childTnLst>
                              <p:par>
                                <p:cTn id="78" presetID="22" presetClass="entr" presetSubtype="2" repeatCount="3000"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right)">
                                      <p:cBhvr>
                                        <p:cTn id="8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12" grpId="0" animBg="1"/>
      <p:bldP spid="14" grpId="0" animBg="1"/>
      <p:bldP spid="15" grpId="0" animBg="1"/>
      <p:bldP spid="16" grpId="0" animBg="1"/>
      <p:bldP spid="17" grpId="0" animBg="1"/>
      <p:bldP spid="18" grpId="0" animBg="1"/>
      <p:bldP spid="35" grpId="0"/>
      <p:bldP spid="36" grpId="0"/>
      <p:bldP spid="37" grpId="0" animBg="1"/>
      <p:bldP spid="38"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BGP</a:t>
            </a:r>
            <a:r>
              <a:rPr lang="zh-CN" altLang="en-US" dirty="0"/>
              <a:t>发言人交换路径向量</a:t>
            </a:r>
            <a:endParaRPr lang="zh-CN" altLang="en-US" dirty="0"/>
          </a:p>
        </p:txBody>
      </p:sp>
      <p:sp>
        <p:nvSpPr>
          <p:cNvPr id="4" name="Line 4"/>
          <p:cNvSpPr>
            <a:spLocks noChangeShapeType="1"/>
          </p:cNvSpPr>
          <p:nvPr/>
        </p:nvSpPr>
        <p:spPr bwMode="auto">
          <a:xfrm>
            <a:off x="3810898" y="5267325"/>
            <a:ext cx="1082675" cy="722312"/>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Line 3"/>
          <p:cNvSpPr>
            <a:spLocks noChangeShapeType="1"/>
          </p:cNvSpPr>
          <p:nvPr/>
        </p:nvSpPr>
        <p:spPr bwMode="auto">
          <a:xfrm flipV="1">
            <a:off x="3810898" y="4252912"/>
            <a:ext cx="1158875" cy="50641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5"/>
          <p:cNvSpPr>
            <a:spLocks noChangeShapeType="1"/>
          </p:cNvSpPr>
          <p:nvPr/>
        </p:nvSpPr>
        <p:spPr bwMode="auto">
          <a:xfrm flipV="1">
            <a:off x="6589023" y="3748087"/>
            <a:ext cx="1004888" cy="36036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Line 6"/>
          <p:cNvSpPr>
            <a:spLocks noChangeShapeType="1"/>
          </p:cNvSpPr>
          <p:nvPr/>
        </p:nvSpPr>
        <p:spPr bwMode="auto">
          <a:xfrm>
            <a:off x="6512823" y="4252912"/>
            <a:ext cx="1003300" cy="434975"/>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Line 7"/>
          <p:cNvSpPr>
            <a:spLocks noChangeShapeType="1"/>
          </p:cNvSpPr>
          <p:nvPr/>
        </p:nvSpPr>
        <p:spPr bwMode="auto">
          <a:xfrm flipV="1">
            <a:off x="6589023" y="5554662"/>
            <a:ext cx="1004888" cy="36195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Line 8"/>
          <p:cNvSpPr>
            <a:spLocks noChangeShapeType="1"/>
          </p:cNvSpPr>
          <p:nvPr/>
        </p:nvSpPr>
        <p:spPr bwMode="auto">
          <a:xfrm>
            <a:off x="6744598" y="6061075"/>
            <a:ext cx="0"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Line 9"/>
          <p:cNvSpPr>
            <a:spLocks noChangeShapeType="1"/>
          </p:cNvSpPr>
          <p:nvPr/>
        </p:nvSpPr>
        <p:spPr bwMode="auto">
          <a:xfrm>
            <a:off x="6589023" y="6207125"/>
            <a:ext cx="1004888" cy="288925"/>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Oval 13"/>
          <p:cNvSpPr>
            <a:spLocks noChangeArrowheads="1"/>
          </p:cNvSpPr>
          <p:nvPr/>
        </p:nvSpPr>
        <p:spPr bwMode="auto">
          <a:xfrm>
            <a:off x="7387496" y="3386137"/>
            <a:ext cx="2322900" cy="796925"/>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Oval 14"/>
          <p:cNvSpPr>
            <a:spLocks noChangeArrowheads="1"/>
          </p:cNvSpPr>
          <p:nvPr/>
        </p:nvSpPr>
        <p:spPr bwMode="auto">
          <a:xfrm>
            <a:off x="7366857" y="4278312"/>
            <a:ext cx="2321707" cy="793750"/>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Oval 15"/>
          <p:cNvSpPr>
            <a:spLocks noChangeArrowheads="1"/>
          </p:cNvSpPr>
          <p:nvPr/>
        </p:nvSpPr>
        <p:spPr bwMode="auto">
          <a:xfrm>
            <a:off x="7366857" y="5170487"/>
            <a:ext cx="2321707" cy="793750"/>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Oval 16"/>
          <p:cNvSpPr>
            <a:spLocks noChangeArrowheads="1"/>
          </p:cNvSpPr>
          <p:nvPr/>
        </p:nvSpPr>
        <p:spPr bwMode="auto">
          <a:xfrm>
            <a:off x="7366857" y="6061075"/>
            <a:ext cx="2321707" cy="796925"/>
          </a:xfrm>
          <a:prstGeom prst="ellipse">
            <a:avLst/>
          </a:prstGeom>
          <a:solidFill>
            <a:srgbClr val="FFC000"/>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9" name="组合 18"/>
          <p:cNvGrpSpPr/>
          <p:nvPr/>
        </p:nvGrpSpPr>
        <p:grpSpPr>
          <a:xfrm>
            <a:off x="2509566" y="4475436"/>
            <a:ext cx="1619151" cy="1177037"/>
            <a:chOff x="515938" y="3818211"/>
            <a:chExt cx="1619151" cy="1177037"/>
          </a:xfrm>
        </p:grpSpPr>
        <p:grpSp>
          <p:nvGrpSpPr>
            <p:cNvPr id="20" name="组合 19"/>
            <p:cNvGrpSpPr/>
            <p:nvPr/>
          </p:nvGrpSpPr>
          <p:grpSpPr>
            <a:xfrm>
              <a:off x="515938" y="3818211"/>
              <a:ext cx="1619151" cy="1177037"/>
              <a:chOff x="2707027" y="1673538"/>
              <a:chExt cx="3810000" cy="3520449"/>
            </a:xfrm>
          </p:grpSpPr>
          <p:grpSp>
            <p:nvGrpSpPr>
              <p:cNvPr id="22" name="组合 21"/>
              <p:cNvGrpSpPr/>
              <p:nvPr/>
            </p:nvGrpSpPr>
            <p:grpSpPr>
              <a:xfrm>
                <a:off x="2707027" y="1673538"/>
                <a:ext cx="3810000" cy="3520449"/>
                <a:chOff x="2363126" y="1676863"/>
                <a:chExt cx="3995264" cy="3691633"/>
              </a:xfrm>
            </p:grpSpPr>
            <p:sp>
              <p:nvSpPr>
                <p:cNvPr id="24" name="椭圆 23"/>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椭圆 24"/>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3" name="弧形 22"/>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1" name="Text Box 17"/>
            <p:cNvSpPr txBox="1">
              <a:spLocks noChangeArrowheads="1"/>
            </p:cNvSpPr>
            <p:nvPr/>
          </p:nvSpPr>
          <p:spPr bwMode="auto">
            <a:xfrm>
              <a:off x="837783" y="4090987"/>
              <a:ext cx="108267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主干网</a:t>
              </a:r>
              <a:endPar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6" name="组合 25"/>
          <p:cNvGrpSpPr/>
          <p:nvPr/>
        </p:nvGrpSpPr>
        <p:grpSpPr>
          <a:xfrm>
            <a:off x="4428436" y="3821112"/>
            <a:ext cx="2471737" cy="674031"/>
            <a:chOff x="2434808" y="3163887"/>
            <a:chExt cx="2471737" cy="674031"/>
          </a:xfrm>
        </p:grpSpPr>
        <p:sp>
          <p:nvSpPr>
            <p:cNvPr id="27" name="Oval 10"/>
            <p:cNvSpPr>
              <a:spLocks noChangeArrowheads="1"/>
            </p:cNvSpPr>
            <p:nvPr/>
          </p:nvSpPr>
          <p:spPr bwMode="auto">
            <a:xfrm>
              <a:off x="2434808" y="3170237"/>
              <a:ext cx="2471737" cy="650875"/>
            </a:xfrm>
            <a:prstGeom prst="ellipse">
              <a:avLst/>
            </a:prstGeom>
            <a:solidFill>
              <a:srgbClr val="CCECFF"/>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18"/>
            <p:cNvSpPr txBox="1">
              <a:spLocks noChangeArrowheads="1"/>
            </p:cNvSpPr>
            <p:nvPr/>
          </p:nvSpPr>
          <p:spPr bwMode="auto">
            <a:xfrm>
              <a:off x="3135074" y="3163887"/>
              <a:ext cx="1079142"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地区 </a:t>
              </a: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ISP</a:t>
              </a:r>
              <a:endPar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9" name="组合 28"/>
          <p:cNvGrpSpPr/>
          <p:nvPr/>
        </p:nvGrpSpPr>
        <p:grpSpPr>
          <a:xfrm>
            <a:off x="4428436" y="5688012"/>
            <a:ext cx="2471737" cy="674031"/>
            <a:chOff x="2434808" y="5030787"/>
            <a:chExt cx="2471737" cy="674031"/>
          </a:xfrm>
        </p:grpSpPr>
        <p:sp>
          <p:nvSpPr>
            <p:cNvPr id="30" name="Oval 11"/>
            <p:cNvSpPr>
              <a:spLocks noChangeArrowheads="1"/>
            </p:cNvSpPr>
            <p:nvPr/>
          </p:nvSpPr>
          <p:spPr bwMode="auto">
            <a:xfrm>
              <a:off x="2434808" y="5037137"/>
              <a:ext cx="2471737" cy="650875"/>
            </a:xfrm>
            <a:prstGeom prst="ellipse">
              <a:avLst/>
            </a:prstGeom>
            <a:solidFill>
              <a:srgbClr val="CCECFF"/>
            </a:solidFill>
            <a:ln w="19050">
              <a:solidFill>
                <a:srgbClr val="009FF6"/>
              </a:solidFill>
              <a:round/>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Text Box 19"/>
            <p:cNvSpPr txBox="1">
              <a:spLocks noChangeArrowheads="1"/>
            </p:cNvSpPr>
            <p:nvPr/>
          </p:nvSpPr>
          <p:spPr bwMode="auto">
            <a:xfrm>
              <a:off x="3135074" y="5030787"/>
              <a:ext cx="1079142"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地区 </a:t>
              </a: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ISP</a:t>
              </a:r>
              <a:endPar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2" name="Group 20"/>
          <p:cNvGrpSpPr/>
          <p:nvPr/>
        </p:nvGrpSpPr>
        <p:grpSpPr bwMode="auto">
          <a:xfrm>
            <a:off x="7583933" y="3436937"/>
            <a:ext cx="2047875" cy="1576563"/>
            <a:chOff x="3689" y="1740"/>
            <a:chExt cx="1365" cy="1051"/>
          </a:xfrm>
        </p:grpSpPr>
        <p:sp>
          <p:nvSpPr>
            <p:cNvPr id="33" name="Text Box 21"/>
            <p:cNvSpPr txBox="1">
              <a:spLocks noChangeArrowheads="1"/>
            </p:cNvSpPr>
            <p:nvPr/>
          </p:nvSpPr>
          <p:spPr bwMode="auto">
            <a:xfrm>
              <a:off x="3704" y="1740"/>
              <a:ext cx="135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本地 </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ISP</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defRPr/>
              </a:pP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Text Box 22"/>
            <p:cNvSpPr txBox="1">
              <a:spLocks noChangeArrowheads="1"/>
            </p:cNvSpPr>
            <p:nvPr/>
          </p:nvSpPr>
          <p:spPr bwMode="auto">
            <a:xfrm>
              <a:off x="3689" y="2342"/>
              <a:ext cx="1350"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本地 </a:t>
              </a: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ISP</a:t>
              </a: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u="none" baseline="-25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5</a:t>
              </a: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defRPr/>
              </a:pP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5" name="Text Box 23"/>
          <p:cNvSpPr txBox="1">
            <a:spLocks noChangeArrowheads="1"/>
          </p:cNvSpPr>
          <p:nvPr/>
        </p:nvSpPr>
        <p:spPr bwMode="auto">
          <a:xfrm>
            <a:off x="7584564" y="5242739"/>
            <a:ext cx="20240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本地 </a:t>
            </a: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ISP</a:t>
            </a: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u="none" baseline="-25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defRPr/>
            </a:pPr>
            <a:r>
              <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5</a:t>
            </a:r>
            <a:endParaRPr kumimoji="1" lang="en-US" altLang="zh-CN" sz="1890" u="none">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Text Box 24"/>
          <p:cNvSpPr txBox="1">
            <a:spLocks noChangeArrowheads="1"/>
          </p:cNvSpPr>
          <p:nvPr/>
        </p:nvSpPr>
        <p:spPr bwMode="auto">
          <a:xfrm>
            <a:off x="7600439" y="6145212"/>
            <a:ext cx="20256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本地 </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ISP</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7</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defRPr/>
            </a:pP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890" u="none" baseline="-25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7</a:t>
            </a:r>
            <a:endParaRPr kumimoji="1" lang="en-US" altLang="zh-CN" sz="189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AutoShape 27"/>
          <p:cNvSpPr>
            <a:spLocks noChangeArrowheads="1"/>
          </p:cNvSpPr>
          <p:nvPr/>
        </p:nvSpPr>
        <p:spPr bwMode="auto">
          <a:xfrm rot="9284754">
            <a:off x="3648973" y="4135437"/>
            <a:ext cx="1565275" cy="681038"/>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4853 h 21600"/>
              <a:gd name="T14" fmla="*/ 17210 w 21600"/>
              <a:gd name="T15" fmla="*/ 16747 h 21600"/>
            </a:gdLst>
            <a:ahLst/>
            <a:cxnLst>
              <a:cxn ang="T8">
                <a:pos x="T0" y="T1"/>
              </a:cxn>
              <a:cxn ang="T9">
                <a:pos x="T2" y="T3"/>
              </a:cxn>
              <a:cxn ang="T10">
                <a:pos x="T4" y="T5"/>
              </a:cxn>
              <a:cxn ang="T11">
                <a:pos x="T6" y="T7"/>
              </a:cxn>
            </a:cxnLst>
            <a:rect l="T12" t="T13" r="T14" b="T15"/>
            <a:pathLst>
              <a:path w="21600" h="21600">
                <a:moveTo>
                  <a:pt x="13627" y="0"/>
                </a:moveTo>
                <a:lnTo>
                  <a:pt x="13627" y="4853"/>
                </a:lnTo>
                <a:lnTo>
                  <a:pt x="3375" y="4853"/>
                </a:lnTo>
                <a:lnTo>
                  <a:pt x="3375" y="16747"/>
                </a:lnTo>
                <a:lnTo>
                  <a:pt x="13627" y="16747"/>
                </a:lnTo>
                <a:lnTo>
                  <a:pt x="13627" y="21600"/>
                </a:lnTo>
                <a:lnTo>
                  <a:pt x="21600" y="10800"/>
                </a:lnTo>
                <a:lnTo>
                  <a:pt x="13627" y="0"/>
                </a:lnTo>
                <a:close/>
              </a:path>
              <a:path w="21600" h="21600">
                <a:moveTo>
                  <a:pt x="1350" y="4853"/>
                </a:moveTo>
                <a:lnTo>
                  <a:pt x="1350" y="16747"/>
                </a:lnTo>
                <a:lnTo>
                  <a:pt x="2700" y="16747"/>
                </a:lnTo>
                <a:lnTo>
                  <a:pt x="2700" y="4853"/>
                </a:lnTo>
                <a:lnTo>
                  <a:pt x="1350" y="4853"/>
                </a:lnTo>
                <a:close/>
              </a:path>
              <a:path w="21600" h="21600">
                <a:moveTo>
                  <a:pt x="0" y="4853"/>
                </a:moveTo>
                <a:lnTo>
                  <a:pt x="0" y="16747"/>
                </a:lnTo>
                <a:lnTo>
                  <a:pt x="675" y="16747"/>
                </a:lnTo>
                <a:lnTo>
                  <a:pt x="675" y="4853"/>
                </a:lnTo>
                <a:lnTo>
                  <a:pt x="0" y="4853"/>
                </a:lnTo>
                <a:close/>
              </a:path>
            </a:pathLst>
          </a:custGeom>
          <a:solidFill>
            <a:srgbClr val="009FF6"/>
          </a:solidFill>
          <a:ln w="9525">
            <a:noFill/>
            <a:miter lim="800000"/>
          </a:ln>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9" name="组合 38"/>
          <p:cNvGrpSpPr/>
          <p:nvPr/>
        </p:nvGrpSpPr>
        <p:grpSpPr>
          <a:xfrm>
            <a:off x="1040081" y="2604047"/>
            <a:ext cx="10581580" cy="557872"/>
            <a:chOff x="1791494" y="2533650"/>
            <a:chExt cx="5638006" cy="1200150"/>
          </a:xfrm>
        </p:grpSpPr>
        <p:sp>
          <p:nvSpPr>
            <p:cNvPr id="40" name="矩形: 圆角 39"/>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文本框 40"/>
            <p:cNvSpPr txBox="1"/>
            <p:nvPr/>
          </p:nvSpPr>
          <p:spPr>
            <a:xfrm>
              <a:off x="1951183" y="2553995"/>
              <a:ext cx="5411642" cy="582959"/>
            </a:xfrm>
            <a:prstGeom prst="rect">
              <a:avLst/>
            </a:prstGeom>
            <a:noFill/>
          </p:spPr>
          <p:txBody>
            <a:bodyPr wrap="square" rtlCol="0">
              <a:spAutoFit/>
            </a:bodyPr>
            <a:lstStyle/>
            <a:p>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主干网还可发出通知：“</a:t>
              </a:r>
              <a:r>
                <a:rPr lang="zh-CN" altLang="en-US" sz="24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要到达网络 </a:t>
              </a:r>
              <a:r>
                <a:rPr lang="en-US" altLang="zh-CN" sz="24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N</a:t>
              </a:r>
              <a:r>
                <a:rPr lang="en-US" altLang="zh-CN" sz="2400" baseline="-250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5</a:t>
              </a:r>
              <a:r>
                <a:rPr lang="en-US" altLang="zh-CN" sz="24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 N</a:t>
              </a:r>
              <a:r>
                <a:rPr lang="en-US" altLang="zh-CN" sz="2400" baseline="-250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6</a:t>
              </a:r>
              <a:r>
                <a:rPr lang="en-US" altLang="zh-CN" sz="24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24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和 </a:t>
              </a:r>
              <a:r>
                <a:rPr lang="en-US" altLang="zh-CN" sz="24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N</a:t>
              </a:r>
              <a:r>
                <a:rPr lang="en-US" altLang="zh-CN" sz="2400" baseline="-250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7 </a:t>
              </a:r>
              <a:r>
                <a:rPr lang="zh-CN" altLang="en-US" sz="24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可沿路径（</a:t>
              </a:r>
              <a:r>
                <a:rPr lang="en-US" altLang="zh-CN" sz="24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AS</a:t>
              </a:r>
              <a:r>
                <a:rPr lang="en-US" altLang="zh-CN" sz="2400" baseline="-250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1</a:t>
              </a:r>
              <a:r>
                <a:rPr lang="en-US" altLang="zh-CN" sz="24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 AS</a:t>
              </a:r>
              <a:r>
                <a:rPr lang="en-US" altLang="zh-CN" sz="2400" baseline="-250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3</a:t>
              </a:r>
              <a:r>
                <a:rPr lang="zh-CN" altLang="en-US" sz="2400" dirty="0">
                  <a:solidFill>
                    <a:srgbClr val="00B0F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 </a:t>
              </a:r>
              <a:endPar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2" name="矩形: 圆角 41"/>
            <p:cNvSpPr/>
            <p:nvPr/>
          </p:nvSpPr>
          <p:spPr>
            <a:xfrm>
              <a:off x="1857375" y="2606505"/>
              <a:ext cx="5505449" cy="1053928"/>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3" name="Line 26"/>
          <p:cNvSpPr>
            <a:spLocks noChangeShapeType="1"/>
          </p:cNvSpPr>
          <p:nvPr/>
        </p:nvSpPr>
        <p:spPr bwMode="auto">
          <a:xfrm>
            <a:off x="3234266" y="3113542"/>
            <a:ext cx="0" cy="1404943"/>
          </a:xfrm>
          <a:prstGeom prst="line">
            <a:avLst/>
          </a:prstGeom>
          <a:noFill/>
          <a:ln w="28575">
            <a:solidFill>
              <a:srgbClr val="C00000"/>
            </a:solidFill>
            <a:round/>
          </a:ln>
          <a:extLst>
            <a:ext uri="{909E8E84-426E-40DD-AFC4-6F175D3DCCD1}">
              <a14:hiddenFill xmlns:a14="http://schemas.microsoft.com/office/drawing/2010/main">
                <a:noFill/>
              </a14:hiddenFill>
            </a:ext>
          </a:extLst>
        </p:spPr>
        <p:txBody>
          <a:bodyPr/>
          <a:lstStyle/>
          <a:p>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ppt_x</p:attrName>
                                        </p:attrNameLst>
                                      </p:cBhvr>
                                      <p:tavLst>
                                        <p:tav tm="0">
                                          <p:val>
                                            <p:strVal val="#ppt_x-#ppt_w*1.125000"/>
                                          </p:val>
                                        </p:tav>
                                        <p:tav tm="100000">
                                          <p:val>
                                            <p:strVal val="#ppt_x"/>
                                          </p:val>
                                        </p:tav>
                                      </p:tavLst>
                                    </p:anim>
                                    <p:animEffect transition="in" filter="wipe(right)">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BGP</a:t>
            </a:r>
            <a:r>
              <a:rPr lang="zh-CN" altLang="en-US" dirty="0"/>
              <a:t>路由通告</a:t>
            </a:r>
            <a:endParaRPr lang="zh-CN" altLang="en-US" dirty="0"/>
          </a:p>
        </p:txBody>
      </p:sp>
      <p:grpSp>
        <p:nvGrpSpPr>
          <p:cNvPr id="4" name="组合 3"/>
          <p:cNvGrpSpPr/>
          <p:nvPr/>
        </p:nvGrpSpPr>
        <p:grpSpPr>
          <a:xfrm>
            <a:off x="1512898" y="2627509"/>
            <a:ext cx="9228165" cy="476221"/>
            <a:chOff x="1403750" y="3593123"/>
            <a:chExt cx="9228165"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1" y="3593123"/>
              <a:ext cx="864598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AS2</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聚合多个前缀为一个，使用</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BGP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向</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AS1</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通告单一前缀。</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512898" y="3410971"/>
            <a:ext cx="7350863" cy="476221"/>
            <a:chOff x="1403750" y="3593123"/>
            <a:chExt cx="7350863" cy="476221"/>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AS2</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负责转发指向该前缀的任何数据报。</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 name="组合 13"/>
          <p:cNvGrpSpPr/>
          <p:nvPr/>
        </p:nvGrpSpPr>
        <p:grpSpPr>
          <a:xfrm>
            <a:off x="2222310" y="4206877"/>
            <a:ext cx="8933903" cy="2752192"/>
            <a:chOff x="554871" y="3216896"/>
            <a:chExt cx="8933903" cy="2752192"/>
          </a:xfrm>
        </p:grpSpPr>
        <p:grpSp>
          <p:nvGrpSpPr>
            <p:cNvPr id="15" name="组合 14"/>
            <p:cNvGrpSpPr/>
            <p:nvPr/>
          </p:nvGrpSpPr>
          <p:grpSpPr>
            <a:xfrm>
              <a:off x="5184792" y="3513983"/>
              <a:ext cx="2643480" cy="1467112"/>
              <a:chOff x="2707027" y="1673538"/>
              <a:chExt cx="3810000" cy="3520449"/>
            </a:xfrm>
          </p:grpSpPr>
          <p:grpSp>
            <p:nvGrpSpPr>
              <p:cNvPr id="220" name="组合 219"/>
              <p:cNvGrpSpPr/>
              <p:nvPr/>
            </p:nvGrpSpPr>
            <p:grpSpPr>
              <a:xfrm>
                <a:off x="2707027" y="1673538"/>
                <a:ext cx="3810000" cy="3520449"/>
                <a:chOff x="2363126" y="1676863"/>
                <a:chExt cx="3995264" cy="3691633"/>
              </a:xfrm>
            </p:grpSpPr>
            <p:sp>
              <p:nvSpPr>
                <p:cNvPr id="222" name="椭圆 221"/>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3" name="椭圆 222"/>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21" name="弧形 220"/>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16" name="组合 15"/>
            <p:cNvGrpSpPr/>
            <p:nvPr/>
          </p:nvGrpSpPr>
          <p:grpSpPr>
            <a:xfrm>
              <a:off x="2269785" y="4262548"/>
              <a:ext cx="2643480" cy="1467112"/>
              <a:chOff x="2707027" y="1673538"/>
              <a:chExt cx="3810000" cy="3520449"/>
            </a:xfrm>
          </p:grpSpPr>
          <p:grpSp>
            <p:nvGrpSpPr>
              <p:cNvPr id="216" name="组合 215"/>
              <p:cNvGrpSpPr/>
              <p:nvPr/>
            </p:nvGrpSpPr>
            <p:grpSpPr>
              <a:xfrm>
                <a:off x="2707027" y="1673538"/>
                <a:ext cx="3810000" cy="3520449"/>
                <a:chOff x="2363126" y="1676863"/>
                <a:chExt cx="3995264" cy="3691633"/>
              </a:xfrm>
            </p:grpSpPr>
            <p:sp>
              <p:nvSpPr>
                <p:cNvPr id="218" name="椭圆 217"/>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9" name="椭圆 218"/>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17" name="弧形 216"/>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17" name="组合 16"/>
            <p:cNvGrpSpPr/>
            <p:nvPr/>
          </p:nvGrpSpPr>
          <p:grpSpPr>
            <a:xfrm>
              <a:off x="554871" y="3216896"/>
              <a:ext cx="2252815" cy="1506117"/>
              <a:chOff x="2707027" y="1673538"/>
              <a:chExt cx="3810000" cy="3520449"/>
            </a:xfrm>
          </p:grpSpPr>
          <p:grpSp>
            <p:nvGrpSpPr>
              <p:cNvPr id="212" name="组合 211"/>
              <p:cNvGrpSpPr/>
              <p:nvPr/>
            </p:nvGrpSpPr>
            <p:grpSpPr>
              <a:xfrm>
                <a:off x="2707027" y="1673538"/>
                <a:ext cx="3810000" cy="3520449"/>
                <a:chOff x="2363126" y="1676863"/>
                <a:chExt cx="3995264" cy="3691633"/>
              </a:xfrm>
            </p:grpSpPr>
            <p:sp>
              <p:nvSpPr>
                <p:cNvPr id="214" name="椭圆 213"/>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5" name="椭圆 214"/>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13" name="弧形 212"/>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8" name="Line 38"/>
            <p:cNvSpPr>
              <a:spLocks noChangeShapeType="1"/>
            </p:cNvSpPr>
            <p:nvPr/>
          </p:nvSpPr>
          <p:spPr bwMode="auto">
            <a:xfrm>
              <a:off x="6051470" y="4291624"/>
              <a:ext cx="628929" cy="150216"/>
            </a:xfrm>
            <a:prstGeom prst="line">
              <a:avLst/>
            </a:prstGeom>
            <a:noFill/>
            <a:ln w="28575">
              <a:solidFill>
                <a:sysClr val="windowText" lastClr="000000"/>
              </a:solidFill>
              <a:prstDash val="sysDot"/>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Freeform 39"/>
            <p:cNvSpPr/>
            <p:nvPr/>
          </p:nvSpPr>
          <p:spPr bwMode="auto">
            <a:xfrm>
              <a:off x="1424783" y="3987536"/>
              <a:ext cx="409535" cy="141969"/>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a:solidFill>
                <a:sysClr val="windowText" lastClr="00000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Freeform 40"/>
            <p:cNvSpPr/>
            <p:nvPr/>
          </p:nvSpPr>
          <p:spPr bwMode="auto">
            <a:xfrm>
              <a:off x="2254867" y="4062341"/>
              <a:ext cx="973500" cy="551545"/>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a:solidFill>
                <a:sysClr val="windowText" lastClr="00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Freeform 41"/>
            <p:cNvSpPr/>
            <p:nvPr/>
          </p:nvSpPr>
          <p:spPr bwMode="auto">
            <a:xfrm>
              <a:off x="4569342" y="4351400"/>
              <a:ext cx="1062841" cy="523042"/>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a:solidFill>
                <a:sysClr val="windowText" lastClr="00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Text Box 49"/>
            <p:cNvSpPr txBox="1">
              <a:spLocks noChangeArrowheads="1"/>
            </p:cNvSpPr>
            <p:nvPr/>
          </p:nvSpPr>
          <p:spPr bwMode="auto">
            <a:xfrm>
              <a:off x="1475162" y="4098371"/>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AS3</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Text Box 50"/>
            <p:cNvSpPr txBox="1">
              <a:spLocks noChangeArrowheads="1"/>
            </p:cNvSpPr>
            <p:nvPr/>
          </p:nvSpPr>
          <p:spPr bwMode="auto">
            <a:xfrm>
              <a:off x="2610000" y="5098895"/>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AS1</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Text Box 51"/>
            <p:cNvSpPr txBox="1">
              <a:spLocks noChangeArrowheads="1"/>
            </p:cNvSpPr>
            <p:nvPr/>
          </p:nvSpPr>
          <p:spPr bwMode="auto">
            <a:xfrm>
              <a:off x="6001090" y="4487142"/>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AS2</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Line 93"/>
            <p:cNvSpPr>
              <a:spLocks noChangeShapeType="1"/>
            </p:cNvSpPr>
            <p:nvPr/>
          </p:nvSpPr>
          <p:spPr bwMode="auto">
            <a:xfrm flipH="1">
              <a:off x="3108105" y="4678644"/>
              <a:ext cx="151138" cy="127024"/>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Line 94"/>
            <p:cNvSpPr>
              <a:spLocks noChangeShapeType="1"/>
            </p:cNvSpPr>
            <p:nvPr/>
          </p:nvSpPr>
          <p:spPr bwMode="auto">
            <a:xfrm>
              <a:off x="3520891" y="4709777"/>
              <a:ext cx="0" cy="306353"/>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Line 95"/>
            <p:cNvSpPr>
              <a:spLocks noChangeShapeType="1"/>
            </p:cNvSpPr>
            <p:nvPr/>
          </p:nvSpPr>
          <p:spPr bwMode="auto">
            <a:xfrm>
              <a:off x="3686655" y="4668681"/>
              <a:ext cx="508669" cy="262766"/>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Line 96"/>
            <p:cNvSpPr>
              <a:spLocks noChangeShapeType="1"/>
            </p:cNvSpPr>
            <p:nvPr/>
          </p:nvSpPr>
          <p:spPr bwMode="auto">
            <a:xfrm flipH="1">
              <a:off x="3810166" y="5027339"/>
              <a:ext cx="385158" cy="94646"/>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Line 97"/>
            <p:cNvSpPr>
              <a:spLocks noChangeShapeType="1"/>
            </p:cNvSpPr>
            <p:nvPr/>
          </p:nvSpPr>
          <p:spPr bwMode="auto">
            <a:xfrm flipH="1" flipV="1">
              <a:off x="3218615" y="4889106"/>
              <a:ext cx="923079" cy="63512"/>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Line 98"/>
            <p:cNvSpPr>
              <a:spLocks noChangeShapeType="1"/>
            </p:cNvSpPr>
            <p:nvPr/>
          </p:nvSpPr>
          <p:spPr bwMode="auto">
            <a:xfrm flipV="1">
              <a:off x="5965337" y="4083652"/>
              <a:ext cx="357531" cy="105854"/>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Line 99"/>
            <p:cNvSpPr>
              <a:spLocks noChangeShapeType="1"/>
            </p:cNvSpPr>
            <p:nvPr/>
          </p:nvSpPr>
          <p:spPr bwMode="auto">
            <a:xfrm>
              <a:off x="5553838" y="5547876"/>
              <a:ext cx="787357" cy="0"/>
            </a:xfrm>
            <a:prstGeom prst="line">
              <a:avLst/>
            </a:prstGeom>
            <a:noFill/>
            <a:ln w="25400">
              <a:solidFill>
                <a:sysClr val="windowText" lastClr="000000"/>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Line 100"/>
            <p:cNvSpPr>
              <a:spLocks noChangeShapeType="1"/>
            </p:cNvSpPr>
            <p:nvPr/>
          </p:nvSpPr>
          <p:spPr bwMode="auto">
            <a:xfrm>
              <a:off x="5580631" y="5769033"/>
              <a:ext cx="784942" cy="0"/>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Text Box 101"/>
            <p:cNvSpPr txBox="1">
              <a:spLocks noChangeArrowheads="1"/>
            </p:cNvSpPr>
            <p:nvPr/>
          </p:nvSpPr>
          <p:spPr bwMode="auto">
            <a:xfrm>
              <a:off x="6423287" y="5308189"/>
              <a:ext cx="1554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eBGP</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会话</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Text Box 102"/>
            <p:cNvSpPr txBox="1">
              <a:spLocks noChangeArrowheads="1"/>
            </p:cNvSpPr>
            <p:nvPr/>
          </p:nvSpPr>
          <p:spPr bwMode="auto">
            <a:xfrm>
              <a:off x="6477256" y="5568978"/>
              <a:ext cx="1322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iBGP </a:t>
              </a:r>
              <a:r>
                <a:rPr kumimoji="0"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会话</a:t>
              </a:r>
              <a:endParaRPr kumimoji="0"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Line 103"/>
            <p:cNvSpPr>
              <a:spLocks noChangeShapeType="1"/>
            </p:cNvSpPr>
            <p:nvPr/>
          </p:nvSpPr>
          <p:spPr bwMode="auto">
            <a:xfrm flipH="1" flipV="1">
              <a:off x="1634426" y="3752167"/>
              <a:ext cx="247021" cy="136987"/>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Line 105"/>
            <p:cNvSpPr>
              <a:spLocks noChangeShapeType="1"/>
            </p:cNvSpPr>
            <p:nvPr/>
          </p:nvSpPr>
          <p:spPr bwMode="auto">
            <a:xfrm>
              <a:off x="6680399" y="4137202"/>
              <a:ext cx="88824" cy="227941"/>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Line 106"/>
            <p:cNvSpPr>
              <a:spLocks noChangeShapeType="1"/>
            </p:cNvSpPr>
            <p:nvPr/>
          </p:nvSpPr>
          <p:spPr bwMode="auto">
            <a:xfrm>
              <a:off x="3122732" y="4952618"/>
              <a:ext cx="206393" cy="105854"/>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Line 104"/>
            <p:cNvSpPr>
              <a:spLocks noChangeShapeType="1"/>
            </p:cNvSpPr>
            <p:nvPr/>
          </p:nvSpPr>
          <p:spPr bwMode="auto">
            <a:xfrm flipH="1">
              <a:off x="1194013" y="3773338"/>
              <a:ext cx="151138" cy="295145"/>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Text Box 92"/>
            <p:cNvSpPr txBox="1">
              <a:spLocks noChangeArrowheads="1"/>
            </p:cNvSpPr>
            <p:nvPr/>
          </p:nvSpPr>
          <p:spPr bwMode="auto">
            <a:xfrm>
              <a:off x="1292455" y="3224188"/>
              <a:ext cx="412785" cy="38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3c</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Text Box 92"/>
            <p:cNvSpPr txBox="1">
              <a:spLocks noChangeArrowheads="1"/>
            </p:cNvSpPr>
            <p:nvPr/>
          </p:nvSpPr>
          <p:spPr bwMode="auto">
            <a:xfrm>
              <a:off x="3679792" y="4403842"/>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1c</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92"/>
            <p:cNvSpPr txBox="1">
              <a:spLocks noChangeArrowheads="1"/>
            </p:cNvSpPr>
            <p:nvPr/>
          </p:nvSpPr>
          <p:spPr bwMode="auto">
            <a:xfrm>
              <a:off x="1019124" y="4193154"/>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3b</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Text Box 92"/>
            <p:cNvSpPr txBox="1">
              <a:spLocks noChangeArrowheads="1"/>
            </p:cNvSpPr>
            <p:nvPr/>
          </p:nvSpPr>
          <p:spPr bwMode="auto">
            <a:xfrm>
              <a:off x="4131159" y="5057310"/>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1b</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Text Box 92"/>
            <p:cNvSpPr txBox="1">
              <a:spLocks noChangeArrowheads="1"/>
            </p:cNvSpPr>
            <p:nvPr/>
          </p:nvSpPr>
          <p:spPr bwMode="auto">
            <a:xfrm>
              <a:off x="2356902" y="4657945"/>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Text Box 92"/>
            <p:cNvSpPr txBox="1">
              <a:spLocks noChangeArrowheads="1"/>
            </p:cNvSpPr>
            <p:nvPr/>
          </p:nvSpPr>
          <p:spPr bwMode="auto">
            <a:xfrm>
              <a:off x="1871182" y="3501014"/>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Text Box 92"/>
            <p:cNvSpPr txBox="1">
              <a:spLocks noChangeArrowheads="1"/>
            </p:cNvSpPr>
            <p:nvPr/>
          </p:nvSpPr>
          <p:spPr bwMode="auto">
            <a:xfrm>
              <a:off x="3352590" y="5224800"/>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1d</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Text Box 92"/>
            <p:cNvSpPr txBox="1">
              <a:spLocks noChangeArrowheads="1"/>
            </p:cNvSpPr>
            <p:nvPr/>
          </p:nvSpPr>
          <p:spPr bwMode="auto">
            <a:xfrm>
              <a:off x="6365573" y="3573832"/>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2c</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Text Box 92"/>
            <p:cNvSpPr txBox="1">
              <a:spLocks noChangeArrowheads="1"/>
            </p:cNvSpPr>
            <p:nvPr/>
          </p:nvSpPr>
          <p:spPr bwMode="auto">
            <a:xfrm>
              <a:off x="5694417" y="4319500"/>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Text Box 92"/>
            <p:cNvSpPr txBox="1">
              <a:spLocks noChangeArrowheads="1"/>
            </p:cNvSpPr>
            <p:nvPr/>
          </p:nvSpPr>
          <p:spPr bwMode="auto">
            <a:xfrm>
              <a:off x="7092231" y="4237469"/>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2b</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101"/>
            <p:cNvSpPr txBox="1">
              <a:spLocks noChangeArrowheads="1"/>
            </p:cNvSpPr>
            <p:nvPr/>
          </p:nvSpPr>
          <p:spPr bwMode="auto">
            <a:xfrm>
              <a:off x="4361007" y="3701099"/>
              <a:ext cx="178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192.168.0.0/16</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Text Box 101"/>
            <p:cNvSpPr txBox="1">
              <a:spLocks noChangeArrowheads="1"/>
            </p:cNvSpPr>
            <p:nvPr/>
          </p:nvSpPr>
          <p:spPr bwMode="auto">
            <a:xfrm>
              <a:off x="6680399" y="3556571"/>
              <a:ext cx="178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192.168.1.0/24</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Text Box 101"/>
            <p:cNvSpPr txBox="1">
              <a:spLocks noChangeArrowheads="1"/>
            </p:cNvSpPr>
            <p:nvPr/>
          </p:nvSpPr>
          <p:spPr bwMode="auto">
            <a:xfrm>
              <a:off x="7394164" y="4197691"/>
              <a:ext cx="20946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192.168.244.0/22</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2" name="组合 51"/>
            <p:cNvGrpSpPr/>
            <p:nvPr/>
          </p:nvGrpSpPr>
          <p:grpSpPr>
            <a:xfrm>
              <a:off x="959607" y="3973732"/>
              <a:ext cx="530356" cy="286287"/>
              <a:chOff x="5009155" y="5796953"/>
              <a:chExt cx="644233" cy="347757"/>
            </a:xfrm>
          </p:grpSpPr>
          <p:grpSp>
            <p:nvGrpSpPr>
              <p:cNvPr id="197" name="组合 196"/>
              <p:cNvGrpSpPr/>
              <p:nvPr/>
            </p:nvGrpSpPr>
            <p:grpSpPr>
              <a:xfrm>
                <a:off x="5009155" y="5796953"/>
                <a:ext cx="644233" cy="347757"/>
                <a:chOff x="5009080" y="5796953"/>
                <a:chExt cx="1698203" cy="916690"/>
              </a:xfrm>
            </p:grpSpPr>
            <p:sp>
              <p:nvSpPr>
                <p:cNvPr id="20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0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0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1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98" name="Group 47"/>
              <p:cNvGrpSpPr/>
              <p:nvPr/>
            </p:nvGrpSpPr>
            <p:grpSpPr bwMode="auto">
              <a:xfrm>
                <a:off x="5109385" y="5867405"/>
                <a:ext cx="374922" cy="90859"/>
                <a:chOff x="2215" y="2179"/>
                <a:chExt cx="185" cy="73"/>
              </a:xfrm>
            </p:grpSpPr>
            <p:grpSp>
              <p:nvGrpSpPr>
                <p:cNvPr id="199" name="Group 48"/>
                <p:cNvGrpSpPr/>
                <p:nvPr/>
              </p:nvGrpSpPr>
              <p:grpSpPr bwMode="auto">
                <a:xfrm>
                  <a:off x="2215" y="2181"/>
                  <a:ext cx="185" cy="71"/>
                  <a:chOff x="2831" y="847"/>
                  <a:chExt cx="146" cy="103"/>
                </a:xfrm>
              </p:grpSpPr>
              <p:sp>
                <p:nvSpPr>
                  <p:cNvPr id="20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200" name="Group 52"/>
                <p:cNvGrpSpPr/>
                <p:nvPr/>
              </p:nvGrpSpPr>
              <p:grpSpPr bwMode="auto">
                <a:xfrm flipV="1">
                  <a:off x="2215" y="2179"/>
                  <a:ext cx="185" cy="72"/>
                  <a:chOff x="2831" y="843"/>
                  <a:chExt cx="146" cy="103"/>
                </a:xfrm>
              </p:grpSpPr>
              <p:sp>
                <p:nvSpPr>
                  <p:cNvPr id="20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3" name="组合 52"/>
            <p:cNvGrpSpPr/>
            <p:nvPr/>
          </p:nvGrpSpPr>
          <p:grpSpPr>
            <a:xfrm>
              <a:off x="1192387" y="3536730"/>
              <a:ext cx="530356" cy="286287"/>
              <a:chOff x="5009155" y="5796953"/>
              <a:chExt cx="644233" cy="347757"/>
            </a:xfrm>
          </p:grpSpPr>
          <p:grpSp>
            <p:nvGrpSpPr>
              <p:cNvPr id="182" name="组合 181"/>
              <p:cNvGrpSpPr/>
              <p:nvPr/>
            </p:nvGrpSpPr>
            <p:grpSpPr>
              <a:xfrm>
                <a:off x="5009155" y="5796953"/>
                <a:ext cx="644233" cy="347757"/>
                <a:chOff x="5009080" y="5796953"/>
                <a:chExt cx="1698203" cy="916690"/>
              </a:xfrm>
            </p:grpSpPr>
            <p:sp>
              <p:nvSpPr>
                <p:cNvPr id="19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83" name="Group 47"/>
              <p:cNvGrpSpPr/>
              <p:nvPr/>
            </p:nvGrpSpPr>
            <p:grpSpPr bwMode="auto">
              <a:xfrm>
                <a:off x="5109385" y="5867405"/>
                <a:ext cx="374922" cy="90859"/>
                <a:chOff x="2215" y="2179"/>
                <a:chExt cx="185" cy="73"/>
              </a:xfrm>
            </p:grpSpPr>
            <p:grpSp>
              <p:nvGrpSpPr>
                <p:cNvPr id="184" name="Group 48"/>
                <p:cNvGrpSpPr/>
                <p:nvPr/>
              </p:nvGrpSpPr>
              <p:grpSpPr bwMode="auto">
                <a:xfrm>
                  <a:off x="2215" y="2181"/>
                  <a:ext cx="185" cy="71"/>
                  <a:chOff x="2831" y="847"/>
                  <a:chExt cx="146" cy="103"/>
                </a:xfrm>
              </p:grpSpPr>
              <p:sp>
                <p:nvSpPr>
                  <p:cNvPr id="18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85" name="Group 52"/>
                <p:cNvGrpSpPr/>
                <p:nvPr/>
              </p:nvGrpSpPr>
              <p:grpSpPr bwMode="auto">
                <a:xfrm flipV="1">
                  <a:off x="2215" y="2179"/>
                  <a:ext cx="185" cy="72"/>
                  <a:chOff x="2831" y="843"/>
                  <a:chExt cx="146" cy="103"/>
                </a:xfrm>
              </p:grpSpPr>
              <p:sp>
                <p:nvSpPr>
                  <p:cNvPr id="18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4" name="组合 53"/>
            <p:cNvGrpSpPr/>
            <p:nvPr/>
          </p:nvGrpSpPr>
          <p:grpSpPr>
            <a:xfrm>
              <a:off x="1783497" y="3818368"/>
              <a:ext cx="530356" cy="286287"/>
              <a:chOff x="5009155" y="5796953"/>
              <a:chExt cx="644233" cy="347757"/>
            </a:xfrm>
          </p:grpSpPr>
          <p:grpSp>
            <p:nvGrpSpPr>
              <p:cNvPr id="167" name="组合 166"/>
              <p:cNvGrpSpPr/>
              <p:nvPr/>
            </p:nvGrpSpPr>
            <p:grpSpPr>
              <a:xfrm>
                <a:off x="5009155" y="5796953"/>
                <a:ext cx="644233" cy="347757"/>
                <a:chOff x="5009080" y="5796953"/>
                <a:chExt cx="1698203" cy="916690"/>
              </a:xfrm>
            </p:grpSpPr>
            <p:sp>
              <p:nvSpPr>
                <p:cNvPr id="17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7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7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68" name="Group 47"/>
              <p:cNvGrpSpPr/>
              <p:nvPr/>
            </p:nvGrpSpPr>
            <p:grpSpPr bwMode="auto">
              <a:xfrm>
                <a:off x="5109385" y="5867405"/>
                <a:ext cx="374922" cy="90859"/>
                <a:chOff x="2215" y="2179"/>
                <a:chExt cx="185" cy="73"/>
              </a:xfrm>
            </p:grpSpPr>
            <p:grpSp>
              <p:nvGrpSpPr>
                <p:cNvPr id="169" name="Group 48"/>
                <p:cNvGrpSpPr/>
                <p:nvPr/>
              </p:nvGrpSpPr>
              <p:grpSpPr bwMode="auto">
                <a:xfrm>
                  <a:off x="2215" y="2181"/>
                  <a:ext cx="185" cy="71"/>
                  <a:chOff x="2831" y="847"/>
                  <a:chExt cx="146" cy="103"/>
                </a:xfrm>
              </p:grpSpPr>
              <p:sp>
                <p:nvSpPr>
                  <p:cNvPr id="17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70" name="Group 52"/>
                <p:cNvGrpSpPr/>
                <p:nvPr/>
              </p:nvGrpSpPr>
              <p:grpSpPr bwMode="auto">
                <a:xfrm flipV="1">
                  <a:off x="2215" y="2179"/>
                  <a:ext cx="185" cy="72"/>
                  <a:chOff x="2831" y="843"/>
                  <a:chExt cx="146" cy="103"/>
                </a:xfrm>
              </p:grpSpPr>
              <p:sp>
                <p:nvSpPr>
                  <p:cNvPr id="17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5" name="组合 54"/>
            <p:cNvGrpSpPr/>
            <p:nvPr/>
          </p:nvGrpSpPr>
          <p:grpSpPr>
            <a:xfrm>
              <a:off x="2733630" y="4742156"/>
              <a:ext cx="530356" cy="286287"/>
              <a:chOff x="5009155" y="5796953"/>
              <a:chExt cx="644233" cy="347757"/>
            </a:xfrm>
          </p:grpSpPr>
          <p:grpSp>
            <p:nvGrpSpPr>
              <p:cNvPr id="152" name="组合 151"/>
              <p:cNvGrpSpPr/>
              <p:nvPr/>
            </p:nvGrpSpPr>
            <p:grpSpPr>
              <a:xfrm>
                <a:off x="5009155" y="5796953"/>
                <a:ext cx="644233" cy="347757"/>
                <a:chOff x="5009080" y="5796953"/>
                <a:chExt cx="1698203" cy="916690"/>
              </a:xfrm>
            </p:grpSpPr>
            <p:sp>
              <p:nvSpPr>
                <p:cNvPr id="16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53" name="Group 47"/>
              <p:cNvGrpSpPr/>
              <p:nvPr/>
            </p:nvGrpSpPr>
            <p:grpSpPr bwMode="auto">
              <a:xfrm>
                <a:off x="5109385" y="5867405"/>
                <a:ext cx="374922" cy="90859"/>
                <a:chOff x="2215" y="2179"/>
                <a:chExt cx="185" cy="73"/>
              </a:xfrm>
            </p:grpSpPr>
            <p:grpSp>
              <p:nvGrpSpPr>
                <p:cNvPr id="154" name="Group 48"/>
                <p:cNvGrpSpPr/>
                <p:nvPr/>
              </p:nvGrpSpPr>
              <p:grpSpPr bwMode="auto">
                <a:xfrm>
                  <a:off x="2215" y="2181"/>
                  <a:ext cx="185" cy="71"/>
                  <a:chOff x="2831" y="847"/>
                  <a:chExt cx="146" cy="103"/>
                </a:xfrm>
              </p:grpSpPr>
              <p:sp>
                <p:nvSpPr>
                  <p:cNvPr id="15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55" name="Group 52"/>
                <p:cNvGrpSpPr/>
                <p:nvPr/>
              </p:nvGrpSpPr>
              <p:grpSpPr bwMode="auto">
                <a:xfrm flipV="1">
                  <a:off x="2215" y="2179"/>
                  <a:ext cx="185" cy="72"/>
                  <a:chOff x="2831" y="843"/>
                  <a:chExt cx="146" cy="103"/>
                </a:xfrm>
              </p:grpSpPr>
              <p:sp>
                <p:nvSpPr>
                  <p:cNvPr id="15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6" name="组合 55"/>
            <p:cNvGrpSpPr/>
            <p:nvPr/>
          </p:nvGrpSpPr>
          <p:grpSpPr>
            <a:xfrm>
              <a:off x="3204759" y="4484458"/>
              <a:ext cx="530356" cy="286287"/>
              <a:chOff x="5009155" y="5796953"/>
              <a:chExt cx="644233" cy="347757"/>
            </a:xfrm>
          </p:grpSpPr>
          <p:grpSp>
            <p:nvGrpSpPr>
              <p:cNvPr id="137" name="组合 136"/>
              <p:cNvGrpSpPr/>
              <p:nvPr/>
            </p:nvGrpSpPr>
            <p:grpSpPr>
              <a:xfrm>
                <a:off x="5009155" y="5796953"/>
                <a:ext cx="644233" cy="347757"/>
                <a:chOff x="5009080" y="5796953"/>
                <a:chExt cx="1698203" cy="916690"/>
              </a:xfrm>
            </p:grpSpPr>
            <p:sp>
              <p:nvSpPr>
                <p:cNvPr id="14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5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38" name="Group 47"/>
              <p:cNvGrpSpPr/>
              <p:nvPr/>
            </p:nvGrpSpPr>
            <p:grpSpPr bwMode="auto">
              <a:xfrm>
                <a:off x="5109385" y="5867405"/>
                <a:ext cx="374922" cy="90859"/>
                <a:chOff x="2215" y="2179"/>
                <a:chExt cx="185" cy="73"/>
              </a:xfrm>
            </p:grpSpPr>
            <p:grpSp>
              <p:nvGrpSpPr>
                <p:cNvPr id="139" name="Group 48"/>
                <p:cNvGrpSpPr/>
                <p:nvPr/>
              </p:nvGrpSpPr>
              <p:grpSpPr bwMode="auto">
                <a:xfrm>
                  <a:off x="2215" y="2181"/>
                  <a:ext cx="185" cy="71"/>
                  <a:chOff x="2831" y="847"/>
                  <a:chExt cx="146" cy="103"/>
                </a:xfrm>
              </p:grpSpPr>
              <p:sp>
                <p:nvSpPr>
                  <p:cNvPr id="14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40" name="Group 52"/>
                <p:cNvGrpSpPr/>
                <p:nvPr/>
              </p:nvGrpSpPr>
              <p:grpSpPr bwMode="auto">
                <a:xfrm flipV="1">
                  <a:off x="2215" y="2179"/>
                  <a:ext cx="185" cy="72"/>
                  <a:chOff x="2831" y="843"/>
                  <a:chExt cx="146" cy="103"/>
                </a:xfrm>
              </p:grpSpPr>
              <p:sp>
                <p:nvSpPr>
                  <p:cNvPr id="14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7" name="组合 56"/>
            <p:cNvGrpSpPr/>
            <p:nvPr/>
          </p:nvGrpSpPr>
          <p:grpSpPr>
            <a:xfrm>
              <a:off x="3334542" y="4979222"/>
              <a:ext cx="530356" cy="286287"/>
              <a:chOff x="5009155" y="5796953"/>
              <a:chExt cx="644233" cy="347757"/>
            </a:xfrm>
          </p:grpSpPr>
          <p:grpSp>
            <p:nvGrpSpPr>
              <p:cNvPr id="122" name="组合 121"/>
              <p:cNvGrpSpPr/>
              <p:nvPr/>
            </p:nvGrpSpPr>
            <p:grpSpPr>
              <a:xfrm>
                <a:off x="5009155" y="5796953"/>
                <a:ext cx="644233" cy="347757"/>
                <a:chOff x="5009080" y="5796953"/>
                <a:chExt cx="1698203" cy="916690"/>
              </a:xfrm>
            </p:grpSpPr>
            <p:sp>
              <p:nvSpPr>
                <p:cNvPr id="13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23" name="Group 47"/>
              <p:cNvGrpSpPr/>
              <p:nvPr/>
            </p:nvGrpSpPr>
            <p:grpSpPr bwMode="auto">
              <a:xfrm>
                <a:off x="5109385" y="5867405"/>
                <a:ext cx="374922" cy="90859"/>
                <a:chOff x="2215" y="2179"/>
                <a:chExt cx="185" cy="73"/>
              </a:xfrm>
            </p:grpSpPr>
            <p:grpSp>
              <p:nvGrpSpPr>
                <p:cNvPr id="124" name="Group 48"/>
                <p:cNvGrpSpPr/>
                <p:nvPr/>
              </p:nvGrpSpPr>
              <p:grpSpPr bwMode="auto">
                <a:xfrm>
                  <a:off x="2215" y="2181"/>
                  <a:ext cx="185" cy="71"/>
                  <a:chOff x="2831" y="847"/>
                  <a:chExt cx="146" cy="103"/>
                </a:xfrm>
              </p:grpSpPr>
              <p:sp>
                <p:nvSpPr>
                  <p:cNvPr id="12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25" name="Group 52"/>
                <p:cNvGrpSpPr/>
                <p:nvPr/>
              </p:nvGrpSpPr>
              <p:grpSpPr bwMode="auto">
                <a:xfrm flipV="1">
                  <a:off x="2215" y="2179"/>
                  <a:ext cx="185" cy="72"/>
                  <a:chOff x="2831" y="843"/>
                  <a:chExt cx="146" cy="103"/>
                </a:xfrm>
              </p:grpSpPr>
              <p:sp>
                <p:nvSpPr>
                  <p:cNvPr id="12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8" name="组合 57"/>
            <p:cNvGrpSpPr/>
            <p:nvPr/>
          </p:nvGrpSpPr>
          <p:grpSpPr>
            <a:xfrm>
              <a:off x="4055005" y="4812319"/>
              <a:ext cx="530356" cy="286287"/>
              <a:chOff x="5009155" y="5796953"/>
              <a:chExt cx="644233" cy="347757"/>
            </a:xfrm>
          </p:grpSpPr>
          <p:grpSp>
            <p:nvGrpSpPr>
              <p:cNvPr id="107" name="组合 106"/>
              <p:cNvGrpSpPr/>
              <p:nvPr/>
            </p:nvGrpSpPr>
            <p:grpSpPr>
              <a:xfrm>
                <a:off x="5009155" y="5796953"/>
                <a:ext cx="644233" cy="347757"/>
                <a:chOff x="5009080" y="5796953"/>
                <a:chExt cx="1698203" cy="916690"/>
              </a:xfrm>
            </p:grpSpPr>
            <p:sp>
              <p:nvSpPr>
                <p:cNvPr id="11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2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08" name="Group 47"/>
              <p:cNvGrpSpPr/>
              <p:nvPr/>
            </p:nvGrpSpPr>
            <p:grpSpPr bwMode="auto">
              <a:xfrm>
                <a:off x="5109385" y="5867405"/>
                <a:ext cx="374922" cy="90859"/>
                <a:chOff x="2215" y="2179"/>
                <a:chExt cx="185" cy="73"/>
              </a:xfrm>
            </p:grpSpPr>
            <p:grpSp>
              <p:nvGrpSpPr>
                <p:cNvPr id="109" name="Group 48"/>
                <p:cNvGrpSpPr/>
                <p:nvPr/>
              </p:nvGrpSpPr>
              <p:grpSpPr bwMode="auto">
                <a:xfrm>
                  <a:off x="2215" y="2181"/>
                  <a:ext cx="185" cy="71"/>
                  <a:chOff x="2831" y="847"/>
                  <a:chExt cx="146" cy="103"/>
                </a:xfrm>
              </p:grpSpPr>
              <p:sp>
                <p:nvSpPr>
                  <p:cNvPr id="11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10" name="Group 52"/>
                <p:cNvGrpSpPr/>
                <p:nvPr/>
              </p:nvGrpSpPr>
              <p:grpSpPr bwMode="auto">
                <a:xfrm flipV="1">
                  <a:off x="2215" y="2179"/>
                  <a:ext cx="185" cy="72"/>
                  <a:chOff x="2831" y="843"/>
                  <a:chExt cx="146" cy="103"/>
                </a:xfrm>
              </p:grpSpPr>
              <p:sp>
                <p:nvSpPr>
                  <p:cNvPr id="11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9" name="组合 58"/>
            <p:cNvGrpSpPr/>
            <p:nvPr/>
          </p:nvGrpSpPr>
          <p:grpSpPr>
            <a:xfrm>
              <a:off x="5610378" y="4102599"/>
              <a:ext cx="530356" cy="286287"/>
              <a:chOff x="5009155" y="5796953"/>
              <a:chExt cx="644233" cy="347757"/>
            </a:xfrm>
          </p:grpSpPr>
          <p:grpSp>
            <p:nvGrpSpPr>
              <p:cNvPr id="92" name="组合 91"/>
              <p:cNvGrpSpPr/>
              <p:nvPr/>
            </p:nvGrpSpPr>
            <p:grpSpPr>
              <a:xfrm>
                <a:off x="5009155" y="5796953"/>
                <a:ext cx="644233" cy="347757"/>
                <a:chOff x="5009080" y="5796953"/>
                <a:chExt cx="1698203" cy="916690"/>
              </a:xfrm>
            </p:grpSpPr>
            <p:sp>
              <p:nvSpPr>
                <p:cNvPr id="10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93" name="Group 47"/>
              <p:cNvGrpSpPr/>
              <p:nvPr/>
            </p:nvGrpSpPr>
            <p:grpSpPr bwMode="auto">
              <a:xfrm>
                <a:off x="5109385" y="5867405"/>
                <a:ext cx="374922" cy="90859"/>
                <a:chOff x="2215" y="2179"/>
                <a:chExt cx="185" cy="73"/>
              </a:xfrm>
            </p:grpSpPr>
            <p:grpSp>
              <p:nvGrpSpPr>
                <p:cNvPr id="94" name="Group 48"/>
                <p:cNvGrpSpPr/>
                <p:nvPr/>
              </p:nvGrpSpPr>
              <p:grpSpPr bwMode="auto">
                <a:xfrm>
                  <a:off x="2215" y="2181"/>
                  <a:ext cx="185" cy="71"/>
                  <a:chOff x="2831" y="847"/>
                  <a:chExt cx="146" cy="103"/>
                </a:xfrm>
              </p:grpSpPr>
              <p:sp>
                <p:nvSpPr>
                  <p:cNvPr id="9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95" name="Group 52"/>
                <p:cNvGrpSpPr/>
                <p:nvPr/>
              </p:nvGrpSpPr>
              <p:grpSpPr bwMode="auto">
                <a:xfrm flipV="1">
                  <a:off x="2215" y="2179"/>
                  <a:ext cx="185" cy="72"/>
                  <a:chOff x="2831" y="843"/>
                  <a:chExt cx="146" cy="103"/>
                </a:xfrm>
              </p:grpSpPr>
              <p:sp>
                <p:nvSpPr>
                  <p:cNvPr id="9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60" name="组合 59"/>
            <p:cNvGrpSpPr/>
            <p:nvPr/>
          </p:nvGrpSpPr>
          <p:grpSpPr>
            <a:xfrm>
              <a:off x="6581480" y="4273974"/>
              <a:ext cx="530356" cy="286287"/>
              <a:chOff x="5009155" y="5796953"/>
              <a:chExt cx="644233" cy="347757"/>
            </a:xfrm>
          </p:grpSpPr>
          <p:grpSp>
            <p:nvGrpSpPr>
              <p:cNvPr id="77" name="组合 76"/>
              <p:cNvGrpSpPr/>
              <p:nvPr/>
            </p:nvGrpSpPr>
            <p:grpSpPr>
              <a:xfrm>
                <a:off x="5009155" y="5796953"/>
                <a:ext cx="644233" cy="347757"/>
                <a:chOff x="5009080" y="5796953"/>
                <a:chExt cx="1698203" cy="916690"/>
              </a:xfrm>
            </p:grpSpPr>
            <p:sp>
              <p:nvSpPr>
                <p:cNvPr id="8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78" name="Group 47"/>
              <p:cNvGrpSpPr/>
              <p:nvPr/>
            </p:nvGrpSpPr>
            <p:grpSpPr bwMode="auto">
              <a:xfrm>
                <a:off x="5109385" y="5867405"/>
                <a:ext cx="374922" cy="90859"/>
                <a:chOff x="2215" y="2179"/>
                <a:chExt cx="185" cy="73"/>
              </a:xfrm>
            </p:grpSpPr>
            <p:grpSp>
              <p:nvGrpSpPr>
                <p:cNvPr id="79" name="Group 48"/>
                <p:cNvGrpSpPr/>
                <p:nvPr/>
              </p:nvGrpSpPr>
              <p:grpSpPr bwMode="auto">
                <a:xfrm>
                  <a:off x="2215" y="2181"/>
                  <a:ext cx="185" cy="71"/>
                  <a:chOff x="2831" y="847"/>
                  <a:chExt cx="146" cy="103"/>
                </a:xfrm>
              </p:grpSpPr>
              <p:sp>
                <p:nvSpPr>
                  <p:cNvPr id="8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80" name="Group 52"/>
                <p:cNvGrpSpPr/>
                <p:nvPr/>
              </p:nvGrpSpPr>
              <p:grpSpPr bwMode="auto">
                <a:xfrm flipV="1">
                  <a:off x="2215" y="2179"/>
                  <a:ext cx="185" cy="72"/>
                  <a:chOff x="2831" y="843"/>
                  <a:chExt cx="146" cy="103"/>
                </a:xfrm>
              </p:grpSpPr>
              <p:sp>
                <p:nvSpPr>
                  <p:cNvPr id="8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61" name="组合 60"/>
            <p:cNvGrpSpPr/>
            <p:nvPr/>
          </p:nvGrpSpPr>
          <p:grpSpPr>
            <a:xfrm>
              <a:off x="6271116" y="3924035"/>
              <a:ext cx="530356" cy="286287"/>
              <a:chOff x="5009155" y="5796953"/>
              <a:chExt cx="644233" cy="347757"/>
            </a:xfrm>
          </p:grpSpPr>
          <p:grpSp>
            <p:nvGrpSpPr>
              <p:cNvPr id="62" name="组合 61"/>
              <p:cNvGrpSpPr/>
              <p:nvPr/>
            </p:nvGrpSpPr>
            <p:grpSpPr>
              <a:xfrm>
                <a:off x="5009155" y="5796953"/>
                <a:ext cx="644233" cy="347757"/>
                <a:chOff x="5009080" y="5796953"/>
                <a:chExt cx="1698203" cy="916690"/>
              </a:xfrm>
            </p:grpSpPr>
            <p:sp>
              <p:nvSpPr>
                <p:cNvPr id="7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63" name="Group 47"/>
              <p:cNvGrpSpPr/>
              <p:nvPr/>
            </p:nvGrpSpPr>
            <p:grpSpPr bwMode="auto">
              <a:xfrm>
                <a:off x="5109385" y="5867405"/>
                <a:ext cx="374922" cy="90859"/>
                <a:chOff x="2215" y="2179"/>
                <a:chExt cx="185" cy="73"/>
              </a:xfrm>
            </p:grpSpPr>
            <p:grpSp>
              <p:nvGrpSpPr>
                <p:cNvPr id="64" name="Group 48"/>
                <p:cNvGrpSpPr/>
                <p:nvPr/>
              </p:nvGrpSpPr>
              <p:grpSpPr bwMode="auto">
                <a:xfrm>
                  <a:off x="2215" y="2181"/>
                  <a:ext cx="185" cy="71"/>
                  <a:chOff x="2831" y="847"/>
                  <a:chExt cx="146" cy="103"/>
                </a:xfrm>
              </p:grpSpPr>
              <p:sp>
                <p:nvSpPr>
                  <p:cNvPr id="6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65" name="Group 52"/>
                <p:cNvGrpSpPr/>
                <p:nvPr/>
              </p:nvGrpSpPr>
              <p:grpSpPr bwMode="auto">
                <a:xfrm flipV="1">
                  <a:off x="2215" y="2179"/>
                  <a:ext cx="185" cy="72"/>
                  <a:chOff x="2831" y="843"/>
                  <a:chExt cx="146" cy="103"/>
                </a:xfrm>
              </p:grpSpPr>
              <p:sp>
                <p:nvSpPr>
                  <p:cNvPr id="6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BGP</a:t>
            </a:r>
            <a:r>
              <a:rPr lang="zh-CN" altLang="en-US" dirty="0"/>
              <a:t>路由通告</a:t>
            </a:r>
            <a:endParaRPr lang="zh-CN" altLang="en-US" dirty="0"/>
          </a:p>
        </p:txBody>
      </p:sp>
      <p:grpSp>
        <p:nvGrpSpPr>
          <p:cNvPr id="4" name="组合 3"/>
          <p:cNvGrpSpPr/>
          <p:nvPr/>
        </p:nvGrpSpPr>
        <p:grpSpPr>
          <a:xfrm>
            <a:off x="1512898" y="2627509"/>
            <a:ext cx="9228165" cy="476221"/>
            <a:chOff x="1403750" y="3593123"/>
            <a:chExt cx="9228165"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1" y="3593123"/>
              <a:ext cx="864598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AS1</a:t>
              </a:r>
              <a:r>
                <a:rPr kumimoji="1" lang="zh-CN" altLang="en-US" sz="2400" kern="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接收来自</a:t>
              </a:r>
              <a:r>
                <a:rPr kumimoji="1" lang="en-US" altLang="zh-CN" sz="2400" kern="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AS2</a:t>
              </a:r>
              <a:r>
                <a:rPr kumimoji="1" lang="zh-CN" altLang="en-US" sz="2400" kern="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kern="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AS3</a:t>
              </a:r>
              <a:r>
                <a:rPr kumimoji="1" lang="zh-CN" altLang="en-US" sz="2400" kern="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的路由通告，将其发布到</a:t>
              </a:r>
              <a:r>
                <a:rPr kumimoji="1" lang="en-US" altLang="zh-CN" sz="2400" kern="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AS1</a:t>
              </a:r>
              <a:r>
                <a:rPr kumimoji="1" lang="zh-CN" altLang="en-US" sz="2400" kern="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内部</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512898" y="3410971"/>
            <a:ext cx="7350863" cy="476221"/>
            <a:chOff x="1403750" y="3593123"/>
            <a:chExt cx="7350863" cy="476221"/>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 name="Text Box 79"/>
            <p:cNvSpPr txBox="1">
              <a:spLocks noChangeArrowheads="1"/>
            </p:cNvSpPr>
            <p:nvPr/>
          </p:nvSpPr>
          <p:spPr bwMode="auto">
            <a:xfrm>
              <a:off x="1985931" y="3593123"/>
              <a:ext cx="676868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AS1</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内部路由器接收路由通告，更新路由表</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 name="组合 13"/>
          <p:cNvGrpSpPr/>
          <p:nvPr/>
        </p:nvGrpSpPr>
        <p:grpSpPr>
          <a:xfrm>
            <a:off x="2222310" y="4206877"/>
            <a:ext cx="8933903" cy="2752192"/>
            <a:chOff x="554871" y="3216896"/>
            <a:chExt cx="8933903" cy="2752192"/>
          </a:xfrm>
        </p:grpSpPr>
        <p:grpSp>
          <p:nvGrpSpPr>
            <p:cNvPr id="15" name="组合 14"/>
            <p:cNvGrpSpPr/>
            <p:nvPr/>
          </p:nvGrpSpPr>
          <p:grpSpPr>
            <a:xfrm>
              <a:off x="5184792" y="3513983"/>
              <a:ext cx="2643480" cy="1467112"/>
              <a:chOff x="2707027" y="1673538"/>
              <a:chExt cx="3810000" cy="3520449"/>
            </a:xfrm>
          </p:grpSpPr>
          <p:grpSp>
            <p:nvGrpSpPr>
              <p:cNvPr id="220" name="组合 219"/>
              <p:cNvGrpSpPr/>
              <p:nvPr/>
            </p:nvGrpSpPr>
            <p:grpSpPr>
              <a:xfrm>
                <a:off x="2707027" y="1673538"/>
                <a:ext cx="3810000" cy="3520449"/>
                <a:chOff x="2363126" y="1676863"/>
                <a:chExt cx="3995264" cy="3691633"/>
              </a:xfrm>
            </p:grpSpPr>
            <p:sp>
              <p:nvSpPr>
                <p:cNvPr id="222" name="椭圆 221"/>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3" name="椭圆 222"/>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21" name="弧形 220"/>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16" name="组合 15"/>
            <p:cNvGrpSpPr/>
            <p:nvPr/>
          </p:nvGrpSpPr>
          <p:grpSpPr>
            <a:xfrm>
              <a:off x="2269785" y="4262548"/>
              <a:ext cx="2643480" cy="1467112"/>
              <a:chOff x="2707027" y="1673538"/>
              <a:chExt cx="3810000" cy="3520449"/>
            </a:xfrm>
          </p:grpSpPr>
          <p:grpSp>
            <p:nvGrpSpPr>
              <p:cNvPr id="216" name="组合 215"/>
              <p:cNvGrpSpPr/>
              <p:nvPr/>
            </p:nvGrpSpPr>
            <p:grpSpPr>
              <a:xfrm>
                <a:off x="2707027" y="1673538"/>
                <a:ext cx="3810000" cy="3520449"/>
                <a:chOff x="2363126" y="1676863"/>
                <a:chExt cx="3995264" cy="3691633"/>
              </a:xfrm>
            </p:grpSpPr>
            <p:sp>
              <p:nvSpPr>
                <p:cNvPr id="218" name="椭圆 217"/>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9" name="椭圆 218"/>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17" name="弧形 216"/>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17" name="组合 16"/>
            <p:cNvGrpSpPr/>
            <p:nvPr/>
          </p:nvGrpSpPr>
          <p:grpSpPr>
            <a:xfrm>
              <a:off x="554871" y="3216896"/>
              <a:ext cx="2252815" cy="1506117"/>
              <a:chOff x="2707027" y="1673538"/>
              <a:chExt cx="3810000" cy="3520449"/>
            </a:xfrm>
          </p:grpSpPr>
          <p:grpSp>
            <p:nvGrpSpPr>
              <p:cNvPr id="212" name="组合 211"/>
              <p:cNvGrpSpPr/>
              <p:nvPr/>
            </p:nvGrpSpPr>
            <p:grpSpPr>
              <a:xfrm>
                <a:off x="2707027" y="1673538"/>
                <a:ext cx="3810000" cy="3520449"/>
                <a:chOff x="2363126" y="1676863"/>
                <a:chExt cx="3995264" cy="3691633"/>
              </a:xfrm>
            </p:grpSpPr>
            <p:sp>
              <p:nvSpPr>
                <p:cNvPr id="214" name="椭圆 213"/>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5" name="椭圆 214"/>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13" name="弧形 212"/>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8" name="Line 38"/>
            <p:cNvSpPr>
              <a:spLocks noChangeShapeType="1"/>
            </p:cNvSpPr>
            <p:nvPr/>
          </p:nvSpPr>
          <p:spPr bwMode="auto">
            <a:xfrm>
              <a:off x="6051470" y="4291624"/>
              <a:ext cx="628929" cy="150216"/>
            </a:xfrm>
            <a:prstGeom prst="line">
              <a:avLst/>
            </a:prstGeom>
            <a:noFill/>
            <a:ln w="28575">
              <a:solidFill>
                <a:sysClr val="windowText" lastClr="000000"/>
              </a:solidFill>
              <a:prstDash val="sysDot"/>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Freeform 39"/>
            <p:cNvSpPr/>
            <p:nvPr/>
          </p:nvSpPr>
          <p:spPr bwMode="auto">
            <a:xfrm>
              <a:off x="1424783" y="3987536"/>
              <a:ext cx="409535" cy="141969"/>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a:solidFill>
                <a:sysClr val="windowText" lastClr="00000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Freeform 40"/>
            <p:cNvSpPr/>
            <p:nvPr/>
          </p:nvSpPr>
          <p:spPr bwMode="auto">
            <a:xfrm>
              <a:off x="2254867" y="4062341"/>
              <a:ext cx="973500" cy="551545"/>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a:solidFill>
                <a:sysClr val="windowText" lastClr="00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Freeform 41"/>
            <p:cNvSpPr/>
            <p:nvPr/>
          </p:nvSpPr>
          <p:spPr bwMode="auto">
            <a:xfrm>
              <a:off x="4569342" y="4351400"/>
              <a:ext cx="1062841" cy="523042"/>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a:solidFill>
                <a:sysClr val="windowText" lastClr="00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Text Box 49"/>
            <p:cNvSpPr txBox="1">
              <a:spLocks noChangeArrowheads="1"/>
            </p:cNvSpPr>
            <p:nvPr/>
          </p:nvSpPr>
          <p:spPr bwMode="auto">
            <a:xfrm>
              <a:off x="1475162" y="4098371"/>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AS3</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Text Box 50"/>
            <p:cNvSpPr txBox="1">
              <a:spLocks noChangeArrowheads="1"/>
            </p:cNvSpPr>
            <p:nvPr/>
          </p:nvSpPr>
          <p:spPr bwMode="auto">
            <a:xfrm>
              <a:off x="2610000" y="5098895"/>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AS1</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Text Box 51"/>
            <p:cNvSpPr txBox="1">
              <a:spLocks noChangeArrowheads="1"/>
            </p:cNvSpPr>
            <p:nvPr/>
          </p:nvSpPr>
          <p:spPr bwMode="auto">
            <a:xfrm>
              <a:off x="6001090" y="4487142"/>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AS2</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Line 93"/>
            <p:cNvSpPr>
              <a:spLocks noChangeShapeType="1"/>
            </p:cNvSpPr>
            <p:nvPr/>
          </p:nvSpPr>
          <p:spPr bwMode="auto">
            <a:xfrm flipH="1">
              <a:off x="3108105" y="4678644"/>
              <a:ext cx="151138" cy="127024"/>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Line 94"/>
            <p:cNvSpPr>
              <a:spLocks noChangeShapeType="1"/>
            </p:cNvSpPr>
            <p:nvPr/>
          </p:nvSpPr>
          <p:spPr bwMode="auto">
            <a:xfrm>
              <a:off x="3520891" y="4709777"/>
              <a:ext cx="0" cy="306353"/>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Line 95"/>
            <p:cNvSpPr>
              <a:spLocks noChangeShapeType="1"/>
            </p:cNvSpPr>
            <p:nvPr/>
          </p:nvSpPr>
          <p:spPr bwMode="auto">
            <a:xfrm>
              <a:off x="3686655" y="4668681"/>
              <a:ext cx="508669" cy="262766"/>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Line 96"/>
            <p:cNvSpPr>
              <a:spLocks noChangeShapeType="1"/>
            </p:cNvSpPr>
            <p:nvPr/>
          </p:nvSpPr>
          <p:spPr bwMode="auto">
            <a:xfrm flipH="1">
              <a:off x="3810166" y="5027339"/>
              <a:ext cx="385158" cy="94646"/>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Line 97"/>
            <p:cNvSpPr>
              <a:spLocks noChangeShapeType="1"/>
            </p:cNvSpPr>
            <p:nvPr/>
          </p:nvSpPr>
          <p:spPr bwMode="auto">
            <a:xfrm flipH="1" flipV="1">
              <a:off x="3218615" y="4889106"/>
              <a:ext cx="923079" cy="63512"/>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Line 98"/>
            <p:cNvSpPr>
              <a:spLocks noChangeShapeType="1"/>
            </p:cNvSpPr>
            <p:nvPr/>
          </p:nvSpPr>
          <p:spPr bwMode="auto">
            <a:xfrm flipV="1">
              <a:off x="5965337" y="4083652"/>
              <a:ext cx="357531" cy="105854"/>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Line 99"/>
            <p:cNvSpPr>
              <a:spLocks noChangeShapeType="1"/>
            </p:cNvSpPr>
            <p:nvPr/>
          </p:nvSpPr>
          <p:spPr bwMode="auto">
            <a:xfrm>
              <a:off x="5553838" y="5547876"/>
              <a:ext cx="787357" cy="0"/>
            </a:xfrm>
            <a:prstGeom prst="line">
              <a:avLst/>
            </a:prstGeom>
            <a:noFill/>
            <a:ln w="25400">
              <a:solidFill>
                <a:sysClr val="windowText" lastClr="000000"/>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Line 100"/>
            <p:cNvSpPr>
              <a:spLocks noChangeShapeType="1"/>
            </p:cNvSpPr>
            <p:nvPr/>
          </p:nvSpPr>
          <p:spPr bwMode="auto">
            <a:xfrm>
              <a:off x="5580631" y="5769033"/>
              <a:ext cx="784942" cy="0"/>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Text Box 101"/>
            <p:cNvSpPr txBox="1">
              <a:spLocks noChangeArrowheads="1"/>
            </p:cNvSpPr>
            <p:nvPr/>
          </p:nvSpPr>
          <p:spPr bwMode="auto">
            <a:xfrm>
              <a:off x="6423287" y="5308189"/>
              <a:ext cx="1554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eBGP</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会话</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Text Box 102"/>
            <p:cNvSpPr txBox="1">
              <a:spLocks noChangeArrowheads="1"/>
            </p:cNvSpPr>
            <p:nvPr/>
          </p:nvSpPr>
          <p:spPr bwMode="auto">
            <a:xfrm>
              <a:off x="6477256" y="5568978"/>
              <a:ext cx="1322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iBGP </a:t>
              </a:r>
              <a:r>
                <a:rPr kumimoji="0"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会话</a:t>
              </a:r>
              <a:endParaRPr kumimoji="0"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Line 103"/>
            <p:cNvSpPr>
              <a:spLocks noChangeShapeType="1"/>
            </p:cNvSpPr>
            <p:nvPr/>
          </p:nvSpPr>
          <p:spPr bwMode="auto">
            <a:xfrm flipH="1" flipV="1">
              <a:off x="1634426" y="3752167"/>
              <a:ext cx="247021" cy="136987"/>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Line 105"/>
            <p:cNvSpPr>
              <a:spLocks noChangeShapeType="1"/>
            </p:cNvSpPr>
            <p:nvPr/>
          </p:nvSpPr>
          <p:spPr bwMode="auto">
            <a:xfrm>
              <a:off x="6680399" y="4137202"/>
              <a:ext cx="88824" cy="227941"/>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Line 106"/>
            <p:cNvSpPr>
              <a:spLocks noChangeShapeType="1"/>
            </p:cNvSpPr>
            <p:nvPr/>
          </p:nvSpPr>
          <p:spPr bwMode="auto">
            <a:xfrm>
              <a:off x="3122732" y="4952618"/>
              <a:ext cx="206393" cy="105854"/>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Line 104"/>
            <p:cNvSpPr>
              <a:spLocks noChangeShapeType="1"/>
            </p:cNvSpPr>
            <p:nvPr/>
          </p:nvSpPr>
          <p:spPr bwMode="auto">
            <a:xfrm flipH="1">
              <a:off x="1194013" y="3773338"/>
              <a:ext cx="151138" cy="295145"/>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Text Box 92"/>
            <p:cNvSpPr txBox="1">
              <a:spLocks noChangeArrowheads="1"/>
            </p:cNvSpPr>
            <p:nvPr/>
          </p:nvSpPr>
          <p:spPr bwMode="auto">
            <a:xfrm>
              <a:off x="1292455" y="3224188"/>
              <a:ext cx="412785" cy="38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3c</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Text Box 92"/>
            <p:cNvSpPr txBox="1">
              <a:spLocks noChangeArrowheads="1"/>
            </p:cNvSpPr>
            <p:nvPr/>
          </p:nvSpPr>
          <p:spPr bwMode="auto">
            <a:xfrm>
              <a:off x="3679792" y="4403842"/>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1c</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92"/>
            <p:cNvSpPr txBox="1">
              <a:spLocks noChangeArrowheads="1"/>
            </p:cNvSpPr>
            <p:nvPr/>
          </p:nvSpPr>
          <p:spPr bwMode="auto">
            <a:xfrm>
              <a:off x="1019124" y="4193154"/>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3b</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Text Box 92"/>
            <p:cNvSpPr txBox="1">
              <a:spLocks noChangeArrowheads="1"/>
            </p:cNvSpPr>
            <p:nvPr/>
          </p:nvSpPr>
          <p:spPr bwMode="auto">
            <a:xfrm>
              <a:off x="4131159" y="5057310"/>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1b</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Text Box 92"/>
            <p:cNvSpPr txBox="1">
              <a:spLocks noChangeArrowheads="1"/>
            </p:cNvSpPr>
            <p:nvPr/>
          </p:nvSpPr>
          <p:spPr bwMode="auto">
            <a:xfrm>
              <a:off x="2356902" y="4657945"/>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Text Box 92"/>
            <p:cNvSpPr txBox="1">
              <a:spLocks noChangeArrowheads="1"/>
            </p:cNvSpPr>
            <p:nvPr/>
          </p:nvSpPr>
          <p:spPr bwMode="auto">
            <a:xfrm>
              <a:off x="1871182" y="3501014"/>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Text Box 92"/>
            <p:cNvSpPr txBox="1">
              <a:spLocks noChangeArrowheads="1"/>
            </p:cNvSpPr>
            <p:nvPr/>
          </p:nvSpPr>
          <p:spPr bwMode="auto">
            <a:xfrm>
              <a:off x="3352590" y="5224800"/>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1d</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Text Box 92"/>
            <p:cNvSpPr txBox="1">
              <a:spLocks noChangeArrowheads="1"/>
            </p:cNvSpPr>
            <p:nvPr/>
          </p:nvSpPr>
          <p:spPr bwMode="auto">
            <a:xfrm>
              <a:off x="6365573" y="3573832"/>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2c</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Text Box 92"/>
            <p:cNvSpPr txBox="1">
              <a:spLocks noChangeArrowheads="1"/>
            </p:cNvSpPr>
            <p:nvPr/>
          </p:nvSpPr>
          <p:spPr bwMode="auto">
            <a:xfrm>
              <a:off x="5694417" y="4319500"/>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Text Box 92"/>
            <p:cNvSpPr txBox="1">
              <a:spLocks noChangeArrowheads="1"/>
            </p:cNvSpPr>
            <p:nvPr/>
          </p:nvSpPr>
          <p:spPr bwMode="auto">
            <a:xfrm>
              <a:off x="7092231" y="4237469"/>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2b</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101"/>
            <p:cNvSpPr txBox="1">
              <a:spLocks noChangeArrowheads="1"/>
            </p:cNvSpPr>
            <p:nvPr/>
          </p:nvSpPr>
          <p:spPr bwMode="auto">
            <a:xfrm>
              <a:off x="4361007" y="3701099"/>
              <a:ext cx="178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192.168.0.0/16</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Text Box 101"/>
            <p:cNvSpPr txBox="1">
              <a:spLocks noChangeArrowheads="1"/>
            </p:cNvSpPr>
            <p:nvPr/>
          </p:nvSpPr>
          <p:spPr bwMode="auto">
            <a:xfrm>
              <a:off x="6680399" y="3556571"/>
              <a:ext cx="178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192.168.1.0/24</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Text Box 101"/>
            <p:cNvSpPr txBox="1">
              <a:spLocks noChangeArrowheads="1"/>
            </p:cNvSpPr>
            <p:nvPr/>
          </p:nvSpPr>
          <p:spPr bwMode="auto">
            <a:xfrm>
              <a:off x="7394164" y="4197691"/>
              <a:ext cx="20946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192.168.244.0/22</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2" name="组合 51"/>
            <p:cNvGrpSpPr/>
            <p:nvPr/>
          </p:nvGrpSpPr>
          <p:grpSpPr>
            <a:xfrm>
              <a:off x="959607" y="3973732"/>
              <a:ext cx="530356" cy="286287"/>
              <a:chOff x="5009155" y="5796953"/>
              <a:chExt cx="644233" cy="347757"/>
            </a:xfrm>
          </p:grpSpPr>
          <p:grpSp>
            <p:nvGrpSpPr>
              <p:cNvPr id="197" name="组合 196"/>
              <p:cNvGrpSpPr/>
              <p:nvPr/>
            </p:nvGrpSpPr>
            <p:grpSpPr>
              <a:xfrm>
                <a:off x="5009155" y="5796953"/>
                <a:ext cx="644233" cy="347757"/>
                <a:chOff x="5009080" y="5796953"/>
                <a:chExt cx="1698203" cy="916690"/>
              </a:xfrm>
            </p:grpSpPr>
            <p:sp>
              <p:nvSpPr>
                <p:cNvPr id="20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0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0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1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98" name="Group 47"/>
              <p:cNvGrpSpPr/>
              <p:nvPr/>
            </p:nvGrpSpPr>
            <p:grpSpPr bwMode="auto">
              <a:xfrm>
                <a:off x="5109385" y="5867405"/>
                <a:ext cx="374922" cy="90859"/>
                <a:chOff x="2215" y="2179"/>
                <a:chExt cx="185" cy="73"/>
              </a:xfrm>
            </p:grpSpPr>
            <p:grpSp>
              <p:nvGrpSpPr>
                <p:cNvPr id="199" name="Group 48"/>
                <p:cNvGrpSpPr/>
                <p:nvPr/>
              </p:nvGrpSpPr>
              <p:grpSpPr bwMode="auto">
                <a:xfrm>
                  <a:off x="2215" y="2181"/>
                  <a:ext cx="185" cy="71"/>
                  <a:chOff x="2831" y="847"/>
                  <a:chExt cx="146" cy="103"/>
                </a:xfrm>
              </p:grpSpPr>
              <p:sp>
                <p:nvSpPr>
                  <p:cNvPr id="20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200" name="Group 52"/>
                <p:cNvGrpSpPr/>
                <p:nvPr/>
              </p:nvGrpSpPr>
              <p:grpSpPr bwMode="auto">
                <a:xfrm flipV="1">
                  <a:off x="2215" y="2179"/>
                  <a:ext cx="185" cy="72"/>
                  <a:chOff x="2831" y="843"/>
                  <a:chExt cx="146" cy="103"/>
                </a:xfrm>
              </p:grpSpPr>
              <p:sp>
                <p:nvSpPr>
                  <p:cNvPr id="20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3" name="组合 52"/>
            <p:cNvGrpSpPr/>
            <p:nvPr/>
          </p:nvGrpSpPr>
          <p:grpSpPr>
            <a:xfrm>
              <a:off x="1192387" y="3536730"/>
              <a:ext cx="530356" cy="286287"/>
              <a:chOff x="5009155" y="5796953"/>
              <a:chExt cx="644233" cy="347757"/>
            </a:xfrm>
          </p:grpSpPr>
          <p:grpSp>
            <p:nvGrpSpPr>
              <p:cNvPr id="182" name="组合 181"/>
              <p:cNvGrpSpPr/>
              <p:nvPr/>
            </p:nvGrpSpPr>
            <p:grpSpPr>
              <a:xfrm>
                <a:off x="5009155" y="5796953"/>
                <a:ext cx="644233" cy="347757"/>
                <a:chOff x="5009080" y="5796953"/>
                <a:chExt cx="1698203" cy="916690"/>
              </a:xfrm>
            </p:grpSpPr>
            <p:sp>
              <p:nvSpPr>
                <p:cNvPr id="19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83" name="Group 47"/>
              <p:cNvGrpSpPr/>
              <p:nvPr/>
            </p:nvGrpSpPr>
            <p:grpSpPr bwMode="auto">
              <a:xfrm>
                <a:off x="5109385" y="5867405"/>
                <a:ext cx="374922" cy="90859"/>
                <a:chOff x="2215" y="2179"/>
                <a:chExt cx="185" cy="73"/>
              </a:xfrm>
            </p:grpSpPr>
            <p:grpSp>
              <p:nvGrpSpPr>
                <p:cNvPr id="184" name="Group 48"/>
                <p:cNvGrpSpPr/>
                <p:nvPr/>
              </p:nvGrpSpPr>
              <p:grpSpPr bwMode="auto">
                <a:xfrm>
                  <a:off x="2215" y="2181"/>
                  <a:ext cx="185" cy="71"/>
                  <a:chOff x="2831" y="847"/>
                  <a:chExt cx="146" cy="103"/>
                </a:xfrm>
              </p:grpSpPr>
              <p:sp>
                <p:nvSpPr>
                  <p:cNvPr id="18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85" name="Group 52"/>
                <p:cNvGrpSpPr/>
                <p:nvPr/>
              </p:nvGrpSpPr>
              <p:grpSpPr bwMode="auto">
                <a:xfrm flipV="1">
                  <a:off x="2215" y="2179"/>
                  <a:ext cx="185" cy="72"/>
                  <a:chOff x="2831" y="843"/>
                  <a:chExt cx="146" cy="103"/>
                </a:xfrm>
              </p:grpSpPr>
              <p:sp>
                <p:nvSpPr>
                  <p:cNvPr id="18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4" name="组合 53"/>
            <p:cNvGrpSpPr/>
            <p:nvPr/>
          </p:nvGrpSpPr>
          <p:grpSpPr>
            <a:xfrm>
              <a:off x="1783497" y="3818368"/>
              <a:ext cx="530356" cy="286287"/>
              <a:chOff x="5009155" y="5796953"/>
              <a:chExt cx="644233" cy="347757"/>
            </a:xfrm>
          </p:grpSpPr>
          <p:grpSp>
            <p:nvGrpSpPr>
              <p:cNvPr id="167" name="组合 166"/>
              <p:cNvGrpSpPr/>
              <p:nvPr/>
            </p:nvGrpSpPr>
            <p:grpSpPr>
              <a:xfrm>
                <a:off x="5009155" y="5796953"/>
                <a:ext cx="644233" cy="347757"/>
                <a:chOff x="5009080" y="5796953"/>
                <a:chExt cx="1698203" cy="916690"/>
              </a:xfrm>
            </p:grpSpPr>
            <p:sp>
              <p:nvSpPr>
                <p:cNvPr id="17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7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7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68" name="Group 47"/>
              <p:cNvGrpSpPr/>
              <p:nvPr/>
            </p:nvGrpSpPr>
            <p:grpSpPr bwMode="auto">
              <a:xfrm>
                <a:off x="5109385" y="5867405"/>
                <a:ext cx="374922" cy="90859"/>
                <a:chOff x="2215" y="2179"/>
                <a:chExt cx="185" cy="73"/>
              </a:xfrm>
            </p:grpSpPr>
            <p:grpSp>
              <p:nvGrpSpPr>
                <p:cNvPr id="169" name="Group 48"/>
                <p:cNvGrpSpPr/>
                <p:nvPr/>
              </p:nvGrpSpPr>
              <p:grpSpPr bwMode="auto">
                <a:xfrm>
                  <a:off x="2215" y="2181"/>
                  <a:ext cx="185" cy="71"/>
                  <a:chOff x="2831" y="847"/>
                  <a:chExt cx="146" cy="103"/>
                </a:xfrm>
              </p:grpSpPr>
              <p:sp>
                <p:nvSpPr>
                  <p:cNvPr id="17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70" name="Group 52"/>
                <p:cNvGrpSpPr/>
                <p:nvPr/>
              </p:nvGrpSpPr>
              <p:grpSpPr bwMode="auto">
                <a:xfrm flipV="1">
                  <a:off x="2215" y="2179"/>
                  <a:ext cx="185" cy="72"/>
                  <a:chOff x="2831" y="843"/>
                  <a:chExt cx="146" cy="103"/>
                </a:xfrm>
              </p:grpSpPr>
              <p:sp>
                <p:nvSpPr>
                  <p:cNvPr id="17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5" name="组合 54"/>
            <p:cNvGrpSpPr/>
            <p:nvPr/>
          </p:nvGrpSpPr>
          <p:grpSpPr>
            <a:xfrm>
              <a:off x="2733630" y="4742156"/>
              <a:ext cx="530356" cy="286287"/>
              <a:chOff x="5009155" y="5796953"/>
              <a:chExt cx="644233" cy="347757"/>
            </a:xfrm>
          </p:grpSpPr>
          <p:grpSp>
            <p:nvGrpSpPr>
              <p:cNvPr id="152" name="组合 151"/>
              <p:cNvGrpSpPr/>
              <p:nvPr/>
            </p:nvGrpSpPr>
            <p:grpSpPr>
              <a:xfrm>
                <a:off x="5009155" y="5796953"/>
                <a:ext cx="644233" cy="347757"/>
                <a:chOff x="5009080" y="5796953"/>
                <a:chExt cx="1698203" cy="916690"/>
              </a:xfrm>
            </p:grpSpPr>
            <p:sp>
              <p:nvSpPr>
                <p:cNvPr id="16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53" name="Group 47"/>
              <p:cNvGrpSpPr/>
              <p:nvPr/>
            </p:nvGrpSpPr>
            <p:grpSpPr bwMode="auto">
              <a:xfrm>
                <a:off x="5109385" y="5867405"/>
                <a:ext cx="374922" cy="90859"/>
                <a:chOff x="2215" y="2179"/>
                <a:chExt cx="185" cy="73"/>
              </a:xfrm>
            </p:grpSpPr>
            <p:grpSp>
              <p:nvGrpSpPr>
                <p:cNvPr id="154" name="Group 48"/>
                <p:cNvGrpSpPr/>
                <p:nvPr/>
              </p:nvGrpSpPr>
              <p:grpSpPr bwMode="auto">
                <a:xfrm>
                  <a:off x="2215" y="2181"/>
                  <a:ext cx="185" cy="71"/>
                  <a:chOff x="2831" y="847"/>
                  <a:chExt cx="146" cy="103"/>
                </a:xfrm>
              </p:grpSpPr>
              <p:sp>
                <p:nvSpPr>
                  <p:cNvPr id="15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55" name="Group 52"/>
                <p:cNvGrpSpPr/>
                <p:nvPr/>
              </p:nvGrpSpPr>
              <p:grpSpPr bwMode="auto">
                <a:xfrm flipV="1">
                  <a:off x="2215" y="2179"/>
                  <a:ext cx="185" cy="72"/>
                  <a:chOff x="2831" y="843"/>
                  <a:chExt cx="146" cy="103"/>
                </a:xfrm>
              </p:grpSpPr>
              <p:sp>
                <p:nvSpPr>
                  <p:cNvPr id="15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6" name="组合 55"/>
            <p:cNvGrpSpPr/>
            <p:nvPr/>
          </p:nvGrpSpPr>
          <p:grpSpPr>
            <a:xfrm>
              <a:off x="3204759" y="4484458"/>
              <a:ext cx="530356" cy="286287"/>
              <a:chOff x="5009155" y="5796953"/>
              <a:chExt cx="644233" cy="347757"/>
            </a:xfrm>
          </p:grpSpPr>
          <p:grpSp>
            <p:nvGrpSpPr>
              <p:cNvPr id="137" name="组合 136"/>
              <p:cNvGrpSpPr/>
              <p:nvPr/>
            </p:nvGrpSpPr>
            <p:grpSpPr>
              <a:xfrm>
                <a:off x="5009155" y="5796953"/>
                <a:ext cx="644233" cy="347757"/>
                <a:chOff x="5009080" y="5796953"/>
                <a:chExt cx="1698203" cy="916690"/>
              </a:xfrm>
            </p:grpSpPr>
            <p:sp>
              <p:nvSpPr>
                <p:cNvPr id="14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5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38" name="Group 47"/>
              <p:cNvGrpSpPr/>
              <p:nvPr/>
            </p:nvGrpSpPr>
            <p:grpSpPr bwMode="auto">
              <a:xfrm>
                <a:off x="5109385" y="5867405"/>
                <a:ext cx="374922" cy="90859"/>
                <a:chOff x="2215" y="2179"/>
                <a:chExt cx="185" cy="73"/>
              </a:xfrm>
            </p:grpSpPr>
            <p:grpSp>
              <p:nvGrpSpPr>
                <p:cNvPr id="139" name="Group 48"/>
                <p:cNvGrpSpPr/>
                <p:nvPr/>
              </p:nvGrpSpPr>
              <p:grpSpPr bwMode="auto">
                <a:xfrm>
                  <a:off x="2215" y="2181"/>
                  <a:ext cx="185" cy="71"/>
                  <a:chOff x="2831" y="847"/>
                  <a:chExt cx="146" cy="103"/>
                </a:xfrm>
              </p:grpSpPr>
              <p:sp>
                <p:nvSpPr>
                  <p:cNvPr id="14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40" name="Group 52"/>
                <p:cNvGrpSpPr/>
                <p:nvPr/>
              </p:nvGrpSpPr>
              <p:grpSpPr bwMode="auto">
                <a:xfrm flipV="1">
                  <a:off x="2215" y="2179"/>
                  <a:ext cx="185" cy="72"/>
                  <a:chOff x="2831" y="843"/>
                  <a:chExt cx="146" cy="103"/>
                </a:xfrm>
              </p:grpSpPr>
              <p:sp>
                <p:nvSpPr>
                  <p:cNvPr id="14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7" name="组合 56"/>
            <p:cNvGrpSpPr/>
            <p:nvPr/>
          </p:nvGrpSpPr>
          <p:grpSpPr>
            <a:xfrm>
              <a:off x="3334542" y="4979222"/>
              <a:ext cx="530356" cy="286287"/>
              <a:chOff x="5009155" y="5796953"/>
              <a:chExt cx="644233" cy="347757"/>
            </a:xfrm>
          </p:grpSpPr>
          <p:grpSp>
            <p:nvGrpSpPr>
              <p:cNvPr id="122" name="组合 121"/>
              <p:cNvGrpSpPr/>
              <p:nvPr/>
            </p:nvGrpSpPr>
            <p:grpSpPr>
              <a:xfrm>
                <a:off x="5009155" y="5796953"/>
                <a:ext cx="644233" cy="347757"/>
                <a:chOff x="5009080" y="5796953"/>
                <a:chExt cx="1698203" cy="916690"/>
              </a:xfrm>
            </p:grpSpPr>
            <p:sp>
              <p:nvSpPr>
                <p:cNvPr id="13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23" name="Group 47"/>
              <p:cNvGrpSpPr/>
              <p:nvPr/>
            </p:nvGrpSpPr>
            <p:grpSpPr bwMode="auto">
              <a:xfrm>
                <a:off x="5109385" y="5867405"/>
                <a:ext cx="374922" cy="90859"/>
                <a:chOff x="2215" y="2179"/>
                <a:chExt cx="185" cy="73"/>
              </a:xfrm>
            </p:grpSpPr>
            <p:grpSp>
              <p:nvGrpSpPr>
                <p:cNvPr id="124" name="Group 48"/>
                <p:cNvGrpSpPr/>
                <p:nvPr/>
              </p:nvGrpSpPr>
              <p:grpSpPr bwMode="auto">
                <a:xfrm>
                  <a:off x="2215" y="2181"/>
                  <a:ext cx="185" cy="71"/>
                  <a:chOff x="2831" y="847"/>
                  <a:chExt cx="146" cy="103"/>
                </a:xfrm>
              </p:grpSpPr>
              <p:sp>
                <p:nvSpPr>
                  <p:cNvPr id="12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25" name="Group 52"/>
                <p:cNvGrpSpPr/>
                <p:nvPr/>
              </p:nvGrpSpPr>
              <p:grpSpPr bwMode="auto">
                <a:xfrm flipV="1">
                  <a:off x="2215" y="2179"/>
                  <a:ext cx="185" cy="72"/>
                  <a:chOff x="2831" y="843"/>
                  <a:chExt cx="146" cy="103"/>
                </a:xfrm>
              </p:grpSpPr>
              <p:sp>
                <p:nvSpPr>
                  <p:cNvPr id="12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8" name="组合 57"/>
            <p:cNvGrpSpPr/>
            <p:nvPr/>
          </p:nvGrpSpPr>
          <p:grpSpPr>
            <a:xfrm>
              <a:off x="4055005" y="4812319"/>
              <a:ext cx="530356" cy="286287"/>
              <a:chOff x="5009155" y="5796953"/>
              <a:chExt cx="644233" cy="347757"/>
            </a:xfrm>
          </p:grpSpPr>
          <p:grpSp>
            <p:nvGrpSpPr>
              <p:cNvPr id="107" name="组合 106"/>
              <p:cNvGrpSpPr/>
              <p:nvPr/>
            </p:nvGrpSpPr>
            <p:grpSpPr>
              <a:xfrm>
                <a:off x="5009155" y="5796953"/>
                <a:ext cx="644233" cy="347757"/>
                <a:chOff x="5009080" y="5796953"/>
                <a:chExt cx="1698203" cy="916690"/>
              </a:xfrm>
            </p:grpSpPr>
            <p:sp>
              <p:nvSpPr>
                <p:cNvPr id="11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2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08" name="Group 47"/>
              <p:cNvGrpSpPr/>
              <p:nvPr/>
            </p:nvGrpSpPr>
            <p:grpSpPr bwMode="auto">
              <a:xfrm>
                <a:off x="5109385" y="5867405"/>
                <a:ext cx="374922" cy="90859"/>
                <a:chOff x="2215" y="2179"/>
                <a:chExt cx="185" cy="73"/>
              </a:xfrm>
            </p:grpSpPr>
            <p:grpSp>
              <p:nvGrpSpPr>
                <p:cNvPr id="109" name="Group 48"/>
                <p:cNvGrpSpPr/>
                <p:nvPr/>
              </p:nvGrpSpPr>
              <p:grpSpPr bwMode="auto">
                <a:xfrm>
                  <a:off x="2215" y="2181"/>
                  <a:ext cx="185" cy="71"/>
                  <a:chOff x="2831" y="847"/>
                  <a:chExt cx="146" cy="103"/>
                </a:xfrm>
              </p:grpSpPr>
              <p:sp>
                <p:nvSpPr>
                  <p:cNvPr id="11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10" name="Group 52"/>
                <p:cNvGrpSpPr/>
                <p:nvPr/>
              </p:nvGrpSpPr>
              <p:grpSpPr bwMode="auto">
                <a:xfrm flipV="1">
                  <a:off x="2215" y="2179"/>
                  <a:ext cx="185" cy="72"/>
                  <a:chOff x="2831" y="843"/>
                  <a:chExt cx="146" cy="103"/>
                </a:xfrm>
              </p:grpSpPr>
              <p:sp>
                <p:nvSpPr>
                  <p:cNvPr id="11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59" name="组合 58"/>
            <p:cNvGrpSpPr/>
            <p:nvPr/>
          </p:nvGrpSpPr>
          <p:grpSpPr>
            <a:xfrm>
              <a:off x="5610378" y="4102599"/>
              <a:ext cx="530356" cy="286287"/>
              <a:chOff x="5009155" y="5796953"/>
              <a:chExt cx="644233" cy="347757"/>
            </a:xfrm>
          </p:grpSpPr>
          <p:grpSp>
            <p:nvGrpSpPr>
              <p:cNvPr id="92" name="组合 91"/>
              <p:cNvGrpSpPr/>
              <p:nvPr/>
            </p:nvGrpSpPr>
            <p:grpSpPr>
              <a:xfrm>
                <a:off x="5009155" y="5796953"/>
                <a:ext cx="644233" cy="347757"/>
                <a:chOff x="5009080" y="5796953"/>
                <a:chExt cx="1698203" cy="916690"/>
              </a:xfrm>
            </p:grpSpPr>
            <p:sp>
              <p:nvSpPr>
                <p:cNvPr id="10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93" name="Group 47"/>
              <p:cNvGrpSpPr/>
              <p:nvPr/>
            </p:nvGrpSpPr>
            <p:grpSpPr bwMode="auto">
              <a:xfrm>
                <a:off x="5109385" y="5867405"/>
                <a:ext cx="374922" cy="90859"/>
                <a:chOff x="2215" y="2179"/>
                <a:chExt cx="185" cy="73"/>
              </a:xfrm>
            </p:grpSpPr>
            <p:grpSp>
              <p:nvGrpSpPr>
                <p:cNvPr id="94" name="Group 48"/>
                <p:cNvGrpSpPr/>
                <p:nvPr/>
              </p:nvGrpSpPr>
              <p:grpSpPr bwMode="auto">
                <a:xfrm>
                  <a:off x="2215" y="2181"/>
                  <a:ext cx="185" cy="71"/>
                  <a:chOff x="2831" y="847"/>
                  <a:chExt cx="146" cy="103"/>
                </a:xfrm>
              </p:grpSpPr>
              <p:sp>
                <p:nvSpPr>
                  <p:cNvPr id="9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95" name="Group 52"/>
                <p:cNvGrpSpPr/>
                <p:nvPr/>
              </p:nvGrpSpPr>
              <p:grpSpPr bwMode="auto">
                <a:xfrm flipV="1">
                  <a:off x="2215" y="2179"/>
                  <a:ext cx="185" cy="72"/>
                  <a:chOff x="2831" y="843"/>
                  <a:chExt cx="146" cy="103"/>
                </a:xfrm>
              </p:grpSpPr>
              <p:sp>
                <p:nvSpPr>
                  <p:cNvPr id="9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60" name="组合 59"/>
            <p:cNvGrpSpPr/>
            <p:nvPr/>
          </p:nvGrpSpPr>
          <p:grpSpPr>
            <a:xfrm>
              <a:off x="6581480" y="4273974"/>
              <a:ext cx="530356" cy="286287"/>
              <a:chOff x="5009155" y="5796953"/>
              <a:chExt cx="644233" cy="347757"/>
            </a:xfrm>
          </p:grpSpPr>
          <p:grpSp>
            <p:nvGrpSpPr>
              <p:cNvPr id="77" name="组合 76"/>
              <p:cNvGrpSpPr/>
              <p:nvPr/>
            </p:nvGrpSpPr>
            <p:grpSpPr>
              <a:xfrm>
                <a:off x="5009155" y="5796953"/>
                <a:ext cx="644233" cy="347757"/>
                <a:chOff x="5009080" y="5796953"/>
                <a:chExt cx="1698203" cy="916690"/>
              </a:xfrm>
            </p:grpSpPr>
            <p:sp>
              <p:nvSpPr>
                <p:cNvPr id="8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78" name="Group 47"/>
              <p:cNvGrpSpPr/>
              <p:nvPr/>
            </p:nvGrpSpPr>
            <p:grpSpPr bwMode="auto">
              <a:xfrm>
                <a:off x="5109385" y="5867405"/>
                <a:ext cx="374922" cy="90859"/>
                <a:chOff x="2215" y="2179"/>
                <a:chExt cx="185" cy="73"/>
              </a:xfrm>
            </p:grpSpPr>
            <p:grpSp>
              <p:nvGrpSpPr>
                <p:cNvPr id="79" name="Group 48"/>
                <p:cNvGrpSpPr/>
                <p:nvPr/>
              </p:nvGrpSpPr>
              <p:grpSpPr bwMode="auto">
                <a:xfrm>
                  <a:off x="2215" y="2181"/>
                  <a:ext cx="185" cy="71"/>
                  <a:chOff x="2831" y="847"/>
                  <a:chExt cx="146" cy="103"/>
                </a:xfrm>
              </p:grpSpPr>
              <p:sp>
                <p:nvSpPr>
                  <p:cNvPr id="8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80" name="Group 52"/>
                <p:cNvGrpSpPr/>
                <p:nvPr/>
              </p:nvGrpSpPr>
              <p:grpSpPr bwMode="auto">
                <a:xfrm flipV="1">
                  <a:off x="2215" y="2179"/>
                  <a:ext cx="185" cy="72"/>
                  <a:chOff x="2831" y="843"/>
                  <a:chExt cx="146" cy="103"/>
                </a:xfrm>
              </p:grpSpPr>
              <p:sp>
                <p:nvSpPr>
                  <p:cNvPr id="8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nvGrpSpPr>
            <p:cNvPr id="61" name="组合 60"/>
            <p:cNvGrpSpPr/>
            <p:nvPr/>
          </p:nvGrpSpPr>
          <p:grpSpPr>
            <a:xfrm>
              <a:off x="6271116" y="3924035"/>
              <a:ext cx="530356" cy="286287"/>
              <a:chOff x="5009155" y="5796953"/>
              <a:chExt cx="644233" cy="347757"/>
            </a:xfrm>
          </p:grpSpPr>
          <p:grpSp>
            <p:nvGrpSpPr>
              <p:cNvPr id="62" name="组合 61"/>
              <p:cNvGrpSpPr/>
              <p:nvPr/>
            </p:nvGrpSpPr>
            <p:grpSpPr>
              <a:xfrm>
                <a:off x="5009155" y="5796953"/>
                <a:ext cx="644233" cy="347757"/>
                <a:chOff x="5009080" y="5796953"/>
                <a:chExt cx="1698203" cy="916690"/>
              </a:xfrm>
            </p:grpSpPr>
            <p:sp>
              <p:nvSpPr>
                <p:cNvPr id="7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63" name="Group 47"/>
              <p:cNvGrpSpPr/>
              <p:nvPr/>
            </p:nvGrpSpPr>
            <p:grpSpPr bwMode="auto">
              <a:xfrm>
                <a:off x="5109385" y="5867405"/>
                <a:ext cx="374922" cy="90859"/>
                <a:chOff x="2215" y="2179"/>
                <a:chExt cx="185" cy="73"/>
              </a:xfrm>
            </p:grpSpPr>
            <p:grpSp>
              <p:nvGrpSpPr>
                <p:cNvPr id="64" name="Group 48"/>
                <p:cNvGrpSpPr/>
                <p:nvPr/>
              </p:nvGrpSpPr>
              <p:grpSpPr bwMode="auto">
                <a:xfrm>
                  <a:off x="2215" y="2181"/>
                  <a:ext cx="185" cy="71"/>
                  <a:chOff x="2831" y="847"/>
                  <a:chExt cx="146" cy="103"/>
                </a:xfrm>
              </p:grpSpPr>
              <p:sp>
                <p:nvSpPr>
                  <p:cNvPr id="6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65" name="Group 52"/>
                <p:cNvGrpSpPr/>
                <p:nvPr/>
              </p:nvGrpSpPr>
              <p:grpSpPr bwMode="auto">
                <a:xfrm flipV="1">
                  <a:off x="2215" y="2179"/>
                  <a:ext cx="185" cy="72"/>
                  <a:chOff x="2831" y="843"/>
                  <a:chExt cx="146" cy="103"/>
                </a:xfrm>
              </p:grpSpPr>
              <p:sp>
                <p:nvSpPr>
                  <p:cNvPr id="6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BGP</a:t>
            </a:r>
            <a:r>
              <a:rPr lang="zh-CN" altLang="en-US" dirty="0"/>
              <a:t>路由通告</a:t>
            </a:r>
            <a:endParaRPr lang="zh-CN" altLang="en-US" dirty="0"/>
          </a:p>
        </p:txBody>
      </p:sp>
      <p:sp>
        <p:nvSpPr>
          <p:cNvPr id="3" name="内容占位符 2"/>
          <p:cNvSpPr>
            <a:spLocks noGrp="1"/>
          </p:cNvSpPr>
          <p:nvPr>
            <p:ph idx="1"/>
          </p:nvPr>
        </p:nvSpPr>
        <p:spPr>
          <a:xfrm>
            <a:off x="1295400" y="2556932"/>
            <a:ext cx="10047269" cy="3318936"/>
          </a:xfrm>
        </p:spPr>
        <p:txBody>
          <a:bodyPr/>
          <a:lstStyle/>
          <a:p>
            <a:r>
              <a:rPr lang="zh-CN" altLang="en-US" sz="2400" dirty="0"/>
              <a:t>当路由器通告一个前缀时，它随着前缀包含一些</a:t>
            </a:r>
            <a:r>
              <a:rPr lang="en-US" altLang="zh-CN" sz="2400" dirty="0"/>
              <a:t>BGP</a:t>
            </a:r>
            <a:r>
              <a:rPr lang="zh-CN" altLang="en-US" sz="2400" dirty="0"/>
              <a:t>属性</a:t>
            </a:r>
            <a:endParaRPr lang="zh-CN" altLang="en-US" sz="2400" dirty="0"/>
          </a:p>
          <a:p>
            <a:pPr lvl="1"/>
            <a:r>
              <a:rPr lang="zh-CN" altLang="en-US" sz="2000" dirty="0"/>
              <a:t>前缀 </a:t>
            </a:r>
            <a:r>
              <a:rPr lang="en-US" altLang="zh-CN" sz="2000" dirty="0"/>
              <a:t>+</a:t>
            </a:r>
            <a:r>
              <a:rPr lang="zh-CN" altLang="en-US" sz="2000" dirty="0"/>
              <a:t>属性 </a:t>
            </a:r>
            <a:r>
              <a:rPr lang="en-US" altLang="zh-CN" sz="2000" dirty="0"/>
              <a:t>= “</a:t>
            </a:r>
            <a:r>
              <a:rPr lang="zh-CN" altLang="en-US" sz="2000" dirty="0"/>
              <a:t>路由”</a:t>
            </a:r>
            <a:endParaRPr lang="zh-CN" altLang="en-US" sz="2000" dirty="0"/>
          </a:p>
          <a:p>
            <a:r>
              <a:rPr lang="en-US" altLang="zh-CN" sz="2400" dirty="0"/>
              <a:t>2</a:t>
            </a:r>
            <a:r>
              <a:rPr lang="zh-CN" altLang="en-US" sz="2400" dirty="0"/>
              <a:t>个重要的属性</a:t>
            </a:r>
            <a:r>
              <a:rPr lang="en-US" altLang="zh-CN" sz="2400" dirty="0"/>
              <a:t>:</a:t>
            </a:r>
            <a:endParaRPr lang="en-US" altLang="zh-CN" sz="2400" dirty="0"/>
          </a:p>
          <a:p>
            <a:pPr lvl="1"/>
            <a:r>
              <a:rPr lang="en-US" altLang="zh-CN" sz="2000" dirty="0"/>
              <a:t>AS-PATH: </a:t>
            </a:r>
            <a:r>
              <a:rPr lang="zh-CN" altLang="en-US" sz="2000" dirty="0"/>
              <a:t>该属性包含了前缀的通告已经通过的那些</a:t>
            </a:r>
            <a:r>
              <a:rPr lang="en-US" altLang="zh-CN" sz="2000" dirty="0"/>
              <a:t>AS: AS 67 AS 17 </a:t>
            </a:r>
            <a:endParaRPr lang="en-US" altLang="zh-CN" sz="2000" dirty="0"/>
          </a:p>
          <a:p>
            <a:pPr lvl="1"/>
            <a:r>
              <a:rPr lang="en-US" altLang="zh-CN" sz="2000" dirty="0"/>
              <a:t>NEXT-HOP: </a:t>
            </a:r>
            <a:r>
              <a:rPr lang="zh-CN" altLang="en-US" sz="2000" dirty="0"/>
              <a:t>指明到下一跳</a:t>
            </a:r>
            <a:r>
              <a:rPr lang="en-US" altLang="zh-CN" sz="2000" dirty="0"/>
              <a:t>AS</a:t>
            </a:r>
            <a:r>
              <a:rPr lang="zh-CN" altLang="en-US" sz="2000" dirty="0"/>
              <a:t>的具体的路由器 </a:t>
            </a:r>
            <a:r>
              <a:rPr lang="en-US" altLang="zh-CN" sz="2000" dirty="0"/>
              <a:t>(</a:t>
            </a:r>
            <a:r>
              <a:rPr lang="zh-CN" altLang="en-US" sz="2000" dirty="0"/>
              <a:t>因为可能从当前</a:t>
            </a:r>
            <a:r>
              <a:rPr lang="en-US" altLang="zh-CN" sz="2000" dirty="0"/>
              <a:t>AS</a:t>
            </a:r>
            <a:r>
              <a:rPr lang="zh-CN" altLang="en-US" sz="2000" dirty="0"/>
              <a:t>到下一跳</a:t>
            </a:r>
            <a:r>
              <a:rPr lang="en-US" altLang="zh-CN" sz="2000" dirty="0"/>
              <a:t>AS</a:t>
            </a:r>
            <a:r>
              <a:rPr lang="zh-CN" altLang="en-US" sz="2000" dirty="0"/>
              <a:t>之间可能有多条链路</a:t>
            </a:r>
            <a:r>
              <a:rPr lang="en-US" altLang="zh-CN" sz="2000" dirty="0"/>
              <a:t>)</a:t>
            </a:r>
            <a:endParaRPr lang="en-US" altLang="zh-CN" sz="2000" dirty="0"/>
          </a:p>
          <a:p>
            <a:r>
              <a:rPr lang="zh-CN" altLang="en-US" sz="2400" dirty="0"/>
              <a:t>当一台网关路由器接收到一个路由器通告时，它使用输入策略决定是否接收或过滤该路由</a:t>
            </a:r>
            <a:endParaRPr lang="zh-CN" altLang="en-US" sz="24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BGP</a:t>
            </a:r>
            <a:r>
              <a:rPr lang="zh-CN" altLang="en-US" dirty="0"/>
              <a:t>路由通告</a:t>
            </a:r>
            <a:endParaRPr lang="zh-CN" altLang="en-US" dirty="0"/>
          </a:p>
        </p:txBody>
      </p:sp>
      <p:sp>
        <p:nvSpPr>
          <p:cNvPr id="4" name="Rectangle 11"/>
          <p:cNvSpPr>
            <a:spLocks noChangeArrowheads="1"/>
          </p:cNvSpPr>
          <p:nvPr/>
        </p:nvSpPr>
        <p:spPr bwMode="auto">
          <a:xfrm>
            <a:off x="3702494" y="3799593"/>
            <a:ext cx="3887733" cy="508938"/>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BGP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消息中会包含“路由”</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 name="组合 4"/>
          <p:cNvGrpSpPr/>
          <p:nvPr/>
        </p:nvGrpSpPr>
        <p:grpSpPr>
          <a:xfrm>
            <a:off x="2256776" y="4446280"/>
            <a:ext cx="8085112" cy="476221"/>
            <a:chOff x="1403750" y="3593123"/>
            <a:chExt cx="8085112" cy="476221"/>
          </a:xfrm>
        </p:grpSpPr>
        <p:grpSp>
          <p:nvGrpSpPr>
            <p:cNvPr id="6" name="组合 5"/>
            <p:cNvGrpSpPr/>
            <p:nvPr/>
          </p:nvGrpSpPr>
          <p:grpSpPr>
            <a:xfrm>
              <a:off x="1403750" y="3593123"/>
              <a:ext cx="490436" cy="476221"/>
              <a:chOff x="1403750" y="3593123"/>
              <a:chExt cx="808892" cy="785446"/>
            </a:xfrm>
          </p:grpSpPr>
          <p:sp>
            <p:nvSpPr>
              <p:cNvPr id="8" name="对话气泡: 椭圆形 7"/>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7" name="Text Box 79"/>
            <p:cNvSpPr txBox="1">
              <a:spLocks noChangeArrowheads="1"/>
            </p:cNvSpPr>
            <p:nvPr/>
          </p:nvSpPr>
          <p:spPr bwMode="auto">
            <a:xfrm>
              <a:off x="1985931" y="3593123"/>
              <a:ext cx="750293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“路由”包括前缀和属性： </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AS-PATH</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NEXT-HOP</a:t>
              </a: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p:cNvGrpSpPr/>
          <p:nvPr/>
        </p:nvGrpSpPr>
        <p:grpSpPr>
          <a:xfrm>
            <a:off x="2256776" y="5057184"/>
            <a:ext cx="1812086" cy="476221"/>
            <a:chOff x="1403750" y="3593123"/>
            <a:chExt cx="1812086" cy="476221"/>
          </a:xfrm>
        </p:grpSpPr>
        <p:grpSp>
          <p:nvGrpSpPr>
            <p:cNvPr id="11" name="组合 10"/>
            <p:cNvGrpSpPr/>
            <p:nvPr/>
          </p:nvGrpSpPr>
          <p:grpSpPr>
            <a:xfrm>
              <a:off x="1403750" y="3593123"/>
              <a:ext cx="490436" cy="476221"/>
              <a:chOff x="1403750" y="3593123"/>
              <a:chExt cx="808892" cy="785446"/>
            </a:xfrm>
          </p:grpSpPr>
          <p:sp>
            <p:nvSpPr>
              <p:cNvPr id="13" name="对话气泡: 椭圆形 12"/>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2" name="Text Box 79"/>
            <p:cNvSpPr txBox="1">
              <a:spLocks noChangeArrowheads="1"/>
            </p:cNvSpPr>
            <p:nvPr/>
          </p:nvSpPr>
          <p:spPr bwMode="auto">
            <a:xfrm>
              <a:off x="1985932" y="3593123"/>
              <a:ext cx="122990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例如：</a:t>
              </a: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p:cNvGrpSpPr/>
          <p:nvPr/>
        </p:nvGrpSpPr>
        <p:grpSpPr>
          <a:xfrm>
            <a:off x="4724348" y="5043854"/>
            <a:ext cx="3091836" cy="517461"/>
            <a:chOff x="4650629" y="2375498"/>
            <a:chExt cx="3380794" cy="701023"/>
          </a:xfrm>
        </p:grpSpPr>
        <p:sp>
          <p:nvSpPr>
            <p:cNvPr id="16" name="矩形: 圆角 15"/>
            <p:cNvSpPr/>
            <p:nvPr/>
          </p:nvSpPr>
          <p:spPr>
            <a:xfrm>
              <a:off x="4650629" y="2375498"/>
              <a:ext cx="3380794"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7" name="文本框 16"/>
            <p:cNvSpPr txBox="1"/>
            <p:nvPr/>
          </p:nvSpPr>
          <p:spPr>
            <a:xfrm>
              <a:off x="4774666" y="2425278"/>
              <a:ext cx="3126776" cy="6254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Prefix:138.16.64.0/22 </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 name="组合 17"/>
          <p:cNvGrpSpPr/>
          <p:nvPr/>
        </p:nvGrpSpPr>
        <p:grpSpPr>
          <a:xfrm>
            <a:off x="2400430" y="5623017"/>
            <a:ext cx="3417632" cy="517461"/>
            <a:chOff x="4650628" y="2375498"/>
            <a:chExt cx="3737039" cy="701023"/>
          </a:xfrm>
        </p:grpSpPr>
        <p:sp>
          <p:nvSpPr>
            <p:cNvPr id="19" name="矩形: 圆角 18"/>
            <p:cNvSpPr/>
            <p:nvPr/>
          </p:nvSpPr>
          <p:spPr>
            <a:xfrm>
              <a:off x="4650628" y="2375498"/>
              <a:ext cx="3579232"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0" name="文本框 19"/>
            <p:cNvSpPr txBox="1"/>
            <p:nvPr/>
          </p:nvSpPr>
          <p:spPr>
            <a:xfrm>
              <a:off x="4774666" y="2425278"/>
              <a:ext cx="3613001" cy="6254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AS-PATH:  AS3  AS131</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1" name="组合 20"/>
          <p:cNvGrpSpPr/>
          <p:nvPr/>
        </p:nvGrpSpPr>
        <p:grpSpPr>
          <a:xfrm>
            <a:off x="5756623" y="5617137"/>
            <a:ext cx="3867895" cy="517461"/>
            <a:chOff x="4650628" y="2375498"/>
            <a:chExt cx="3637001" cy="701023"/>
          </a:xfrm>
        </p:grpSpPr>
        <p:sp>
          <p:nvSpPr>
            <p:cNvPr id="22" name="矩形: 圆角 21"/>
            <p:cNvSpPr/>
            <p:nvPr/>
          </p:nvSpPr>
          <p:spPr>
            <a:xfrm>
              <a:off x="4650628" y="2375498"/>
              <a:ext cx="3579232"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3" name="文本框 22"/>
            <p:cNvSpPr txBox="1"/>
            <p:nvPr/>
          </p:nvSpPr>
          <p:spPr>
            <a:xfrm>
              <a:off x="4708398" y="2425279"/>
              <a:ext cx="3579231" cy="6254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NEXT-HOP:  201.44.13.125</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 name="组合 23"/>
          <p:cNvGrpSpPr/>
          <p:nvPr/>
        </p:nvGrpSpPr>
        <p:grpSpPr>
          <a:xfrm>
            <a:off x="1738051" y="1778318"/>
            <a:ext cx="8303948" cy="1977302"/>
            <a:chOff x="78178" y="1507470"/>
            <a:chExt cx="8303948" cy="1977302"/>
          </a:xfrm>
        </p:grpSpPr>
        <p:grpSp>
          <p:nvGrpSpPr>
            <p:cNvPr id="25" name="组合 24"/>
            <p:cNvGrpSpPr/>
            <p:nvPr/>
          </p:nvGrpSpPr>
          <p:grpSpPr>
            <a:xfrm>
              <a:off x="78178" y="1507470"/>
              <a:ext cx="8303948" cy="1977302"/>
              <a:chOff x="78178" y="1507470"/>
              <a:chExt cx="8303948" cy="1977302"/>
            </a:xfrm>
          </p:grpSpPr>
          <p:sp>
            <p:nvSpPr>
              <p:cNvPr id="206" name="Freeform 2"/>
              <p:cNvSpPr/>
              <p:nvPr/>
            </p:nvSpPr>
            <p:spPr bwMode="auto">
              <a:xfrm flipH="1">
                <a:off x="78178" y="1593081"/>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207" name="组合 206"/>
              <p:cNvGrpSpPr/>
              <p:nvPr/>
            </p:nvGrpSpPr>
            <p:grpSpPr>
              <a:xfrm>
                <a:off x="1529137" y="1507470"/>
                <a:ext cx="1779108" cy="1189421"/>
                <a:chOff x="2707027" y="1673538"/>
                <a:chExt cx="3810000" cy="3520449"/>
              </a:xfrm>
            </p:grpSpPr>
            <p:grpSp>
              <p:nvGrpSpPr>
                <p:cNvPr id="241" name="组合 240"/>
                <p:cNvGrpSpPr/>
                <p:nvPr/>
              </p:nvGrpSpPr>
              <p:grpSpPr>
                <a:xfrm>
                  <a:off x="2707027" y="1673538"/>
                  <a:ext cx="3810000" cy="3520449"/>
                  <a:chOff x="2363126" y="1676863"/>
                  <a:chExt cx="3995264" cy="3691633"/>
                </a:xfrm>
              </p:grpSpPr>
              <p:sp>
                <p:nvSpPr>
                  <p:cNvPr id="243" name="椭圆 242"/>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4" name="椭圆 243"/>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42" name="弧形 241"/>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208" name="直接连接符 207"/>
              <p:cNvCxnSpPr/>
              <p:nvPr/>
            </p:nvCxnSpPr>
            <p:spPr>
              <a:xfrm>
                <a:off x="1285943" y="2268058"/>
                <a:ext cx="570060" cy="0"/>
              </a:xfrm>
              <a:prstGeom prst="line">
                <a:avLst/>
              </a:prstGeom>
              <a:noFill/>
              <a:ln w="19050" cap="flat" cmpd="sng" algn="ctr">
                <a:solidFill>
                  <a:sysClr val="windowText" lastClr="000000"/>
                </a:solidFill>
                <a:prstDash val="solid"/>
                <a:miter lim="800000"/>
              </a:ln>
              <a:effectLst/>
            </p:spPr>
          </p:cxnSp>
          <p:sp>
            <p:nvSpPr>
              <p:cNvPr id="209" name="Freeform 2"/>
              <p:cNvSpPr/>
              <p:nvPr/>
            </p:nvSpPr>
            <p:spPr bwMode="auto">
              <a:xfrm>
                <a:off x="7050279" y="1666508"/>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210" name="组合 209"/>
              <p:cNvGrpSpPr/>
              <p:nvPr/>
            </p:nvGrpSpPr>
            <p:grpSpPr>
              <a:xfrm>
                <a:off x="4931915" y="1815627"/>
                <a:ext cx="2087626" cy="1158617"/>
                <a:chOff x="2707027" y="1673538"/>
                <a:chExt cx="3810000" cy="3520449"/>
              </a:xfrm>
            </p:grpSpPr>
            <p:grpSp>
              <p:nvGrpSpPr>
                <p:cNvPr id="237" name="组合 236"/>
                <p:cNvGrpSpPr/>
                <p:nvPr/>
              </p:nvGrpSpPr>
              <p:grpSpPr>
                <a:xfrm>
                  <a:off x="2707027" y="1673538"/>
                  <a:ext cx="3810000" cy="3520449"/>
                  <a:chOff x="2363126" y="1676863"/>
                  <a:chExt cx="3995264" cy="3691633"/>
                </a:xfrm>
              </p:grpSpPr>
              <p:sp>
                <p:nvSpPr>
                  <p:cNvPr id="239" name="椭圆 238"/>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0" name="椭圆 239"/>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38" name="弧形 237"/>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211" name="直接连接符 210"/>
              <p:cNvCxnSpPr/>
              <p:nvPr/>
            </p:nvCxnSpPr>
            <p:spPr>
              <a:xfrm>
                <a:off x="6183182" y="2114784"/>
                <a:ext cx="959695" cy="0"/>
              </a:xfrm>
              <a:prstGeom prst="line">
                <a:avLst/>
              </a:prstGeom>
              <a:noFill/>
              <a:ln w="19050" cap="flat" cmpd="sng" algn="ctr">
                <a:solidFill>
                  <a:sysClr val="windowText" lastClr="000000"/>
                </a:solidFill>
                <a:prstDash val="solid"/>
                <a:miter lim="800000"/>
              </a:ln>
              <a:effectLst/>
            </p:spPr>
          </p:cxnSp>
          <p:cxnSp>
            <p:nvCxnSpPr>
              <p:cNvPr id="212" name="直接连接符 211"/>
              <p:cNvCxnSpPr/>
              <p:nvPr/>
            </p:nvCxnSpPr>
            <p:spPr>
              <a:xfrm>
                <a:off x="6572834" y="2565289"/>
                <a:ext cx="742366" cy="0"/>
              </a:xfrm>
              <a:prstGeom prst="line">
                <a:avLst/>
              </a:prstGeom>
              <a:noFill/>
              <a:ln w="19050" cap="flat" cmpd="sng" algn="ctr">
                <a:solidFill>
                  <a:sysClr val="windowText" lastClr="000000"/>
                </a:solidFill>
                <a:prstDash val="solid"/>
                <a:miter lim="800000"/>
              </a:ln>
              <a:effectLst/>
            </p:spPr>
          </p:cxnSp>
          <p:grpSp>
            <p:nvGrpSpPr>
              <p:cNvPr id="213" name="组合 212"/>
              <p:cNvGrpSpPr/>
              <p:nvPr/>
            </p:nvGrpSpPr>
            <p:grpSpPr>
              <a:xfrm>
                <a:off x="2874709" y="2326155"/>
                <a:ext cx="2087626" cy="1158617"/>
                <a:chOff x="2707027" y="1673538"/>
                <a:chExt cx="3810000" cy="3520449"/>
              </a:xfrm>
            </p:grpSpPr>
            <p:grpSp>
              <p:nvGrpSpPr>
                <p:cNvPr id="233" name="组合 232"/>
                <p:cNvGrpSpPr/>
                <p:nvPr/>
              </p:nvGrpSpPr>
              <p:grpSpPr>
                <a:xfrm>
                  <a:off x="2707027" y="1673538"/>
                  <a:ext cx="3810000" cy="3520449"/>
                  <a:chOff x="2363126" y="1676863"/>
                  <a:chExt cx="3995264" cy="3691633"/>
                </a:xfrm>
              </p:grpSpPr>
              <p:sp>
                <p:nvSpPr>
                  <p:cNvPr id="235" name="椭圆 234"/>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6" name="椭圆 235"/>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34" name="弧形 233"/>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14" name="Line 38"/>
              <p:cNvSpPr>
                <a:spLocks noChangeShapeType="1"/>
              </p:cNvSpPr>
              <p:nvPr/>
            </p:nvSpPr>
            <p:spPr bwMode="auto">
              <a:xfrm>
                <a:off x="5616353" y="2429751"/>
                <a:ext cx="496682" cy="118630"/>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5" name="Freeform 39"/>
              <p:cNvSpPr/>
              <p:nvPr/>
            </p:nvSpPr>
            <p:spPr bwMode="auto">
              <a:xfrm>
                <a:off x="2304145" y="2148804"/>
                <a:ext cx="323421" cy="112117"/>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6" name="Freeform 40"/>
              <p:cNvSpPr/>
              <p:nvPr/>
            </p:nvSpPr>
            <p:spPr bwMode="auto">
              <a:xfrm>
                <a:off x="2962502" y="2238613"/>
                <a:ext cx="643515" cy="364589"/>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7" name="Freeform 41"/>
              <p:cNvSpPr/>
              <p:nvPr/>
            </p:nvSpPr>
            <p:spPr bwMode="auto">
              <a:xfrm>
                <a:off x="4445877" y="2476958"/>
                <a:ext cx="839354" cy="41306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8" name="Text Box 49"/>
              <p:cNvSpPr txBox="1">
                <a:spLocks noChangeArrowheads="1"/>
              </p:cNvSpPr>
              <p:nvPr/>
            </p:nvSpPr>
            <p:spPr bwMode="auto">
              <a:xfrm>
                <a:off x="2343930" y="2236334"/>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AS3</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9" name="Text Box 50"/>
              <p:cNvSpPr txBox="1">
                <a:spLocks noChangeArrowheads="1"/>
              </p:cNvSpPr>
              <p:nvPr/>
            </p:nvSpPr>
            <p:spPr bwMode="auto">
              <a:xfrm>
                <a:off x="3117676" y="2986226"/>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AS1</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0" name="Text Box 51"/>
              <p:cNvSpPr txBox="1">
                <a:spLocks noChangeArrowheads="1"/>
              </p:cNvSpPr>
              <p:nvPr/>
            </p:nvSpPr>
            <p:spPr bwMode="auto">
              <a:xfrm>
                <a:off x="5576567" y="2584157"/>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AS2</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1" name="Line 93"/>
              <p:cNvSpPr>
                <a:spLocks noChangeShapeType="1"/>
              </p:cNvSpPr>
              <p:nvPr/>
            </p:nvSpPr>
            <p:spPr bwMode="auto">
              <a:xfrm flipH="1">
                <a:off x="3511043" y="2654343"/>
                <a:ext cx="119358" cy="10031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2" name="Line 94"/>
              <p:cNvSpPr>
                <a:spLocks noChangeShapeType="1"/>
              </p:cNvSpPr>
              <p:nvPr/>
            </p:nvSpPr>
            <p:spPr bwMode="auto">
              <a:xfrm>
                <a:off x="3837031" y="2636792"/>
                <a:ext cx="0" cy="34943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3" name="Line 95"/>
              <p:cNvSpPr>
                <a:spLocks noChangeShapeType="1"/>
              </p:cNvSpPr>
              <p:nvPr/>
            </p:nvSpPr>
            <p:spPr bwMode="auto">
              <a:xfrm>
                <a:off x="3967939" y="2646475"/>
                <a:ext cx="401709" cy="207513"/>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4" name="Line 96"/>
              <p:cNvSpPr>
                <a:spLocks noChangeShapeType="1"/>
              </p:cNvSpPr>
              <p:nvPr/>
            </p:nvSpPr>
            <p:spPr bwMode="auto">
              <a:xfrm flipH="1">
                <a:off x="4065479" y="2929717"/>
                <a:ext cx="304170" cy="7474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5" name="Line 97"/>
              <p:cNvSpPr>
                <a:spLocks noChangeShapeType="1"/>
              </p:cNvSpPr>
              <p:nvPr/>
            </p:nvSpPr>
            <p:spPr bwMode="auto">
              <a:xfrm flipH="1" flipV="1">
                <a:off x="3558080" y="2817781"/>
                <a:ext cx="769215" cy="52925"/>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6" name="Line 98"/>
              <p:cNvSpPr>
                <a:spLocks noChangeShapeType="1"/>
              </p:cNvSpPr>
              <p:nvPr/>
            </p:nvSpPr>
            <p:spPr bwMode="auto">
              <a:xfrm flipV="1">
                <a:off x="5548332" y="2265510"/>
                <a:ext cx="282352" cy="83596"/>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7" name="Line 103"/>
              <p:cNvSpPr>
                <a:spLocks noChangeShapeType="1"/>
              </p:cNvSpPr>
              <p:nvPr/>
            </p:nvSpPr>
            <p:spPr bwMode="auto">
              <a:xfrm flipH="1" flipV="1">
                <a:off x="2469705" y="1962927"/>
                <a:ext cx="195079" cy="108182"/>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8" name="Line 105"/>
              <p:cNvSpPr>
                <a:spLocks noChangeShapeType="1"/>
              </p:cNvSpPr>
              <p:nvPr/>
            </p:nvSpPr>
            <p:spPr bwMode="auto">
              <a:xfrm>
                <a:off x="6113035" y="2307800"/>
                <a:ext cx="70147" cy="180011"/>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9" name="Line 106"/>
              <p:cNvSpPr>
                <a:spLocks noChangeShapeType="1"/>
              </p:cNvSpPr>
              <p:nvPr/>
            </p:nvSpPr>
            <p:spPr bwMode="auto">
              <a:xfrm>
                <a:off x="3522594" y="2870708"/>
                <a:ext cx="162994" cy="83596"/>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0" name="Line 104"/>
              <p:cNvSpPr>
                <a:spLocks noChangeShapeType="1"/>
              </p:cNvSpPr>
              <p:nvPr/>
            </p:nvSpPr>
            <p:spPr bwMode="auto">
              <a:xfrm flipH="1">
                <a:off x="2121899" y="1979646"/>
                <a:ext cx="119358" cy="23308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1" name="Text Box 51"/>
              <p:cNvSpPr txBox="1">
                <a:spLocks noChangeArrowheads="1"/>
              </p:cNvSpPr>
              <p:nvPr/>
            </p:nvSpPr>
            <p:spPr bwMode="auto">
              <a:xfrm>
                <a:off x="7167430" y="2034953"/>
                <a:ext cx="7423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其他网络</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2" name="Text Box 51"/>
              <p:cNvSpPr txBox="1">
                <a:spLocks noChangeArrowheads="1"/>
              </p:cNvSpPr>
              <p:nvPr/>
            </p:nvSpPr>
            <p:spPr bwMode="auto">
              <a:xfrm>
                <a:off x="706386" y="1936579"/>
                <a:ext cx="656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其他网络</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6" name="组合 25"/>
            <p:cNvGrpSpPr/>
            <p:nvPr/>
          </p:nvGrpSpPr>
          <p:grpSpPr>
            <a:xfrm>
              <a:off x="1857881" y="2158565"/>
              <a:ext cx="493615" cy="510278"/>
              <a:chOff x="1003842" y="2675849"/>
              <a:chExt cx="576331" cy="595787"/>
            </a:xfrm>
          </p:grpSpPr>
          <p:sp>
            <p:nvSpPr>
              <p:cNvPr id="189" name="Text Box 92"/>
              <p:cNvSpPr txBox="1">
                <a:spLocks noChangeArrowheads="1"/>
              </p:cNvSpPr>
              <p:nvPr/>
            </p:nvSpPr>
            <p:spPr bwMode="auto">
              <a:xfrm>
                <a:off x="1010188" y="2876350"/>
                <a:ext cx="569985"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3b</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90" name="组合 189"/>
              <p:cNvGrpSpPr/>
              <p:nvPr/>
            </p:nvGrpSpPr>
            <p:grpSpPr>
              <a:xfrm>
                <a:off x="1003842" y="2675849"/>
                <a:ext cx="530356" cy="286287"/>
                <a:chOff x="5009155" y="5796953"/>
                <a:chExt cx="644233" cy="347757"/>
              </a:xfrm>
            </p:grpSpPr>
            <p:grpSp>
              <p:nvGrpSpPr>
                <p:cNvPr id="191" name="组合 190"/>
                <p:cNvGrpSpPr/>
                <p:nvPr/>
              </p:nvGrpSpPr>
              <p:grpSpPr>
                <a:xfrm>
                  <a:off x="5009155" y="5796953"/>
                  <a:ext cx="644233" cy="347757"/>
                  <a:chOff x="5009080" y="5796953"/>
                  <a:chExt cx="1698203" cy="916690"/>
                </a:xfrm>
              </p:grpSpPr>
              <p:sp>
                <p:nvSpPr>
                  <p:cNvPr id="201"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02"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03"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04"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5"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92" name="Group 47"/>
                <p:cNvGrpSpPr/>
                <p:nvPr/>
              </p:nvGrpSpPr>
              <p:grpSpPr bwMode="auto">
                <a:xfrm>
                  <a:off x="5109385" y="5867405"/>
                  <a:ext cx="374922" cy="90859"/>
                  <a:chOff x="2215" y="2179"/>
                  <a:chExt cx="185" cy="73"/>
                </a:xfrm>
              </p:grpSpPr>
              <p:grpSp>
                <p:nvGrpSpPr>
                  <p:cNvPr id="193" name="Group 48"/>
                  <p:cNvGrpSpPr/>
                  <p:nvPr/>
                </p:nvGrpSpPr>
                <p:grpSpPr bwMode="auto">
                  <a:xfrm>
                    <a:off x="2215" y="2181"/>
                    <a:ext cx="185" cy="71"/>
                    <a:chOff x="2831" y="847"/>
                    <a:chExt cx="146" cy="103"/>
                  </a:xfrm>
                </p:grpSpPr>
                <p:sp>
                  <p:nvSpPr>
                    <p:cNvPr id="198"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9"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0"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94" name="Group 52"/>
                  <p:cNvGrpSpPr/>
                  <p:nvPr/>
                </p:nvGrpSpPr>
                <p:grpSpPr bwMode="auto">
                  <a:xfrm flipV="1">
                    <a:off x="2215" y="2179"/>
                    <a:ext cx="185" cy="72"/>
                    <a:chOff x="2831" y="843"/>
                    <a:chExt cx="146" cy="103"/>
                  </a:xfrm>
                </p:grpSpPr>
                <p:sp>
                  <p:nvSpPr>
                    <p:cNvPr id="195"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6"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7"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27" name="组合 26"/>
            <p:cNvGrpSpPr/>
            <p:nvPr/>
          </p:nvGrpSpPr>
          <p:grpSpPr>
            <a:xfrm>
              <a:off x="2127609" y="1514742"/>
              <a:ext cx="454238" cy="535009"/>
              <a:chOff x="1003842" y="2337474"/>
              <a:chExt cx="530356" cy="624662"/>
            </a:xfrm>
          </p:grpSpPr>
          <p:sp>
            <p:nvSpPr>
              <p:cNvPr id="172"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3c</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73" name="组合 172"/>
              <p:cNvGrpSpPr/>
              <p:nvPr/>
            </p:nvGrpSpPr>
            <p:grpSpPr>
              <a:xfrm>
                <a:off x="1003842" y="2675849"/>
                <a:ext cx="530356" cy="286287"/>
                <a:chOff x="5009155" y="5796953"/>
                <a:chExt cx="644233" cy="347757"/>
              </a:xfrm>
            </p:grpSpPr>
            <p:grpSp>
              <p:nvGrpSpPr>
                <p:cNvPr id="174" name="组合 173"/>
                <p:cNvGrpSpPr/>
                <p:nvPr/>
              </p:nvGrpSpPr>
              <p:grpSpPr>
                <a:xfrm>
                  <a:off x="5009155" y="5796953"/>
                  <a:ext cx="644233" cy="347757"/>
                  <a:chOff x="5009080" y="5796953"/>
                  <a:chExt cx="1698203" cy="916690"/>
                </a:xfrm>
              </p:grpSpPr>
              <p:sp>
                <p:nvSpPr>
                  <p:cNvPr id="18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7"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8"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75" name="Group 47"/>
                <p:cNvGrpSpPr/>
                <p:nvPr/>
              </p:nvGrpSpPr>
              <p:grpSpPr bwMode="auto">
                <a:xfrm>
                  <a:off x="5109385" y="5867405"/>
                  <a:ext cx="374922" cy="90859"/>
                  <a:chOff x="2215" y="2179"/>
                  <a:chExt cx="185" cy="73"/>
                </a:xfrm>
              </p:grpSpPr>
              <p:grpSp>
                <p:nvGrpSpPr>
                  <p:cNvPr id="176" name="Group 48"/>
                  <p:cNvGrpSpPr/>
                  <p:nvPr/>
                </p:nvGrpSpPr>
                <p:grpSpPr bwMode="auto">
                  <a:xfrm>
                    <a:off x="2215" y="2181"/>
                    <a:ext cx="185" cy="71"/>
                    <a:chOff x="2831" y="847"/>
                    <a:chExt cx="146" cy="103"/>
                  </a:xfrm>
                </p:grpSpPr>
                <p:sp>
                  <p:nvSpPr>
                    <p:cNvPr id="181"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2"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3"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77" name="Group 52"/>
                  <p:cNvGrpSpPr/>
                  <p:nvPr/>
                </p:nvGrpSpPr>
                <p:grpSpPr bwMode="auto">
                  <a:xfrm flipV="1">
                    <a:off x="2215" y="2179"/>
                    <a:ext cx="185" cy="72"/>
                    <a:chOff x="2831" y="843"/>
                    <a:chExt cx="146" cy="103"/>
                  </a:xfrm>
                </p:grpSpPr>
                <p:sp>
                  <p:nvSpPr>
                    <p:cNvPr id="178"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9"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0"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28" name="组合 27"/>
            <p:cNvGrpSpPr/>
            <p:nvPr/>
          </p:nvGrpSpPr>
          <p:grpSpPr>
            <a:xfrm>
              <a:off x="2610002" y="1717724"/>
              <a:ext cx="454238" cy="535009"/>
              <a:chOff x="1003842" y="2337474"/>
              <a:chExt cx="530356" cy="624662"/>
            </a:xfrm>
          </p:grpSpPr>
          <p:sp>
            <p:nvSpPr>
              <p:cNvPr id="155"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6" name="组合 155"/>
              <p:cNvGrpSpPr/>
              <p:nvPr/>
            </p:nvGrpSpPr>
            <p:grpSpPr>
              <a:xfrm>
                <a:off x="1003842" y="2675849"/>
                <a:ext cx="530356" cy="286287"/>
                <a:chOff x="5009155" y="5796953"/>
                <a:chExt cx="644233" cy="347757"/>
              </a:xfrm>
            </p:grpSpPr>
            <p:grpSp>
              <p:nvGrpSpPr>
                <p:cNvPr id="157" name="组合 156"/>
                <p:cNvGrpSpPr/>
                <p:nvPr/>
              </p:nvGrpSpPr>
              <p:grpSpPr>
                <a:xfrm>
                  <a:off x="5009155" y="5796953"/>
                  <a:ext cx="644233" cy="347757"/>
                  <a:chOff x="5009080" y="5796953"/>
                  <a:chExt cx="1698203" cy="916690"/>
                </a:xfrm>
              </p:grpSpPr>
              <p:sp>
                <p:nvSpPr>
                  <p:cNvPr id="16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7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58" name="Group 47"/>
                <p:cNvGrpSpPr/>
                <p:nvPr/>
              </p:nvGrpSpPr>
              <p:grpSpPr bwMode="auto">
                <a:xfrm>
                  <a:off x="5109385" y="5867405"/>
                  <a:ext cx="374922" cy="90859"/>
                  <a:chOff x="2215" y="2179"/>
                  <a:chExt cx="185" cy="73"/>
                </a:xfrm>
              </p:grpSpPr>
              <p:grpSp>
                <p:nvGrpSpPr>
                  <p:cNvPr id="159" name="Group 48"/>
                  <p:cNvGrpSpPr/>
                  <p:nvPr/>
                </p:nvGrpSpPr>
                <p:grpSpPr bwMode="auto">
                  <a:xfrm>
                    <a:off x="2215" y="2181"/>
                    <a:ext cx="185" cy="71"/>
                    <a:chOff x="2831" y="847"/>
                    <a:chExt cx="146" cy="103"/>
                  </a:xfrm>
                </p:grpSpPr>
                <p:sp>
                  <p:nvSpPr>
                    <p:cNvPr id="16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60" name="Group 52"/>
                  <p:cNvGrpSpPr/>
                  <p:nvPr/>
                </p:nvGrpSpPr>
                <p:grpSpPr bwMode="auto">
                  <a:xfrm flipV="1">
                    <a:off x="2215" y="2179"/>
                    <a:ext cx="185" cy="72"/>
                    <a:chOff x="2831" y="843"/>
                    <a:chExt cx="146" cy="103"/>
                  </a:xfrm>
                </p:grpSpPr>
                <p:sp>
                  <p:nvSpPr>
                    <p:cNvPr id="16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29" name="组合 28"/>
            <p:cNvGrpSpPr/>
            <p:nvPr/>
          </p:nvGrpSpPr>
          <p:grpSpPr>
            <a:xfrm>
              <a:off x="3577224" y="2374425"/>
              <a:ext cx="767875" cy="338554"/>
              <a:chOff x="1003842" y="2571124"/>
              <a:chExt cx="896550" cy="395286"/>
            </a:xfrm>
          </p:grpSpPr>
          <p:sp>
            <p:nvSpPr>
              <p:cNvPr id="138" name="Text Box 92"/>
              <p:cNvSpPr txBox="1">
                <a:spLocks noChangeArrowheads="1"/>
              </p:cNvSpPr>
              <p:nvPr/>
            </p:nvSpPr>
            <p:spPr bwMode="auto">
              <a:xfrm>
                <a:off x="1458314" y="2571124"/>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1c</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39" name="组合 138"/>
              <p:cNvGrpSpPr/>
              <p:nvPr/>
            </p:nvGrpSpPr>
            <p:grpSpPr>
              <a:xfrm>
                <a:off x="1003842" y="2675849"/>
                <a:ext cx="530356" cy="286287"/>
                <a:chOff x="5009155" y="5796953"/>
                <a:chExt cx="644233" cy="347757"/>
              </a:xfrm>
            </p:grpSpPr>
            <p:grpSp>
              <p:nvGrpSpPr>
                <p:cNvPr id="140" name="组合 139"/>
                <p:cNvGrpSpPr/>
                <p:nvPr/>
              </p:nvGrpSpPr>
              <p:grpSpPr>
                <a:xfrm>
                  <a:off x="5009155" y="5796953"/>
                  <a:ext cx="644233" cy="347757"/>
                  <a:chOff x="5009080" y="5796953"/>
                  <a:chExt cx="1698203" cy="916690"/>
                </a:xfrm>
              </p:grpSpPr>
              <p:sp>
                <p:nvSpPr>
                  <p:cNvPr id="150"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51"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52"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53"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4"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41" name="Group 47"/>
                <p:cNvGrpSpPr/>
                <p:nvPr/>
              </p:nvGrpSpPr>
              <p:grpSpPr bwMode="auto">
                <a:xfrm>
                  <a:off x="5109385" y="5867405"/>
                  <a:ext cx="374922" cy="90859"/>
                  <a:chOff x="2215" y="2179"/>
                  <a:chExt cx="185" cy="73"/>
                </a:xfrm>
              </p:grpSpPr>
              <p:grpSp>
                <p:nvGrpSpPr>
                  <p:cNvPr id="142" name="Group 48"/>
                  <p:cNvGrpSpPr/>
                  <p:nvPr/>
                </p:nvGrpSpPr>
                <p:grpSpPr bwMode="auto">
                  <a:xfrm>
                    <a:off x="2215" y="2181"/>
                    <a:ext cx="185" cy="71"/>
                    <a:chOff x="2831" y="847"/>
                    <a:chExt cx="146" cy="103"/>
                  </a:xfrm>
                </p:grpSpPr>
                <p:sp>
                  <p:nvSpPr>
                    <p:cNvPr id="147"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8"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9"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43" name="Group 52"/>
                  <p:cNvGrpSpPr/>
                  <p:nvPr/>
                </p:nvGrpSpPr>
                <p:grpSpPr bwMode="auto">
                  <a:xfrm flipV="1">
                    <a:off x="2215" y="2179"/>
                    <a:ext cx="185" cy="72"/>
                    <a:chOff x="2831" y="843"/>
                    <a:chExt cx="146" cy="103"/>
                  </a:xfrm>
                </p:grpSpPr>
                <p:sp>
                  <p:nvSpPr>
                    <p:cNvPr id="144"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5"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6"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30" name="组合 29"/>
            <p:cNvGrpSpPr/>
            <p:nvPr/>
          </p:nvGrpSpPr>
          <p:grpSpPr>
            <a:xfrm>
              <a:off x="2889809" y="2659995"/>
              <a:ext cx="765394" cy="338554"/>
              <a:chOff x="640545" y="2626048"/>
              <a:chExt cx="893653" cy="395286"/>
            </a:xfrm>
          </p:grpSpPr>
          <p:sp>
            <p:nvSpPr>
              <p:cNvPr id="121" name="Text Box 92"/>
              <p:cNvSpPr txBox="1">
                <a:spLocks noChangeArrowheads="1"/>
              </p:cNvSpPr>
              <p:nvPr/>
            </p:nvSpPr>
            <p:spPr bwMode="auto">
              <a:xfrm>
                <a:off x="640545" y="2626048"/>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22" name="组合 121"/>
              <p:cNvGrpSpPr/>
              <p:nvPr/>
            </p:nvGrpSpPr>
            <p:grpSpPr>
              <a:xfrm>
                <a:off x="1003842" y="2675849"/>
                <a:ext cx="530356" cy="286287"/>
                <a:chOff x="5009155" y="5796953"/>
                <a:chExt cx="644233" cy="347757"/>
              </a:xfrm>
            </p:grpSpPr>
            <p:grpSp>
              <p:nvGrpSpPr>
                <p:cNvPr id="123" name="组合 122"/>
                <p:cNvGrpSpPr/>
                <p:nvPr/>
              </p:nvGrpSpPr>
              <p:grpSpPr>
                <a:xfrm>
                  <a:off x="5009155" y="5796953"/>
                  <a:ext cx="644233" cy="347757"/>
                  <a:chOff x="5009080" y="5796953"/>
                  <a:chExt cx="1698203" cy="916690"/>
                </a:xfrm>
              </p:grpSpPr>
              <p:sp>
                <p:nvSpPr>
                  <p:cNvPr id="13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6"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7"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24" name="Group 47"/>
                <p:cNvGrpSpPr/>
                <p:nvPr/>
              </p:nvGrpSpPr>
              <p:grpSpPr bwMode="auto">
                <a:xfrm>
                  <a:off x="5109385" y="5867405"/>
                  <a:ext cx="374922" cy="90859"/>
                  <a:chOff x="2215" y="2179"/>
                  <a:chExt cx="185" cy="73"/>
                </a:xfrm>
              </p:grpSpPr>
              <p:grpSp>
                <p:nvGrpSpPr>
                  <p:cNvPr id="125" name="Group 48"/>
                  <p:cNvGrpSpPr/>
                  <p:nvPr/>
                </p:nvGrpSpPr>
                <p:grpSpPr bwMode="auto">
                  <a:xfrm>
                    <a:off x="2215" y="2181"/>
                    <a:ext cx="185" cy="71"/>
                    <a:chOff x="2831" y="847"/>
                    <a:chExt cx="146" cy="103"/>
                  </a:xfrm>
                </p:grpSpPr>
                <p:sp>
                  <p:nvSpPr>
                    <p:cNvPr id="130"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1"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2"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26" name="Group 52"/>
                  <p:cNvGrpSpPr/>
                  <p:nvPr/>
                </p:nvGrpSpPr>
                <p:grpSpPr bwMode="auto">
                  <a:xfrm flipV="1">
                    <a:off x="2215" y="2179"/>
                    <a:ext cx="185" cy="72"/>
                    <a:chOff x="2831" y="843"/>
                    <a:chExt cx="146" cy="103"/>
                  </a:xfrm>
                </p:grpSpPr>
                <p:sp>
                  <p:nvSpPr>
                    <p:cNvPr id="127"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8"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9"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31" name="组合 30"/>
            <p:cNvGrpSpPr/>
            <p:nvPr/>
          </p:nvGrpSpPr>
          <p:grpSpPr>
            <a:xfrm>
              <a:off x="3666119" y="2901100"/>
              <a:ext cx="454238" cy="525244"/>
              <a:chOff x="1003842" y="2675849"/>
              <a:chExt cx="530356" cy="613260"/>
            </a:xfrm>
          </p:grpSpPr>
          <p:sp>
            <p:nvSpPr>
              <p:cNvPr id="104" name="Text Box 92"/>
              <p:cNvSpPr txBox="1">
                <a:spLocks noChangeArrowheads="1"/>
              </p:cNvSpPr>
              <p:nvPr/>
            </p:nvSpPr>
            <p:spPr bwMode="auto">
              <a:xfrm>
                <a:off x="1046914" y="2893823"/>
                <a:ext cx="455179"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1d</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5" name="组合 104"/>
              <p:cNvGrpSpPr/>
              <p:nvPr/>
            </p:nvGrpSpPr>
            <p:grpSpPr>
              <a:xfrm>
                <a:off x="1003842" y="2675849"/>
                <a:ext cx="530356" cy="286287"/>
                <a:chOff x="5009155" y="5796953"/>
                <a:chExt cx="644233" cy="347757"/>
              </a:xfrm>
            </p:grpSpPr>
            <p:grpSp>
              <p:nvGrpSpPr>
                <p:cNvPr id="106" name="组合 105"/>
                <p:cNvGrpSpPr/>
                <p:nvPr/>
              </p:nvGrpSpPr>
              <p:grpSpPr>
                <a:xfrm>
                  <a:off x="5009155" y="5796953"/>
                  <a:ext cx="644233" cy="347757"/>
                  <a:chOff x="5009080" y="5796953"/>
                  <a:chExt cx="1698203" cy="916690"/>
                </a:xfrm>
              </p:grpSpPr>
              <p:sp>
                <p:nvSpPr>
                  <p:cNvPr id="116"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7"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8"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9"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0"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07" name="Group 47"/>
                <p:cNvGrpSpPr/>
                <p:nvPr/>
              </p:nvGrpSpPr>
              <p:grpSpPr bwMode="auto">
                <a:xfrm>
                  <a:off x="5109385" y="5867405"/>
                  <a:ext cx="374922" cy="90859"/>
                  <a:chOff x="2215" y="2179"/>
                  <a:chExt cx="185" cy="73"/>
                </a:xfrm>
              </p:grpSpPr>
              <p:grpSp>
                <p:nvGrpSpPr>
                  <p:cNvPr id="108" name="Group 48"/>
                  <p:cNvGrpSpPr/>
                  <p:nvPr/>
                </p:nvGrpSpPr>
                <p:grpSpPr bwMode="auto">
                  <a:xfrm>
                    <a:off x="2215" y="2181"/>
                    <a:ext cx="185" cy="71"/>
                    <a:chOff x="2831" y="847"/>
                    <a:chExt cx="146" cy="103"/>
                  </a:xfrm>
                </p:grpSpPr>
                <p:sp>
                  <p:nvSpPr>
                    <p:cNvPr id="113"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4"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5"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09" name="Group 52"/>
                  <p:cNvGrpSpPr/>
                  <p:nvPr/>
                </p:nvGrpSpPr>
                <p:grpSpPr bwMode="auto">
                  <a:xfrm flipV="1">
                    <a:off x="2215" y="2179"/>
                    <a:ext cx="185" cy="72"/>
                    <a:chOff x="2831" y="843"/>
                    <a:chExt cx="146" cy="103"/>
                  </a:xfrm>
                </p:grpSpPr>
                <p:sp>
                  <p:nvSpPr>
                    <p:cNvPr id="110"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1"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2"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32" name="组合 31"/>
            <p:cNvGrpSpPr/>
            <p:nvPr/>
          </p:nvGrpSpPr>
          <p:grpSpPr>
            <a:xfrm>
              <a:off x="4214837" y="2756688"/>
              <a:ext cx="454238" cy="545161"/>
              <a:chOff x="1003842" y="2675849"/>
              <a:chExt cx="530356" cy="636515"/>
            </a:xfrm>
          </p:grpSpPr>
          <p:sp>
            <p:nvSpPr>
              <p:cNvPr id="87" name="Text Box 92"/>
              <p:cNvSpPr txBox="1">
                <a:spLocks noChangeArrowheads="1"/>
              </p:cNvSpPr>
              <p:nvPr/>
            </p:nvSpPr>
            <p:spPr bwMode="auto">
              <a:xfrm>
                <a:off x="1051340" y="2917078"/>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1b</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8" name="组合 87"/>
              <p:cNvGrpSpPr/>
              <p:nvPr/>
            </p:nvGrpSpPr>
            <p:grpSpPr>
              <a:xfrm>
                <a:off x="1003842" y="2675849"/>
                <a:ext cx="530356" cy="286287"/>
                <a:chOff x="5009155" y="5796953"/>
                <a:chExt cx="644233" cy="347757"/>
              </a:xfrm>
            </p:grpSpPr>
            <p:grpSp>
              <p:nvGrpSpPr>
                <p:cNvPr id="89" name="组合 88"/>
                <p:cNvGrpSpPr/>
                <p:nvPr/>
              </p:nvGrpSpPr>
              <p:grpSpPr>
                <a:xfrm>
                  <a:off x="5009155" y="5796953"/>
                  <a:ext cx="644233" cy="347757"/>
                  <a:chOff x="5009080" y="5796953"/>
                  <a:chExt cx="1698203" cy="916690"/>
                </a:xfrm>
              </p:grpSpPr>
              <p:sp>
                <p:nvSpPr>
                  <p:cNvPr id="9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2"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3"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90" name="Group 47"/>
                <p:cNvGrpSpPr/>
                <p:nvPr/>
              </p:nvGrpSpPr>
              <p:grpSpPr bwMode="auto">
                <a:xfrm>
                  <a:off x="5109385" y="5867405"/>
                  <a:ext cx="374922" cy="90859"/>
                  <a:chOff x="2215" y="2179"/>
                  <a:chExt cx="185" cy="73"/>
                </a:xfrm>
              </p:grpSpPr>
              <p:grpSp>
                <p:nvGrpSpPr>
                  <p:cNvPr id="91" name="Group 48"/>
                  <p:cNvGrpSpPr/>
                  <p:nvPr/>
                </p:nvGrpSpPr>
                <p:grpSpPr bwMode="auto">
                  <a:xfrm>
                    <a:off x="2215" y="2181"/>
                    <a:ext cx="185" cy="71"/>
                    <a:chOff x="2831" y="847"/>
                    <a:chExt cx="146" cy="103"/>
                  </a:xfrm>
                </p:grpSpPr>
                <p:sp>
                  <p:nvSpPr>
                    <p:cNvPr id="96"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7"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8"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92" name="Group 52"/>
                  <p:cNvGrpSpPr/>
                  <p:nvPr/>
                </p:nvGrpSpPr>
                <p:grpSpPr bwMode="auto">
                  <a:xfrm flipV="1">
                    <a:off x="2215" y="2179"/>
                    <a:ext cx="185" cy="72"/>
                    <a:chOff x="2831" y="843"/>
                    <a:chExt cx="146" cy="103"/>
                  </a:xfrm>
                </p:grpSpPr>
                <p:sp>
                  <p:nvSpPr>
                    <p:cNvPr id="93"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4"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5"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33" name="组合 32"/>
            <p:cNvGrpSpPr/>
            <p:nvPr/>
          </p:nvGrpSpPr>
          <p:grpSpPr>
            <a:xfrm>
              <a:off x="5214647" y="2279633"/>
              <a:ext cx="454238" cy="545161"/>
              <a:chOff x="1003842" y="2675849"/>
              <a:chExt cx="530356" cy="636515"/>
            </a:xfrm>
          </p:grpSpPr>
          <p:sp>
            <p:nvSpPr>
              <p:cNvPr id="70" name="Text Box 92"/>
              <p:cNvSpPr txBox="1">
                <a:spLocks noChangeArrowheads="1"/>
              </p:cNvSpPr>
              <p:nvPr/>
            </p:nvSpPr>
            <p:spPr bwMode="auto">
              <a:xfrm>
                <a:off x="1057890" y="2917078"/>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1" name="组合 70"/>
              <p:cNvGrpSpPr/>
              <p:nvPr/>
            </p:nvGrpSpPr>
            <p:grpSpPr>
              <a:xfrm>
                <a:off x="1003842" y="2675849"/>
                <a:ext cx="530356" cy="286287"/>
                <a:chOff x="5009155" y="5796953"/>
                <a:chExt cx="644233" cy="347757"/>
              </a:xfrm>
            </p:grpSpPr>
            <p:grpSp>
              <p:nvGrpSpPr>
                <p:cNvPr id="72" name="组合 71"/>
                <p:cNvGrpSpPr/>
                <p:nvPr/>
              </p:nvGrpSpPr>
              <p:grpSpPr>
                <a:xfrm>
                  <a:off x="5009155" y="5796953"/>
                  <a:ext cx="644233" cy="347757"/>
                  <a:chOff x="5009080" y="5796953"/>
                  <a:chExt cx="1698203" cy="916690"/>
                </a:xfrm>
              </p:grpSpPr>
              <p:sp>
                <p:nvSpPr>
                  <p:cNvPr id="8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73" name="Group 47"/>
                <p:cNvGrpSpPr/>
                <p:nvPr/>
              </p:nvGrpSpPr>
              <p:grpSpPr bwMode="auto">
                <a:xfrm>
                  <a:off x="5109385" y="5867405"/>
                  <a:ext cx="374922" cy="90859"/>
                  <a:chOff x="2215" y="2179"/>
                  <a:chExt cx="185" cy="73"/>
                </a:xfrm>
              </p:grpSpPr>
              <p:grpSp>
                <p:nvGrpSpPr>
                  <p:cNvPr id="74" name="Group 48"/>
                  <p:cNvGrpSpPr/>
                  <p:nvPr/>
                </p:nvGrpSpPr>
                <p:grpSpPr bwMode="auto">
                  <a:xfrm>
                    <a:off x="2215" y="2181"/>
                    <a:ext cx="185" cy="71"/>
                    <a:chOff x="2831" y="847"/>
                    <a:chExt cx="146" cy="103"/>
                  </a:xfrm>
                </p:grpSpPr>
                <p:sp>
                  <p:nvSpPr>
                    <p:cNvPr id="7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75" name="Group 52"/>
                  <p:cNvGrpSpPr/>
                  <p:nvPr/>
                </p:nvGrpSpPr>
                <p:grpSpPr bwMode="auto">
                  <a:xfrm flipV="1">
                    <a:off x="2215" y="2179"/>
                    <a:ext cx="185" cy="72"/>
                    <a:chOff x="2831" y="843"/>
                    <a:chExt cx="146" cy="103"/>
                  </a:xfrm>
                </p:grpSpPr>
                <p:sp>
                  <p:nvSpPr>
                    <p:cNvPr id="7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34" name="组合 33"/>
            <p:cNvGrpSpPr/>
            <p:nvPr/>
          </p:nvGrpSpPr>
          <p:grpSpPr>
            <a:xfrm>
              <a:off x="5776165" y="1796496"/>
              <a:ext cx="454238" cy="524527"/>
              <a:chOff x="1003842" y="2349713"/>
              <a:chExt cx="530356" cy="612423"/>
            </a:xfrm>
          </p:grpSpPr>
          <p:sp>
            <p:nvSpPr>
              <p:cNvPr id="53" name="Text Box 92"/>
              <p:cNvSpPr txBox="1">
                <a:spLocks noChangeArrowheads="1"/>
              </p:cNvSpPr>
              <p:nvPr/>
            </p:nvSpPr>
            <p:spPr bwMode="auto">
              <a:xfrm>
                <a:off x="1053465" y="2349713"/>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2c</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4" name="组合 53"/>
              <p:cNvGrpSpPr/>
              <p:nvPr/>
            </p:nvGrpSpPr>
            <p:grpSpPr>
              <a:xfrm>
                <a:off x="1003842" y="2675849"/>
                <a:ext cx="530356" cy="286287"/>
                <a:chOff x="5009155" y="5796953"/>
                <a:chExt cx="644233" cy="347757"/>
              </a:xfrm>
            </p:grpSpPr>
            <p:grpSp>
              <p:nvGrpSpPr>
                <p:cNvPr id="55" name="组合 54"/>
                <p:cNvGrpSpPr/>
                <p:nvPr/>
              </p:nvGrpSpPr>
              <p:grpSpPr>
                <a:xfrm>
                  <a:off x="5009155" y="5796953"/>
                  <a:ext cx="644233" cy="347757"/>
                  <a:chOff x="5009080" y="5796953"/>
                  <a:chExt cx="1698203" cy="916690"/>
                </a:xfrm>
              </p:grpSpPr>
              <p:sp>
                <p:nvSpPr>
                  <p:cNvPr id="65"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6"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7"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8"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9"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56" name="Group 47"/>
                <p:cNvGrpSpPr/>
                <p:nvPr/>
              </p:nvGrpSpPr>
              <p:grpSpPr bwMode="auto">
                <a:xfrm>
                  <a:off x="5109385" y="5867405"/>
                  <a:ext cx="374922" cy="90859"/>
                  <a:chOff x="2215" y="2179"/>
                  <a:chExt cx="185" cy="73"/>
                </a:xfrm>
              </p:grpSpPr>
              <p:grpSp>
                <p:nvGrpSpPr>
                  <p:cNvPr id="57" name="Group 48"/>
                  <p:cNvGrpSpPr/>
                  <p:nvPr/>
                </p:nvGrpSpPr>
                <p:grpSpPr bwMode="auto">
                  <a:xfrm>
                    <a:off x="2215" y="2181"/>
                    <a:ext cx="185" cy="71"/>
                    <a:chOff x="2831" y="847"/>
                    <a:chExt cx="146" cy="103"/>
                  </a:xfrm>
                </p:grpSpPr>
                <p:sp>
                  <p:nvSpPr>
                    <p:cNvPr id="62"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3"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4"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58" name="Group 52"/>
                  <p:cNvGrpSpPr/>
                  <p:nvPr/>
                </p:nvGrpSpPr>
                <p:grpSpPr bwMode="auto">
                  <a:xfrm flipV="1">
                    <a:off x="2215" y="2179"/>
                    <a:ext cx="185" cy="72"/>
                    <a:chOff x="2831" y="843"/>
                    <a:chExt cx="146" cy="103"/>
                  </a:xfrm>
                </p:grpSpPr>
                <p:sp>
                  <p:nvSpPr>
                    <p:cNvPr id="59"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0"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1"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35" name="组合 34"/>
            <p:cNvGrpSpPr/>
            <p:nvPr/>
          </p:nvGrpSpPr>
          <p:grpSpPr>
            <a:xfrm>
              <a:off x="6116167" y="2178730"/>
              <a:ext cx="461783" cy="519981"/>
              <a:chOff x="1003842" y="2355021"/>
              <a:chExt cx="539165" cy="607115"/>
            </a:xfrm>
          </p:grpSpPr>
          <p:sp>
            <p:nvSpPr>
              <p:cNvPr id="36" name="Text Box 92"/>
              <p:cNvSpPr txBox="1">
                <a:spLocks noChangeArrowheads="1"/>
              </p:cNvSpPr>
              <p:nvPr/>
            </p:nvSpPr>
            <p:spPr bwMode="auto">
              <a:xfrm>
                <a:off x="1087829" y="2355021"/>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2b</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7" name="组合 36"/>
              <p:cNvGrpSpPr/>
              <p:nvPr/>
            </p:nvGrpSpPr>
            <p:grpSpPr>
              <a:xfrm>
                <a:off x="1003842" y="2675849"/>
                <a:ext cx="530356" cy="286287"/>
                <a:chOff x="5009155" y="5796953"/>
                <a:chExt cx="644233" cy="347757"/>
              </a:xfrm>
            </p:grpSpPr>
            <p:grpSp>
              <p:nvGrpSpPr>
                <p:cNvPr id="38" name="组合 37"/>
                <p:cNvGrpSpPr/>
                <p:nvPr/>
              </p:nvGrpSpPr>
              <p:grpSpPr>
                <a:xfrm>
                  <a:off x="5009155" y="5796953"/>
                  <a:ext cx="644233" cy="347757"/>
                  <a:chOff x="5009080" y="5796953"/>
                  <a:chExt cx="1698203" cy="916690"/>
                </a:xfrm>
              </p:grpSpPr>
              <p:sp>
                <p:nvSpPr>
                  <p:cNvPr id="48"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49"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0"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1"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2"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39" name="Group 47"/>
                <p:cNvGrpSpPr/>
                <p:nvPr/>
              </p:nvGrpSpPr>
              <p:grpSpPr bwMode="auto">
                <a:xfrm>
                  <a:off x="5109385" y="5867405"/>
                  <a:ext cx="374922" cy="90859"/>
                  <a:chOff x="2215" y="2179"/>
                  <a:chExt cx="185" cy="73"/>
                </a:xfrm>
              </p:grpSpPr>
              <p:grpSp>
                <p:nvGrpSpPr>
                  <p:cNvPr id="40" name="Group 48"/>
                  <p:cNvGrpSpPr/>
                  <p:nvPr/>
                </p:nvGrpSpPr>
                <p:grpSpPr bwMode="auto">
                  <a:xfrm>
                    <a:off x="2215" y="2181"/>
                    <a:ext cx="185" cy="71"/>
                    <a:chOff x="2831" y="847"/>
                    <a:chExt cx="146" cy="103"/>
                  </a:xfrm>
                </p:grpSpPr>
                <p:sp>
                  <p:nvSpPr>
                    <p:cNvPr id="45"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6"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7"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41" name="Group 52"/>
                  <p:cNvGrpSpPr/>
                  <p:nvPr/>
                </p:nvGrpSpPr>
                <p:grpSpPr bwMode="auto">
                  <a:xfrm flipV="1">
                    <a:off x="2215" y="2179"/>
                    <a:ext cx="185" cy="72"/>
                    <a:chOff x="2831" y="843"/>
                    <a:chExt cx="146" cy="103"/>
                  </a:xfrm>
                </p:grpSpPr>
                <p:sp>
                  <p:nvSpPr>
                    <p:cNvPr id="42"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3"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4"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grpSp>
        <p:nvGrpSpPr>
          <p:cNvPr id="245" name="Group 117"/>
          <p:cNvGrpSpPr/>
          <p:nvPr/>
        </p:nvGrpSpPr>
        <p:grpSpPr bwMode="auto">
          <a:xfrm>
            <a:off x="4548567" y="2160694"/>
            <a:ext cx="1492095" cy="659695"/>
            <a:chOff x="2171" y="2669"/>
            <a:chExt cx="995" cy="440"/>
          </a:xfrm>
        </p:grpSpPr>
        <p:sp>
          <p:nvSpPr>
            <p:cNvPr id="246" name="AutoShape 118"/>
            <p:cNvSpPr>
              <a:spLocks noChangeArrowheads="1"/>
            </p:cNvSpPr>
            <p:nvPr/>
          </p:nvSpPr>
          <p:spPr bwMode="auto">
            <a:xfrm rot="-9091425">
              <a:off x="2171" y="2935"/>
              <a:ext cx="484" cy="174"/>
            </a:xfrm>
            <a:prstGeom prst="leftArrow">
              <a:avLst>
                <a:gd name="adj1" fmla="val 50000"/>
                <a:gd name="adj2" fmla="val 69540"/>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zh-CN" sz="2400"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7" name="Text Box 119"/>
            <p:cNvSpPr txBox="1">
              <a:spLocks noChangeArrowheads="1"/>
            </p:cNvSpPr>
            <p:nvPr/>
          </p:nvSpPr>
          <p:spPr bwMode="auto">
            <a:xfrm>
              <a:off x="2389" y="2669"/>
              <a:ext cx="77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lnSpc>
                  <a:spcPct val="85000"/>
                </a:lnSpc>
                <a:defRPr/>
              </a:pPr>
              <a:r>
                <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BGP </a:t>
              </a:r>
              <a:r>
                <a:rPr lang="zh-CN" altLang="en-US"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消息</a:t>
              </a:r>
              <a:endPar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blinds(horizontal)">
                                      <p:cBhvr>
                                        <p:cTn id="12" dur="500"/>
                                        <p:tgtEl>
                                          <p:spTgt spid="245"/>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BGP</a:t>
            </a:r>
            <a:r>
              <a:rPr lang="zh-CN" altLang="en-US" dirty="0"/>
              <a:t>路由通告</a:t>
            </a:r>
            <a:endParaRPr lang="zh-CN" altLang="en-US" dirty="0"/>
          </a:p>
        </p:txBody>
      </p:sp>
      <p:grpSp>
        <p:nvGrpSpPr>
          <p:cNvPr id="4" name="组合 3"/>
          <p:cNvGrpSpPr/>
          <p:nvPr/>
        </p:nvGrpSpPr>
        <p:grpSpPr>
          <a:xfrm>
            <a:off x="7900194" y="2902690"/>
            <a:ext cx="2643480" cy="1467112"/>
            <a:chOff x="2707027" y="1673538"/>
            <a:chExt cx="3810000" cy="3520449"/>
          </a:xfrm>
        </p:grpSpPr>
        <p:grpSp>
          <p:nvGrpSpPr>
            <p:cNvPr id="5" name="组合 4"/>
            <p:cNvGrpSpPr/>
            <p:nvPr/>
          </p:nvGrpSpPr>
          <p:grpSpPr>
            <a:xfrm>
              <a:off x="2707027" y="1673538"/>
              <a:ext cx="3810000" cy="3520449"/>
              <a:chOff x="2363126" y="1676863"/>
              <a:chExt cx="3995264" cy="3691633"/>
            </a:xfrm>
          </p:grpSpPr>
          <p:sp>
            <p:nvSpPr>
              <p:cNvPr id="7" name="椭圆 6"/>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 name="弧形 5"/>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4985187" y="3651255"/>
            <a:ext cx="2643480" cy="1467112"/>
            <a:chOff x="2707027" y="1673538"/>
            <a:chExt cx="3810000" cy="3520449"/>
          </a:xfrm>
        </p:grpSpPr>
        <p:grpSp>
          <p:nvGrpSpPr>
            <p:cNvPr id="10" name="组合 9"/>
            <p:cNvGrpSpPr/>
            <p:nvPr/>
          </p:nvGrpSpPr>
          <p:grpSpPr>
            <a:xfrm>
              <a:off x="2707027" y="1673538"/>
              <a:ext cx="3810000" cy="3520449"/>
              <a:chOff x="2363126" y="1676863"/>
              <a:chExt cx="3995264" cy="3691633"/>
            </a:xfrm>
          </p:grpSpPr>
          <p:sp>
            <p:nvSpPr>
              <p:cNvPr id="12" name="椭圆 11"/>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椭圆 12"/>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1" name="弧形 10"/>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14" name="组合 13"/>
          <p:cNvGrpSpPr/>
          <p:nvPr/>
        </p:nvGrpSpPr>
        <p:grpSpPr>
          <a:xfrm>
            <a:off x="3270273" y="2605603"/>
            <a:ext cx="2252815" cy="1506117"/>
            <a:chOff x="2707027" y="1673538"/>
            <a:chExt cx="3810000" cy="3520449"/>
          </a:xfrm>
        </p:grpSpPr>
        <p:grpSp>
          <p:nvGrpSpPr>
            <p:cNvPr id="15" name="组合 14"/>
            <p:cNvGrpSpPr/>
            <p:nvPr/>
          </p:nvGrpSpPr>
          <p:grpSpPr>
            <a:xfrm>
              <a:off x="2707027" y="1673538"/>
              <a:ext cx="3810000" cy="3520449"/>
              <a:chOff x="2363126" y="1676863"/>
              <a:chExt cx="3995264" cy="3691633"/>
            </a:xfrm>
          </p:grpSpPr>
          <p:sp>
            <p:nvSpPr>
              <p:cNvPr id="17" name="椭圆 16"/>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6" name="弧形 15"/>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9" name="Line 38"/>
          <p:cNvSpPr>
            <a:spLocks noChangeShapeType="1"/>
          </p:cNvSpPr>
          <p:nvPr/>
        </p:nvSpPr>
        <p:spPr bwMode="auto">
          <a:xfrm>
            <a:off x="8766872" y="3680331"/>
            <a:ext cx="628929" cy="150216"/>
          </a:xfrm>
          <a:prstGeom prst="line">
            <a:avLst/>
          </a:prstGeom>
          <a:noFill/>
          <a:ln w="28575">
            <a:solidFill>
              <a:sysClr val="windowText" lastClr="000000"/>
            </a:solidFill>
            <a:prstDash val="sysDot"/>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Freeform 39"/>
          <p:cNvSpPr/>
          <p:nvPr/>
        </p:nvSpPr>
        <p:spPr bwMode="auto">
          <a:xfrm>
            <a:off x="4140185" y="3376243"/>
            <a:ext cx="409535" cy="141969"/>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a:solidFill>
              <a:sysClr val="windowText" lastClr="00000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Freeform 40"/>
          <p:cNvSpPr/>
          <p:nvPr/>
        </p:nvSpPr>
        <p:spPr bwMode="auto">
          <a:xfrm>
            <a:off x="4970269" y="3451048"/>
            <a:ext cx="1022392" cy="571634"/>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a:solidFill>
              <a:sysClr val="windowText" lastClr="00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Freeform 41"/>
          <p:cNvSpPr/>
          <p:nvPr/>
        </p:nvSpPr>
        <p:spPr bwMode="auto">
          <a:xfrm>
            <a:off x="7284744" y="3740107"/>
            <a:ext cx="1062841" cy="523042"/>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a:solidFill>
              <a:sysClr val="windowText" lastClr="00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Text Box 49"/>
          <p:cNvSpPr txBox="1">
            <a:spLocks noChangeArrowheads="1"/>
          </p:cNvSpPr>
          <p:nvPr/>
        </p:nvSpPr>
        <p:spPr bwMode="auto">
          <a:xfrm>
            <a:off x="4190564" y="3487078"/>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AS3</a:t>
            </a:r>
            <a:endPar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Text Box 50"/>
          <p:cNvSpPr txBox="1">
            <a:spLocks noChangeArrowheads="1"/>
          </p:cNvSpPr>
          <p:nvPr/>
        </p:nvSpPr>
        <p:spPr bwMode="auto">
          <a:xfrm>
            <a:off x="5325402" y="4487602"/>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AS1</a:t>
            </a:r>
            <a:endPar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Text Box 51"/>
          <p:cNvSpPr txBox="1">
            <a:spLocks noChangeArrowheads="1"/>
          </p:cNvSpPr>
          <p:nvPr/>
        </p:nvSpPr>
        <p:spPr bwMode="auto">
          <a:xfrm>
            <a:off x="8716492" y="3875849"/>
            <a:ext cx="732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AS2</a:t>
            </a:r>
            <a:endPar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Line 93"/>
          <p:cNvSpPr>
            <a:spLocks noChangeShapeType="1"/>
          </p:cNvSpPr>
          <p:nvPr/>
        </p:nvSpPr>
        <p:spPr bwMode="auto">
          <a:xfrm flipH="1">
            <a:off x="5823507" y="4067351"/>
            <a:ext cx="151138" cy="127024"/>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Line 94"/>
          <p:cNvSpPr>
            <a:spLocks noChangeShapeType="1"/>
          </p:cNvSpPr>
          <p:nvPr/>
        </p:nvSpPr>
        <p:spPr bwMode="auto">
          <a:xfrm>
            <a:off x="6236293" y="4098484"/>
            <a:ext cx="0" cy="306353"/>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Line 95"/>
          <p:cNvSpPr>
            <a:spLocks noChangeShapeType="1"/>
          </p:cNvSpPr>
          <p:nvPr/>
        </p:nvSpPr>
        <p:spPr bwMode="auto">
          <a:xfrm>
            <a:off x="6402057" y="4057388"/>
            <a:ext cx="508669" cy="262766"/>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Line 96"/>
          <p:cNvSpPr>
            <a:spLocks noChangeShapeType="1"/>
          </p:cNvSpPr>
          <p:nvPr/>
        </p:nvSpPr>
        <p:spPr bwMode="auto">
          <a:xfrm flipH="1">
            <a:off x="6525568" y="4416046"/>
            <a:ext cx="385158" cy="94646"/>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Line 97"/>
          <p:cNvSpPr>
            <a:spLocks noChangeShapeType="1"/>
          </p:cNvSpPr>
          <p:nvPr/>
        </p:nvSpPr>
        <p:spPr bwMode="auto">
          <a:xfrm flipH="1" flipV="1">
            <a:off x="5934017" y="4277813"/>
            <a:ext cx="923079" cy="63512"/>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Line 98"/>
          <p:cNvSpPr>
            <a:spLocks noChangeShapeType="1"/>
          </p:cNvSpPr>
          <p:nvPr/>
        </p:nvSpPr>
        <p:spPr bwMode="auto">
          <a:xfrm flipV="1">
            <a:off x="8680739" y="3472359"/>
            <a:ext cx="357531" cy="105854"/>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Line 99"/>
          <p:cNvSpPr>
            <a:spLocks noChangeShapeType="1"/>
          </p:cNvSpPr>
          <p:nvPr/>
        </p:nvSpPr>
        <p:spPr bwMode="auto">
          <a:xfrm>
            <a:off x="8295580" y="4760039"/>
            <a:ext cx="787357" cy="0"/>
          </a:xfrm>
          <a:prstGeom prst="line">
            <a:avLst/>
          </a:prstGeom>
          <a:noFill/>
          <a:ln w="25400">
            <a:solidFill>
              <a:sysClr val="windowText" lastClr="000000"/>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Line 100"/>
          <p:cNvSpPr>
            <a:spLocks noChangeShapeType="1"/>
          </p:cNvSpPr>
          <p:nvPr/>
        </p:nvSpPr>
        <p:spPr bwMode="auto">
          <a:xfrm>
            <a:off x="8296033" y="5157740"/>
            <a:ext cx="784942" cy="0"/>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Text Box 101"/>
          <p:cNvSpPr txBox="1">
            <a:spLocks noChangeArrowheads="1"/>
          </p:cNvSpPr>
          <p:nvPr/>
        </p:nvSpPr>
        <p:spPr bwMode="auto">
          <a:xfrm>
            <a:off x="9165029" y="4520352"/>
            <a:ext cx="1554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2000" u="none"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eBGP</a:t>
            </a:r>
            <a:r>
              <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会话</a:t>
            </a:r>
            <a:endPar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Text Box 102"/>
          <p:cNvSpPr txBox="1">
            <a:spLocks noChangeArrowheads="1"/>
          </p:cNvSpPr>
          <p:nvPr/>
        </p:nvSpPr>
        <p:spPr bwMode="auto">
          <a:xfrm>
            <a:off x="9192658" y="4957685"/>
            <a:ext cx="1322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iBGP </a:t>
            </a:r>
            <a:r>
              <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会话</a:t>
            </a:r>
            <a:endPar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Line 103"/>
          <p:cNvSpPr>
            <a:spLocks noChangeShapeType="1"/>
          </p:cNvSpPr>
          <p:nvPr/>
        </p:nvSpPr>
        <p:spPr bwMode="auto">
          <a:xfrm flipH="1" flipV="1">
            <a:off x="4349828" y="3140874"/>
            <a:ext cx="247021" cy="136987"/>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Line 105"/>
          <p:cNvSpPr>
            <a:spLocks noChangeShapeType="1"/>
          </p:cNvSpPr>
          <p:nvPr/>
        </p:nvSpPr>
        <p:spPr bwMode="auto">
          <a:xfrm>
            <a:off x="9395801" y="3525909"/>
            <a:ext cx="88824" cy="227941"/>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Line 106"/>
          <p:cNvSpPr>
            <a:spLocks noChangeShapeType="1"/>
          </p:cNvSpPr>
          <p:nvPr/>
        </p:nvSpPr>
        <p:spPr bwMode="auto">
          <a:xfrm>
            <a:off x="5838134" y="4341325"/>
            <a:ext cx="206393" cy="105854"/>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Line 104"/>
          <p:cNvSpPr>
            <a:spLocks noChangeShapeType="1"/>
          </p:cNvSpPr>
          <p:nvPr/>
        </p:nvSpPr>
        <p:spPr bwMode="auto">
          <a:xfrm flipH="1">
            <a:off x="3909415" y="3162045"/>
            <a:ext cx="151138" cy="295145"/>
          </a:xfrm>
          <a:prstGeom prst="line">
            <a:avLst/>
          </a:prstGeom>
          <a:noFill/>
          <a:ln w="25400">
            <a:solidFill>
              <a:sysClr val="windowText" lastClr="000000"/>
            </a:solidFill>
            <a:prstDash val="sysDot"/>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0" name="组合 39"/>
          <p:cNvGrpSpPr/>
          <p:nvPr/>
        </p:nvGrpSpPr>
        <p:grpSpPr>
          <a:xfrm>
            <a:off x="3675009" y="3362439"/>
            <a:ext cx="530356" cy="602604"/>
            <a:chOff x="1003842" y="2675849"/>
            <a:chExt cx="530356" cy="602604"/>
          </a:xfrm>
        </p:grpSpPr>
        <p:sp>
          <p:nvSpPr>
            <p:cNvPr id="41" name="Text Box 92"/>
            <p:cNvSpPr txBox="1">
              <a:spLocks noChangeArrowheads="1"/>
            </p:cNvSpPr>
            <p:nvPr/>
          </p:nvSpPr>
          <p:spPr bwMode="auto">
            <a:xfrm>
              <a:off x="1063359" y="2895271"/>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3b</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2" name="组合 41"/>
            <p:cNvGrpSpPr/>
            <p:nvPr/>
          </p:nvGrpSpPr>
          <p:grpSpPr>
            <a:xfrm>
              <a:off x="1003842" y="2675849"/>
              <a:ext cx="530356" cy="286287"/>
              <a:chOff x="5009155" y="5796953"/>
              <a:chExt cx="644233" cy="347757"/>
            </a:xfrm>
          </p:grpSpPr>
          <p:grpSp>
            <p:nvGrpSpPr>
              <p:cNvPr id="43" name="组合 42"/>
              <p:cNvGrpSpPr/>
              <p:nvPr/>
            </p:nvGrpSpPr>
            <p:grpSpPr>
              <a:xfrm>
                <a:off x="5009155" y="5796953"/>
                <a:ext cx="644233" cy="347757"/>
                <a:chOff x="5009080" y="5796953"/>
                <a:chExt cx="1698203" cy="916690"/>
              </a:xfrm>
            </p:grpSpPr>
            <p:sp>
              <p:nvSpPr>
                <p:cNvPr id="5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6"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7"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44" name="Group 47"/>
              <p:cNvGrpSpPr/>
              <p:nvPr/>
            </p:nvGrpSpPr>
            <p:grpSpPr bwMode="auto">
              <a:xfrm>
                <a:off x="5109385" y="5867405"/>
                <a:ext cx="374922" cy="90859"/>
                <a:chOff x="2215" y="2179"/>
                <a:chExt cx="185" cy="73"/>
              </a:xfrm>
            </p:grpSpPr>
            <p:grpSp>
              <p:nvGrpSpPr>
                <p:cNvPr id="45" name="Group 48"/>
                <p:cNvGrpSpPr/>
                <p:nvPr/>
              </p:nvGrpSpPr>
              <p:grpSpPr bwMode="auto">
                <a:xfrm>
                  <a:off x="2215" y="2181"/>
                  <a:ext cx="185" cy="71"/>
                  <a:chOff x="2831" y="847"/>
                  <a:chExt cx="146" cy="103"/>
                </a:xfrm>
              </p:grpSpPr>
              <p:sp>
                <p:nvSpPr>
                  <p:cNvPr id="50"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1"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2"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46" name="Group 52"/>
                <p:cNvGrpSpPr/>
                <p:nvPr/>
              </p:nvGrpSpPr>
              <p:grpSpPr bwMode="auto">
                <a:xfrm flipV="1">
                  <a:off x="2215" y="2179"/>
                  <a:ext cx="185" cy="72"/>
                  <a:chOff x="2831" y="843"/>
                  <a:chExt cx="146" cy="103"/>
                </a:xfrm>
              </p:grpSpPr>
              <p:sp>
                <p:nvSpPr>
                  <p:cNvPr id="47"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8"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9"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58" name="组合 57"/>
          <p:cNvGrpSpPr/>
          <p:nvPr/>
        </p:nvGrpSpPr>
        <p:grpSpPr>
          <a:xfrm>
            <a:off x="3907789" y="2612895"/>
            <a:ext cx="530356" cy="598829"/>
            <a:chOff x="1236622" y="1926305"/>
            <a:chExt cx="530356" cy="598829"/>
          </a:xfrm>
        </p:grpSpPr>
        <p:sp>
          <p:nvSpPr>
            <p:cNvPr id="59" name="Text Box 92"/>
            <p:cNvSpPr txBox="1">
              <a:spLocks noChangeArrowheads="1"/>
            </p:cNvSpPr>
            <p:nvPr/>
          </p:nvSpPr>
          <p:spPr bwMode="auto">
            <a:xfrm>
              <a:off x="1336690" y="1926305"/>
              <a:ext cx="412785" cy="38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3c</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0" name="组合 59"/>
            <p:cNvGrpSpPr/>
            <p:nvPr/>
          </p:nvGrpSpPr>
          <p:grpSpPr>
            <a:xfrm>
              <a:off x="1236622" y="2238847"/>
              <a:ext cx="530356" cy="286287"/>
              <a:chOff x="5009155" y="5796953"/>
              <a:chExt cx="644233" cy="347757"/>
            </a:xfrm>
          </p:grpSpPr>
          <p:grpSp>
            <p:nvGrpSpPr>
              <p:cNvPr id="61" name="组合 60"/>
              <p:cNvGrpSpPr/>
              <p:nvPr/>
            </p:nvGrpSpPr>
            <p:grpSpPr>
              <a:xfrm>
                <a:off x="5009155" y="5796953"/>
                <a:ext cx="644233" cy="347757"/>
                <a:chOff x="5009080" y="5796953"/>
                <a:chExt cx="1698203" cy="916690"/>
              </a:xfrm>
            </p:grpSpPr>
            <p:sp>
              <p:nvSpPr>
                <p:cNvPr id="71"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2"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3"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4"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5"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62" name="Group 47"/>
              <p:cNvGrpSpPr/>
              <p:nvPr/>
            </p:nvGrpSpPr>
            <p:grpSpPr bwMode="auto">
              <a:xfrm>
                <a:off x="5109385" y="5867405"/>
                <a:ext cx="374922" cy="90859"/>
                <a:chOff x="2215" y="2179"/>
                <a:chExt cx="185" cy="73"/>
              </a:xfrm>
            </p:grpSpPr>
            <p:grpSp>
              <p:nvGrpSpPr>
                <p:cNvPr id="63" name="Group 48"/>
                <p:cNvGrpSpPr/>
                <p:nvPr/>
              </p:nvGrpSpPr>
              <p:grpSpPr bwMode="auto">
                <a:xfrm>
                  <a:off x="2215" y="2181"/>
                  <a:ext cx="185" cy="71"/>
                  <a:chOff x="2831" y="847"/>
                  <a:chExt cx="146" cy="103"/>
                </a:xfrm>
              </p:grpSpPr>
              <p:sp>
                <p:nvSpPr>
                  <p:cNvPr id="68"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9"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0"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64" name="Group 52"/>
                <p:cNvGrpSpPr/>
                <p:nvPr/>
              </p:nvGrpSpPr>
              <p:grpSpPr bwMode="auto">
                <a:xfrm flipV="1">
                  <a:off x="2215" y="2179"/>
                  <a:ext cx="185" cy="72"/>
                  <a:chOff x="2831" y="843"/>
                  <a:chExt cx="146" cy="103"/>
                </a:xfrm>
              </p:grpSpPr>
              <p:sp>
                <p:nvSpPr>
                  <p:cNvPr id="65"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6"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7"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76" name="组合 75"/>
          <p:cNvGrpSpPr/>
          <p:nvPr/>
        </p:nvGrpSpPr>
        <p:grpSpPr>
          <a:xfrm>
            <a:off x="4498899" y="2889721"/>
            <a:ext cx="530356" cy="603641"/>
            <a:chOff x="1827732" y="2203131"/>
            <a:chExt cx="530356" cy="603641"/>
          </a:xfrm>
        </p:grpSpPr>
        <p:sp>
          <p:nvSpPr>
            <p:cNvPr id="77" name="Text Box 92"/>
            <p:cNvSpPr txBox="1">
              <a:spLocks noChangeArrowheads="1"/>
            </p:cNvSpPr>
            <p:nvPr/>
          </p:nvSpPr>
          <p:spPr bwMode="auto">
            <a:xfrm>
              <a:off x="1915417" y="2203131"/>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8" name="组合 77"/>
            <p:cNvGrpSpPr/>
            <p:nvPr/>
          </p:nvGrpSpPr>
          <p:grpSpPr>
            <a:xfrm>
              <a:off x="1827732" y="2520485"/>
              <a:ext cx="530356" cy="286287"/>
              <a:chOff x="5009155" y="5796953"/>
              <a:chExt cx="644233" cy="347757"/>
            </a:xfrm>
          </p:grpSpPr>
          <p:grpSp>
            <p:nvGrpSpPr>
              <p:cNvPr id="79" name="组合 78"/>
              <p:cNvGrpSpPr/>
              <p:nvPr/>
            </p:nvGrpSpPr>
            <p:grpSpPr>
              <a:xfrm>
                <a:off x="5009155" y="5796953"/>
                <a:ext cx="644233" cy="347757"/>
                <a:chOff x="5009080" y="5796953"/>
                <a:chExt cx="1698203" cy="916690"/>
              </a:xfrm>
            </p:grpSpPr>
            <p:sp>
              <p:nvSpPr>
                <p:cNvPr id="8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2"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3"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80" name="Group 47"/>
              <p:cNvGrpSpPr/>
              <p:nvPr/>
            </p:nvGrpSpPr>
            <p:grpSpPr bwMode="auto">
              <a:xfrm>
                <a:off x="5109385" y="5867405"/>
                <a:ext cx="374922" cy="90859"/>
                <a:chOff x="2215" y="2179"/>
                <a:chExt cx="185" cy="73"/>
              </a:xfrm>
            </p:grpSpPr>
            <p:grpSp>
              <p:nvGrpSpPr>
                <p:cNvPr id="81" name="Group 48"/>
                <p:cNvGrpSpPr/>
                <p:nvPr/>
              </p:nvGrpSpPr>
              <p:grpSpPr bwMode="auto">
                <a:xfrm>
                  <a:off x="2215" y="2181"/>
                  <a:ext cx="185" cy="71"/>
                  <a:chOff x="2831" y="847"/>
                  <a:chExt cx="146" cy="103"/>
                </a:xfrm>
              </p:grpSpPr>
              <p:sp>
                <p:nvSpPr>
                  <p:cNvPr id="86"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7"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8"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82" name="Group 52"/>
                <p:cNvGrpSpPr/>
                <p:nvPr/>
              </p:nvGrpSpPr>
              <p:grpSpPr bwMode="auto">
                <a:xfrm flipV="1">
                  <a:off x="2215" y="2179"/>
                  <a:ext cx="185" cy="72"/>
                  <a:chOff x="2831" y="843"/>
                  <a:chExt cx="146" cy="103"/>
                </a:xfrm>
              </p:grpSpPr>
              <p:sp>
                <p:nvSpPr>
                  <p:cNvPr id="83"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4"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5"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94" name="组合 93"/>
          <p:cNvGrpSpPr/>
          <p:nvPr/>
        </p:nvGrpSpPr>
        <p:grpSpPr>
          <a:xfrm>
            <a:off x="5072304" y="4046652"/>
            <a:ext cx="907084" cy="383182"/>
            <a:chOff x="2401137" y="3360062"/>
            <a:chExt cx="907084" cy="383182"/>
          </a:xfrm>
        </p:grpSpPr>
        <p:sp>
          <p:nvSpPr>
            <p:cNvPr id="95" name="Text Box 92"/>
            <p:cNvSpPr txBox="1">
              <a:spLocks noChangeArrowheads="1"/>
            </p:cNvSpPr>
            <p:nvPr/>
          </p:nvSpPr>
          <p:spPr bwMode="auto">
            <a:xfrm>
              <a:off x="2401137" y="3360062"/>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6" name="组合 95"/>
            <p:cNvGrpSpPr/>
            <p:nvPr/>
          </p:nvGrpSpPr>
          <p:grpSpPr>
            <a:xfrm>
              <a:off x="2777865" y="3444273"/>
              <a:ext cx="530356" cy="286287"/>
              <a:chOff x="5009155" y="5796953"/>
              <a:chExt cx="644233" cy="347757"/>
            </a:xfrm>
          </p:grpSpPr>
          <p:grpSp>
            <p:nvGrpSpPr>
              <p:cNvPr id="97" name="组合 96"/>
              <p:cNvGrpSpPr/>
              <p:nvPr/>
            </p:nvGrpSpPr>
            <p:grpSpPr>
              <a:xfrm>
                <a:off x="5009155" y="5796953"/>
                <a:ext cx="644233" cy="347757"/>
                <a:chOff x="5009080" y="5796953"/>
                <a:chExt cx="1698203" cy="916690"/>
              </a:xfrm>
            </p:grpSpPr>
            <p:sp>
              <p:nvSpPr>
                <p:cNvPr id="10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98" name="Group 47"/>
              <p:cNvGrpSpPr/>
              <p:nvPr/>
            </p:nvGrpSpPr>
            <p:grpSpPr bwMode="auto">
              <a:xfrm>
                <a:off x="5109385" y="5867405"/>
                <a:ext cx="374922" cy="90859"/>
                <a:chOff x="2215" y="2179"/>
                <a:chExt cx="185" cy="73"/>
              </a:xfrm>
            </p:grpSpPr>
            <p:grpSp>
              <p:nvGrpSpPr>
                <p:cNvPr id="99" name="Group 48"/>
                <p:cNvGrpSpPr/>
                <p:nvPr/>
              </p:nvGrpSpPr>
              <p:grpSpPr bwMode="auto">
                <a:xfrm>
                  <a:off x="2215" y="2181"/>
                  <a:ext cx="185" cy="71"/>
                  <a:chOff x="2831" y="847"/>
                  <a:chExt cx="146" cy="103"/>
                </a:xfrm>
              </p:grpSpPr>
              <p:sp>
                <p:nvSpPr>
                  <p:cNvPr id="10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00" name="Group 52"/>
                <p:cNvGrpSpPr/>
                <p:nvPr/>
              </p:nvGrpSpPr>
              <p:grpSpPr bwMode="auto">
                <a:xfrm flipV="1">
                  <a:off x="2215" y="2179"/>
                  <a:ext cx="185" cy="72"/>
                  <a:chOff x="2831" y="843"/>
                  <a:chExt cx="146" cy="103"/>
                </a:xfrm>
              </p:grpSpPr>
              <p:sp>
                <p:nvSpPr>
                  <p:cNvPr id="10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12" name="组合 111"/>
          <p:cNvGrpSpPr/>
          <p:nvPr/>
        </p:nvGrpSpPr>
        <p:grpSpPr>
          <a:xfrm>
            <a:off x="5971454" y="3780043"/>
            <a:ext cx="888929" cy="383182"/>
            <a:chOff x="3248994" y="3105959"/>
            <a:chExt cx="888929" cy="383182"/>
          </a:xfrm>
        </p:grpSpPr>
        <p:sp>
          <p:nvSpPr>
            <p:cNvPr id="113" name="Text Box 92"/>
            <p:cNvSpPr txBox="1">
              <a:spLocks noChangeArrowheads="1"/>
            </p:cNvSpPr>
            <p:nvPr/>
          </p:nvSpPr>
          <p:spPr bwMode="auto">
            <a:xfrm>
              <a:off x="3724027" y="3105959"/>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1c</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4" name="组合 113"/>
            <p:cNvGrpSpPr/>
            <p:nvPr/>
          </p:nvGrpSpPr>
          <p:grpSpPr>
            <a:xfrm>
              <a:off x="3248994" y="3186575"/>
              <a:ext cx="530356" cy="286287"/>
              <a:chOff x="5009155" y="5796953"/>
              <a:chExt cx="644233" cy="347757"/>
            </a:xfrm>
          </p:grpSpPr>
          <p:grpSp>
            <p:nvGrpSpPr>
              <p:cNvPr id="115" name="组合 114"/>
              <p:cNvGrpSpPr/>
              <p:nvPr/>
            </p:nvGrpSpPr>
            <p:grpSpPr>
              <a:xfrm>
                <a:off x="5009155" y="5796953"/>
                <a:ext cx="644233" cy="347757"/>
                <a:chOff x="5009080" y="5796953"/>
                <a:chExt cx="1698203" cy="916690"/>
              </a:xfrm>
            </p:grpSpPr>
            <p:sp>
              <p:nvSpPr>
                <p:cNvPr id="125"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26"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27"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28"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9"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16" name="Group 47"/>
              <p:cNvGrpSpPr/>
              <p:nvPr/>
            </p:nvGrpSpPr>
            <p:grpSpPr bwMode="auto">
              <a:xfrm>
                <a:off x="5109385" y="5867405"/>
                <a:ext cx="374922" cy="90859"/>
                <a:chOff x="2215" y="2179"/>
                <a:chExt cx="185" cy="73"/>
              </a:xfrm>
            </p:grpSpPr>
            <p:grpSp>
              <p:nvGrpSpPr>
                <p:cNvPr id="117" name="Group 48"/>
                <p:cNvGrpSpPr/>
                <p:nvPr/>
              </p:nvGrpSpPr>
              <p:grpSpPr bwMode="auto">
                <a:xfrm>
                  <a:off x="2215" y="2181"/>
                  <a:ext cx="185" cy="71"/>
                  <a:chOff x="2831" y="847"/>
                  <a:chExt cx="146" cy="103"/>
                </a:xfrm>
              </p:grpSpPr>
              <p:sp>
                <p:nvSpPr>
                  <p:cNvPr id="122"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3"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4"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18" name="Group 52"/>
                <p:cNvGrpSpPr/>
                <p:nvPr/>
              </p:nvGrpSpPr>
              <p:grpSpPr bwMode="auto">
                <a:xfrm flipV="1">
                  <a:off x="2215" y="2179"/>
                  <a:ext cx="185" cy="72"/>
                  <a:chOff x="2831" y="843"/>
                  <a:chExt cx="146" cy="103"/>
                </a:xfrm>
              </p:grpSpPr>
              <p:sp>
                <p:nvSpPr>
                  <p:cNvPr id="119"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0"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1"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30" name="组合 129"/>
          <p:cNvGrpSpPr/>
          <p:nvPr/>
        </p:nvGrpSpPr>
        <p:grpSpPr>
          <a:xfrm>
            <a:off x="6049944" y="4367929"/>
            <a:ext cx="530356" cy="628760"/>
            <a:chOff x="3378777" y="3681339"/>
            <a:chExt cx="530356" cy="628760"/>
          </a:xfrm>
        </p:grpSpPr>
        <p:sp>
          <p:nvSpPr>
            <p:cNvPr id="131" name="Text Box 92"/>
            <p:cNvSpPr txBox="1">
              <a:spLocks noChangeArrowheads="1"/>
            </p:cNvSpPr>
            <p:nvPr/>
          </p:nvSpPr>
          <p:spPr bwMode="auto">
            <a:xfrm>
              <a:off x="3396825" y="3926917"/>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1d</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32" name="组合 131"/>
            <p:cNvGrpSpPr/>
            <p:nvPr/>
          </p:nvGrpSpPr>
          <p:grpSpPr>
            <a:xfrm>
              <a:off x="3378777" y="3681339"/>
              <a:ext cx="530356" cy="286287"/>
              <a:chOff x="5009155" y="5796953"/>
              <a:chExt cx="644233" cy="347757"/>
            </a:xfrm>
          </p:grpSpPr>
          <p:grpSp>
            <p:nvGrpSpPr>
              <p:cNvPr id="133" name="组合 132"/>
              <p:cNvGrpSpPr/>
              <p:nvPr/>
            </p:nvGrpSpPr>
            <p:grpSpPr>
              <a:xfrm>
                <a:off x="5009155" y="5796953"/>
                <a:ext cx="644233" cy="347757"/>
                <a:chOff x="5009080" y="5796953"/>
                <a:chExt cx="1698203" cy="916690"/>
              </a:xfrm>
            </p:grpSpPr>
            <p:sp>
              <p:nvSpPr>
                <p:cNvPr id="14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6"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7"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34" name="Group 47"/>
              <p:cNvGrpSpPr/>
              <p:nvPr/>
            </p:nvGrpSpPr>
            <p:grpSpPr bwMode="auto">
              <a:xfrm>
                <a:off x="5109385" y="5867405"/>
                <a:ext cx="374922" cy="90859"/>
                <a:chOff x="2215" y="2179"/>
                <a:chExt cx="185" cy="73"/>
              </a:xfrm>
            </p:grpSpPr>
            <p:grpSp>
              <p:nvGrpSpPr>
                <p:cNvPr id="135" name="Group 48"/>
                <p:cNvGrpSpPr/>
                <p:nvPr/>
              </p:nvGrpSpPr>
              <p:grpSpPr bwMode="auto">
                <a:xfrm>
                  <a:off x="2215" y="2181"/>
                  <a:ext cx="185" cy="71"/>
                  <a:chOff x="2831" y="847"/>
                  <a:chExt cx="146" cy="103"/>
                </a:xfrm>
              </p:grpSpPr>
              <p:sp>
                <p:nvSpPr>
                  <p:cNvPr id="140"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1"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2"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36" name="Group 52"/>
                <p:cNvGrpSpPr/>
                <p:nvPr/>
              </p:nvGrpSpPr>
              <p:grpSpPr bwMode="auto">
                <a:xfrm flipV="1">
                  <a:off x="2215" y="2179"/>
                  <a:ext cx="185" cy="72"/>
                  <a:chOff x="2831" y="843"/>
                  <a:chExt cx="146" cy="103"/>
                </a:xfrm>
              </p:grpSpPr>
              <p:sp>
                <p:nvSpPr>
                  <p:cNvPr id="137"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8"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9"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48" name="组合 147"/>
          <p:cNvGrpSpPr/>
          <p:nvPr/>
        </p:nvGrpSpPr>
        <p:grpSpPr>
          <a:xfrm>
            <a:off x="6770407" y="4201026"/>
            <a:ext cx="530356" cy="628173"/>
            <a:chOff x="4099240" y="3514436"/>
            <a:chExt cx="530356" cy="628173"/>
          </a:xfrm>
        </p:grpSpPr>
        <p:sp>
          <p:nvSpPr>
            <p:cNvPr id="149" name="Text Box 92"/>
            <p:cNvSpPr txBox="1">
              <a:spLocks noChangeArrowheads="1"/>
            </p:cNvSpPr>
            <p:nvPr/>
          </p:nvSpPr>
          <p:spPr bwMode="auto">
            <a:xfrm>
              <a:off x="4175394" y="3759427"/>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1b</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0" name="组合 149"/>
            <p:cNvGrpSpPr/>
            <p:nvPr/>
          </p:nvGrpSpPr>
          <p:grpSpPr>
            <a:xfrm>
              <a:off x="4099240" y="3514436"/>
              <a:ext cx="530356" cy="286287"/>
              <a:chOff x="5009155" y="5796953"/>
              <a:chExt cx="644233" cy="347757"/>
            </a:xfrm>
          </p:grpSpPr>
          <p:grpSp>
            <p:nvGrpSpPr>
              <p:cNvPr id="151" name="组合 150"/>
              <p:cNvGrpSpPr/>
              <p:nvPr/>
            </p:nvGrpSpPr>
            <p:grpSpPr>
              <a:xfrm>
                <a:off x="5009155" y="5796953"/>
                <a:ext cx="644233" cy="347757"/>
                <a:chOff x="5009080" y="5796953"/>
                <a:chExt cx="1698203" cy="916690"/>
              </a:xfrm>
            </p:grpSpPr>
            <p:sp>
              <p:nvSpPr>
                <p:cNvPr id="161"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2"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3"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4"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5"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52" name="Group 47"/>
              <p:cNvGrpSpPr/>
              <p:nvPr/>
            </p:nvGrpSpPr>
            <p:grpSpPr bwMode="auto">
              <a:xfrm>
                <a:off x="5109385" y="5867405"/>
                <a:ext cx="374922" cy="90859"/>
                <a:chOff x="2215" y="2179"/>
                <a:chExt cx="185" cy="73"/>
              </a:xfrm>
            </p:grpSpPr>
            <p:grpSp>
              <p:nvGrpSpPr>
                <p:cNvPr id="153" name="Group 48"/>
                <p:cNvGrpSpPr/>
                <p:nvPr/>
              </p:nvGrpSpPr>
              <p:grpSpPr bwMode="auto">
                <a:xfrm>
                  <a:off x="2215" y="2181"/>
                  <a:ext cx="185" cy="71"/>
                  <a:chOff x="2831" y="847"/>
                  <a:chExt cx="146" cy="103"/>
                </a:xfrm>
              </p:grpSpPr>
              <p:sp>
                <p:nvSpPr>
                  <p:cNvPr id="158"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9"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0"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54" name="Group 52"/>
                <p:cNvGrpSpPr/>
                <p:nvPr/>
              </p:nvGrpSpPr>
              <p:grpSpPr bwMode="auto">
                <a:xfrm flipV="1">
                  <a:off x="2215" y="2179"/>
                  <a:ext cx="185" cy="72"/>
                  <a:chOff x="2831" y="843"/>
                  <a:chExt cx="146" cy="103"/>
                </a:xfrm>
              </p:grpSpPr>
              <p:sp>
                <p:nvSpPr>
                  <p:cNvPr id="155"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6"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7"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66" name="组合 165"/>
          <p:cNvGrpSpPr/>
          <p:nvPr/>
        </p:nvGrpSpPr>
        <p:grpSpPr>
          <a:xfrm>
            <a:off x="8325780" y="3491306"/>
            <a:ext cx="530356" cy="600083"/>
            <a:chOff x="5654613" y="2804716"/>
            <a:chExt cx="530356" cy="600083"/>
          </a:xfrm>
        </p:grpSpPr>
        <p:sp>
          <p:nvSpPr>
            <p:cNvPr id="167" name="Text Box 92"/>
            <p:cNvSpPr txBox="1">
              <a:spLocks noChangeArrowheads="1"/>
            </p:cNvSpPr>
            <p:nvPr/>
          </p:nvSpPr>
          <p:spPr bwMode="auto">
            <a:xfrm>
              <a:off x="5738652" y="3021617"/>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8" name="组合 167"/>
            <p:cNvGrpSpPr/>
            <p:nvPr/>
          </p:nvGrpSpPr>
          <p:grpSpPr>
            <a:xfrm>
              <a:off x="5654613" y="2804716"/>
              <a:ext cx="530356" cy="286287"/>
              <a:chOff x="5009155" y="5796953"/>
              <a:chExt cx="644233" cy="347757"/>
            </a:xfrm>
          </p:grpSpPr>
          <p:grpSp>
            <p:nvGrpSpPr>
              <p:cNvPr id="169" name="组合 168"/>
              <p:cNvGrpSpPr/>
              <p:nvPr/>
            </p:nvGrpSpPr>
            <p:grpSpPr>
              <a:xfrm>
                <a:off x="5009155" y="5796953"/>
                <a:ext cx="644233" cy="347757"/>
                <a:chOff x="5009080" y="5796953"/>
                <a:chExt cx="1698203" cy="916690"/>
              </a:xfrm>
            </p:grpSpPr>
            <p:sp>
              <p:nvSpPr>
                <p:cNvPr id="17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2"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3"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70" name="Group 47"/>
              <p:cNvGrpSpPr/>
              <p:nvPr/>
            </p:nvGrpSpPr>
            <p:grpSpPr bwMode="auto">
              <a:xfrm>
                <a:off x="5109385" y="5867405"/>
                <a:ext cx="374922" cy="90859"/>
                <a:chOff x="2215" y="2179"/>
                <a:chExt cx="185" cy="73"/>
              </a:xfrm>
            </p:grpSpPr>
            <p:grpSp>
              <p:nvGrpSpPr>
                <p:cNvPr id="171" name="Group 48"/>
                <p:cNvGrpSpPr/>
                <p:nvPr/>
              </p:nvGrpSpPr>
              <p:grpSpPr bwMode="auto">
                <a:xfrm>
                  <a:off x="2215" y="2181"/>
                  <a:ext cx="185" cy="71"/>
                  <a:chOff x="2831" y="847"/>
                  <a:chExt cx="146" cy="103"/>
                </a:xfrm>
              </p:grpSpPr>
              <p:sp>
                <p:nvSpPr>
                  <p:cNvPr id="176"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7"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8"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72" name="Group 52"/>
                <p:cNvGrpSpPr/>
                <p:nvPr/>
              </p:nvGrpSpPr>
              <p:grpSpPr bwMode="auto">
                <a:xfrm flipV="1">
                  <a:off x="2215" y="2179"/>
                  <a:ext cx="185" cy="72"/>
                  <a:chOff x="2831" y="843"/>
                  <a:chExt cx="146" cy="103"/>
                </a:xfrm>
              </p:grpSpPr>
              <p:sp>
                <p:nvSpPr>
                  <p:cNvPr id="173"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4"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5"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84" name="组合 183"/>
          <p:cNvGrpSpPr/>
          <p:nvPr/>
        </p:nvGrpSpPr>
        <p:grpSpPr>
          <a:xfrm>
            <a:off x="9296882" y="3626176"/>
            <a:ext cx="939074" cy="383182"/>
            <a:chOff x="6625715" y="2939586"/>
            <a:chExt cx="939074" cy="383182"/>
          </a:xfrm>
        </p:grpSpPr>
        <p:sp>
          <p:nvSpPr>
            <p:cNvPr id="185" name="Text Box 92"/>
            <p:cNvSpPr txBox="1">
              <a:spLocks noChangeArrowheads="1"/>
            </p:cNvSpPr>
            <p:nvPr/>
          </p:nvSpPr>
          <p:spPr bwMode="auto">
            <a:xfrm>
              <a:off x="7136466" y="2939586"/>
              <a:ext cx="428323"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2b</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86" name="组合 185"/>
            <p:cNvGrpSpPr/>
            <p:nvPr/>
          </p:nvGrpSpPr>
          <p:grpSpPr>
            <a:xfrm>
              <a:off x="6625715" y="2976091"/>
              <a:ext cx="530356" cy="286287"/>
              <a:chOff x="5009155" y="5796953"/>
              <a:chExt cx="644233" cy="347757"/>
            </a:xfrm>
          </p:grpSpPr>
          <p:grpSp>
            <p:nvGrpSpPr>
              <p:cNvPr id="187" name="组合 186"/>
              <p:cNvGrpSpPr/>
              <p:nvPr/>
            </p:nvGrpSpPr>
            <p:grpSpPr>
              <a:xfrm>
                <a:off x="5009155" y="5796953"/>
                <a:ext cx="644233" cy="347757"/>
                <a:chOff x="5009080" y="5796953"/>
                <a:chExt cx="1698203" cy="916690"/>
              </a:xfrm>
            </p:grpSpPr>
            <p:sp>
              <p:nvSpPr>
                <p:cNvPr id="19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0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88" name="Group 47"/>
              <p:cNvGrpSpPr/>
              <p:nvPr/>
            </p:nvGrpSpPr>
            <p:grpSpPr bwMode="auto">
              <a:xfrm>
                <a:off x="5109385" y="5867405"/>
                <a:ext cx="374922" cy="90859"/>
                <a:chOff x="2215" y="2179"/>
                <a:chExt cx="185" cy="73"/>
              </a:xfrm>
            </p:grpSpPr>
            <p:grpSp>
              <p:nvGrpSpPr>
                <p:cNvPr id="189" name="Group 48"/>
                <p:cNvGrpSpPr/>
                <p:nvPr/>
              </p:nvGrpSpPr>
              <p:grpSpPr bwMode="auto">
                <a:xfrm>
                  <a:off x="2215" y="2181"/>
                  <a:ext cx="185" cy="71"/>
                  <a:chOff x="2831" y="847"/>
                  <a:chExt cx="146" cy="103"/>
                </a:xfrm>
              </p:grpSpPr>
              <p:sp>
                <p:nvSpPr>
                  <p:cNvPr id="19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90" name="Group 52"/>
                <p:cNvGrpSpPr/>
                <p:nvPr/>
              </p:nvGrpSpPr>
              <p:grpSpPr bwMode="auto">
                <a:xfrm flipV="1">
                  <a:off x="2215" y="2179"/>
                  <a:ext cx="185" cy="72"/>
                  <a:chOff x="2831" y="843"/>
                  <a:chExt cx="146" cy="103"/>
                </a:xfrm>
              </p:grpSpPr>
              <p:sp>
                <p:nvSpPr>
                  <p:cNvPr id="19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202" name="组合 201"/>
          <p:cNvGrpSpPr/>
          <p:nvPr/>
        </p:nvGrpSpPr>
        <p:grpSpPr>
          <a:xfrm>
            <a:off x="8986518" y="2962539"/>
            <a:ext cx="530356" cy="636490"/>
            <a:chOff x="6315351" y="2275949"/>
            <a:chExt cx="530356" cy="636490"/>
          </a:xfrm>
        </p:grpSpPr>
        <p:sp>
          <p:nvSpPr>
            <p:cNvPr id="203" name="Text Box 92"/>
            <p:cNvSpPr txBox="1">
              <a:spLocks noChangeArrowheads="1"/>
            </p:cNvSpPr>
            <p:nvPr/>
          </p:nvSpPr>
          <p:spPr bwMode="auto">
            <a:xfrm>
              <a:off x="6409808" y="2275949"/>
              <a:ext cx="413896"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9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2c</a:t>
              </a:r>
              <a:endParaRPr kumimoji="0" lang="en-US" altLang="zh-CN" sz="227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04" name="组合 203"/>
            <p:cNvGrpSpPr/>
            <p:nvPr/>
          </p:nvGrpSpPr>
          <p:grpSpPr>
            <a:xfrm>
              <a:off x="6315351" y="2626152"/>
              <a:ext cx="530356" cy="286287"/>
              <a:chOff x="5009155" y="5796953"/>
              <a:chExt cx="644233" cy="347757"/>
            </a:xfrm>
          </p:grpSpPr>
          <p:grpSp>
            <p:nvGrpSpPr>
              <p:cNvPr id="205" name="组合 204"/>
              <p:cNvGrpSpPr/>
              <p:nvPr/>
            </p:nvGrpSpPr>
            <p:grpSpPr>
              <a:xfrm>
                <a:off x="5009155" y="5796953"/>
                <a:ext cx="644233" cy="347757"/>
                <a:chOff x="5009080" y="5796953"/>
                <a:chExt cx="1698203" cy="916690"/>
              </a:xfrm>
            </p:grpSpPr>
            <p:sp>
              <p:nvSpPr>
                <p:cNvPr id="215"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16"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17"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18"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9"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206" name="Group 47"/>
              <p:cNvGrpSpPr/>
              <p:nvPr/>
            </p:nvGrpSpPr>
            <p:grpSpPr bwMode="auto">
              <a:xfrm>
                <a:off x="5109385" y="5867405"/>
                <a:ext cx="374922" cy="90859"/>
                <a:chOff x="2215" y="2179"/>
                <a:chExt cx="185" cy="73"/>
              </a:xfrm>
            </p:grpSpPr>
            <p:grpSp>
              <p:nvGrpSpPr>
                <p:cNvPr id="207" name="Group 48"/>
                <p:cNvGrpSpPr/>
                <p:nvPr/>
              </p:nvGrpSpPr>
              <p:grpSpPr bwMode="auto">
                <a:xfrm>
                  <a:off x="2215" y="2181"/>
                  <a:ext cx="185" cy="71"/>
                  <a:chOff x="2831" y="847"/>
                  <a:chExt cx="146" cy="103"/>
                </a:xfrm>
              </p:grpSpPr>
              <p:sp>
                <p:nvSpPr>
                  <p:cNvPr id="212"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3"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4"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208" name="Group 52"/>
                <p:cNvGrpSpPr/>
                <p:nvPr/>
              </p:nvGrpSpPr>
              <p:grpSpPr bwMode="auto">
                <a:xfrm flipV="1">
                  <a:off x="2215" y="2179"/>
                  <a:ext cx="185" cy="72"/>
                  <a:chOff x="2831" y="843"/>
                  <a:chExt cx="146" cy="103"/>
                </a:xfrm>
              </p:grpSpPr>
              <p:sp>
                <p:nvSpPr>
                  <p:cNvPr id="209"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0"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1"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220" name="组合 219"/>
          <p:cNvGrpSpPr/>
          <p:nvPr/>
        </p:nvGrpSpPr>
        <p:grpSpPr>
          <a:xfrm>
            <a:off x="838534" y="5633463"/>
            <a:ext cx="10226784" cy="608930"/>
            <a:chOff x="1791494" y="2533650"/>
            <a:chExt cx="5638006" cy="1200150"/>
          </a:xfrm>
        </p:grpSpPr>
        <p:sp>
          <p:nvSpPr>
            <p:cNvPr id="221" name="矩形: 圆角 220"/>
            <p:cNvSpPr/>
            <p:nvPr/>
          </p:nvSpPr>
          <p:spPr>
            <a:xfrm>
              <a:off x="1791494" y="2533650"/>
              <a:ext cx="5638006"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2" name="文本框 221"/>
            <p:cNvSpPr txBox="1"/>
            <p:nvPr/>
          </p:nvSpPr>
          <p:spPr>
            <a:xfrm>
              <a:off x="1892955" y="2627302"/>
              <a:ext cx="5469870" cy="104932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当一个路由器得知一个新前缀，它为该前缀在其转发表中创建一个表项。</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3" name="矩形: 圆角 222"/>
            <p:cNvSpPr/>
            <p:nvPr/>
          </p:nvSpPr>
          <p:spPr>
            <a:xfrm>
              <a:off x="1857375" y="2606505"/>
              <a:ext cx="5505449" cy="1053928"/>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aphicFrame>
        <p:nvGraphicFramePr>
          <p:cNvPr id="224" name="表格 223"/>
          <p:cNvGraphicFramePr>
            <a:graphicFrameLocks noGrp="1"/>
          </p:cNvGraphicFramePr>
          <p:nvPr/>
        </p:nvGraphicFramePr>
        <p:xfrm>
          <a:off x="700152" y="1745923"/>
          <a:ext cx="3886432" cy="687862"/>
        </p:xfrm>
        <a:graphic>
          <a:graphicData uri="http://schemas.openxmlformats.org/drawingml/2006/table">
            <a:tbl>
              <a:tblPr firstRow="1" bandRow="1"/>
              <a:tblGrid>
                <a:gridCol w="1399414"/>
                <a:gridCol w="1169491"/>
                <a:gridCol w="1317527"/>
              </a:tblGrid>
              <a:tr h="360309">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en-US" altLang="zh-CN" sz="1600"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Prefix</a:t>
                      </a:r>
                      <a:endParaRPr lang="zh-CN" altLang="en-US" sz="1600"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2700" cap="flat" cmpd="sng" algn="ctr">
                      <a:solidFill>
                        <a:srgbClr val="009FF6"/>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en-US" altLang="zh-CN" sz="1600"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AS-PATH</a:t>
                      </a:r>
                      <a:endParaRPr lang="zh-CN" altLang="en-US" sz="1600"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en-US" altLang="zh-CN" sz="1600"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NEXT-HOP</a:t>
                      </a:r>
                      <a:endParaRPr lang="zh-CN" altLang="en-US" sz="1600" dirty="0">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2700" cap="flat" cmpd="sng" algn="ctr">
                      <a:solidFill>
                        <a:sysClr val="window" lastClr="FFFFFF"/>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r>
              <a:tr h="327553">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138.16.64.0/22</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AS1</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AS2</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201.44.13.125</a:t>
                      </a:r>
                      <a:endPar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25" name="Line 99"/>
          <p:cNvSpPr>
            <a:spLocks noChangeShapeType="1"/>
          </p:cNvSpPr>
          <p:nvPr/>
        </p:nvSpPr>
        <p:spPr bwMode="auto">
          <a:xfrm flipV="1">
            <a:off x="9512579" y="2838238"/>
            <a:ext cx="847255" cy="524201"/>
          </a:xfrm>
          <a:prstGeom prst="line">
            <a:avLst/>
          </a:prstGeom>
          <a:noFill/>
          <a:ln w="1270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6" name="Text Box 92"/>
          <p:cNvSpPr txBox="1">
            <a:spLocks noChangeArrowheads="1"/>
          </p:cNvSpPr>
          <p:nvPr/>
        </p:nvSpPr>
        <p:spPr bwMode="auto">
          <a:xfrm>
            <a:off x="10253652" y="2561667"/>
            <a:ext cx="14221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138.16.64.0/22</a:t>
            </a:r>
            <a:endParaRPr lang="zh-CN" altLang="en-US"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7" name="Text Box 101"/>
          <p:cNvSpPr txBox="1">
            <a:spLocks noChangeArrowheads="1"/>
          </p:cNvSpPr>
          <p:nvPr/>
        </p:nvSpPr>
        <p:spPr bwMode="auto">
          <a:xfrm>
            <a:off x="5342830" y="2912524"/>
            <a:ext cx="2204880" cy="56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NEXT-HOP</a:t>
            </a:r>
            <a:r>
              <a:rPr lang="zh-CN" altLang="en-US"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201.44.13.125</a:t>
            </a:r>
            <a:endParaRPr lang="zh-CN" altLang="en-US"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8" name="Line 99"/>
          <p:cNvSpPr>
            <a:spLocks noChangeShapeType="1"/>
          </p:cNvSpPr>
          <p:nvPr/>
        </p:nvSpPr>
        <p:spPr bwMode="auto">
          <a:xfrm flipH="1" flipV="1">
            <a:off x="5934017" y="3397868"/>
            <a:ext cx="13432" cy="491417"/>
          </a:xfrm>
          <a:prstGeom prst="line">
            <a:avLst/>
          </a:prstGeom>
          <a:noFill/>
          <a:ln w="12700">
            <a:solidFill>
              <a:sysClr val="windowText" lastClr="000000"/>
            </a:solidFill>
            <a:prstDash val="solid"/>
            <a:round/>
            <a:headEnd type="stealth"/>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1" name="Text Box 101"/>
          <p:cNvSpPr txBox="1">
            <a:spLocks noChangeArrowheads="1"/>
          </p:cNvSpPr>
          <p:nvPr/>
        </p:nvSpPr>
        <p:spPr bwMode="auto">
          <a:xfrm>
            <a:off x="1708985" y="4388040"/>
            <a:ext cx="2552418" cy="534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lnSpc>
                <a:spcPts val="1800"/>
              </a:lnSpc>
            </a:pPr>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NEXT-HOP</a:t>
            </a:r>
            <a:r>
              <a:rPr lang="zh-CN" altLang="en-US"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是</a:t>
            </a:r>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AS-PATH</a:t>
            </a:r>
            <a:r>
              <a:rPr lang="zh-CN" altLang="en-US"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起始的路由器接口的</a:t>
            </a:r>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lang="zh-CN" altLang="en-US"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19"/>
                                        </p:tgtEl>
                                        <p:attrNameLst>
                                          <p:attrName>stroke.color</p:attrName>
                                        </p:attrNameLst>
                                      </p:cBhvr>
                                      <p:to>
                                        <a:srgbClr val="000000"/>
                                      </p:to>
                                    </p:animClr>
                                    <p:set>
                                      <p:cBhvr>
                                        <p:cTn id="7" dur="750" fill="hold"/>
                                        <p:tgtEl>
                                          <p:spTgt spid="19"/>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750" fill="hold"/>
                                        <p:tgtEl>
                                          <p:spTgt spid="31"/>
                                        </p:tgtEl>
                                        <p:attrNameLst>
                                          <p:attrName>stroke.color</p:attrName>
                                        </p:attrNameLst>
                                      </p:cBhvr>
                                      <p:to>
                                        <a:srgbClr val="000000"/>
                                      </p:to>
                                    </p:animClr>
                                    <p:set>
                                      <p:cBhvr>
                                        <p:cTn id="10" dur="750" fill="hold"/>
                                        <p:tgtEl>
                                          <p:spTgt spid="31"/>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750" fill="hold"/>
                                        <p:tgtEl>
                                          <p:spTgt spid="37"/>
                                        </p:tgtEl>
                                        <p:attrNameLst>
                                          <p:attrName>stroke.color</p:attrName>
                                        </p:attrNameLst>
                                      </p:cBhvr>
                                      <p:to>
                                        <a:srgbClr val="000000"/>
                                      </p:to>
                                    </p:animClr>
                                    <p:set>
                                      <p:cBhvr>
                                        <p:cTn id="13" dur="750" fill="hold"/>
                                        <p:tgtEl>
                                          <p:spTgt spid="37"/>
                                        </p:tgtEl>
                                        <p:attrNameLst>
                                          <p:attrName>stroke.on</p:attrName>
                                        </p:attrNameLst>
                                      </p:cBhvr>
                                      <p:to>
                                        <p:strVal val="true"/>
                                      </p:to>
                                    </p:se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20"/>
                                        </p:tgtEl>
                                        <p:attrNameLst>
                                          <p:attrName>style.visibility</p:attrName>
                                        </p:attrNameLst>
                                      </p:cBhvr>
                                      <p:to>
                                        <p:strVal val="visible"/>
                                      </p:to>
                                    </p:set>
                                    <p:anim calcmode="lin" valueType="num">
                                      <p:cBhvr additive="base">
                                        <p:cTn id="17" dur="500"/>
                                        <p:tgtEl>
                                          <p:spTgt spid="220"/>
                                        </p:tgtEl>
                                        <p:attrNameLst>
                                          <p:attrName>ppt_x</p:attrName>
                                        </p:attrNameLst>
                                      </p:cBhvr>
                                      <p:tavLst>
                                        <p:tav tm="0">
                                          <p:val>
                                            <p:strVal val="#ppt_x-#ppt_w*1.125000"/>
                                          </p:val>
                                        </p:tav>
                                        <p:tav tm="100000">
                                          <p:val>
                                            <p:strVal val="#ppt_x"/>
                                          </p:val>
                                        </p:tav>
                                      </p:tavLst>
                                    </p:anim>
                                    <p:animEffect transition="in" filter="wipe(right)">
                                      <p:cBhvr>
                                        <p:cTn id="18" dur="500"/>
                                        <p:tgtEl>
                                          <p:spTgt spid="220"/>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24"/>
                                        </p:tgtEl>
                                        <p:attrNameLst>
                                          <p:attrName>style.visibility</p:attrName>
                                        </p:attrNameLst>
                                      </p:cBhvr>
                                      <p:to>
                                        <p:strVal val="visible"/>
                                      </p:to>
                                    </p:set>
                                    <p:anim calcmode="lin" valueType="num">
                                      <p:cBhvr>
                                        <p:cTn id="22" dur="500" fill="hold"/>
                                        <p:tgtEl>
                                          <p:spTgt spid="224"/>
                                        </p:tgtEl>
                                        <p:attrNameLst>
                                          <p:attrName>ppt_w</p:attrName>
                                        </p:attrNameLst>
                                      </p:cBhvr>
                                      <p:tavLst>
                                        <p:tav tm="0">
                                          <p:val>
                                            <p:fltVal val="0"/>
                                          </p:val>
                                        </p:tav>
                                        <p:tav tm="100000">
                                          <p:val>
                                            <p:strVal val="#ppt_w"/>
                                          </p:val>
                                        </p:tav>
                                      </p:tavLst>
                                    </p:anim>
                                    <p:anim calcmode="lin" valueType="num">
                                      <p:cBhvr>
                                        <p:cTn id="23" dur="500" fill="hold"/>
                                        <p:tgtEl>
                                          <p:spTgt spid="224"/>
                                        </p:tgtEl>
                                        <p:attrNameLst>
                                          <p:attrName>ppt_h</p:attrName>
                                        </p:attrNameLst>
                                      </p:cBhvr>
                                      <p:tavLst>
                                        <p:tav tm="0">
                                          <p:val>
                                            <p:fltVal val="0"/>
                                          </p:val>
                                        </p:tav>
                                        <p:tav tm="100000">
                                          <p:val>
                                            <p:strVal val="#ppt_h"/>
                                          </p:val>
                                        </p:tav>
                                      </p:tavLst>
                                    </p:anim>
                                    <p:animEffect transition="in" filter="fade">
                                      <p:cBhvr>
                                        <p:cTn id="24" dur="500"/>
                                        <p:tgtEl>
                                          <p:spTgt spid="2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7"/>
                                        </p:tgtEl>
                                        <p:attrNameLst>
                                          <p:attrName>style.visibility</p:attrName>
                                        </p:attrNameLst>
                                      </p:cBhvr>
                                      <p:to>
                                        <p:strVal val="visible"/>
                                      </p:to>
                                    </p:set>
                                    <p:animEffect transition="in" filter="fade">
                                      <p:cBhvr>
                                        <p:cTn id="27" dur="500"/>
                                        <p:tgtEl>
                                          <p:spTgt spid="2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8"/>
                                        </p:tgtEl>
                                        <p:attrNameLst>
                                          <p:attrName>style.visibility</p:attrName>
                                        </p:attrNameLst>
                                      </p:cBhvr>
                                      <p:to>
                                        <p:strVal val="visible"/>
                                      </p:to>
                                    </p:set>
                                    <p:animEffect transition="in" filter="fade">
                                      <p:cBhvr>
                                        <p:cTn id="30" dur="500"/>
                                        <p:tgtEl>
                                          <p:spTgt spid="2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1"/>
                                        </p:tgtEl>
                                        <p:attrNameLst>
                                          <p:attrName>style.visibility</p:attrName>
                                        </p:attrNameLst>
                                      </p:cBhvr>
                                      <p:to>
                                        <p:strVal val="visible"/>
                                      </p:to>
                                    </p:set>
                                    <p:animEffect transition="in" filter="fade">
                                      <p:cBhvr>
                                        <p:cTn id="33"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p:bldP spid="228" grpId="0" animBg="1"/>
      <p:bldP spid="231"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2" y="982132"/>
            <a:ext cx="9601196" cy="682699"/>
          </a:xfrm>
        </p:spPr>
        <p:txBody>
          <a:bodyPr/>
          <a:lstStyle/>
          <a:p>
            <a:r>
              <a:rPr lang="en-US" altLang="zh-CN" dirty="0"/>
              <a:t>BGP</a:t>
            </a:r>
            <a:r>
              <a:rPr lang="zh-CN" altLang="en-US" dirty="0"/>
              <a:t>路由选择</a:t>
            </a:r>
            <a:endParaRPr lang="zh-CN" altLang="en-US" dirty="0"/>
          </a:p>
        </p:txBody>
      </p:sp>
      <p:sp>
        <p:nvSpPr>
          <p:cNvPr id="4" name="Freeform 2"/>
          <p:cNvSpPr/>
          <p:nvPr/>
        </p:nvSpPr>
        <p:spPr bwMode="auto">
          <a:xfrm flipH="1">
            <a:off x="2018063" y="1808838"/>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pPr defTabSz="914400"/>
            <a:endParaRPr lang="zh-CN" altLang="en-US">
              <a:solidFill>
                <a:prstClr val="black"/>
              </a:solidFill>
              <a:latin typeface="等线" panose="02010600030101010101" charset="-122"/>
              <a:ea typeface="等线" panose="02010600030101010101" charset="-122"/>
            </a:endParaRPr>
          </a:p>
        </p:txBody>
      </p:sp>
      <p:grpSp>
        <p:nvGrpSpPr>
          <p:cNvPr id="5" name="组合 4"/>
          <p:cNvGrpSpPr/>
          <p:nvPr/>
        </p:nvGrpSpPr>
        <p:grpSpPr>
          <a:xfrm>
            <a:off x="3469022" y="1723227"/>
            <a:ext cx="1779108" cy="1189421"/>
            <a:chOff x="2707027" y="1673538"/>
            <a:chExt cx="3810000" cy="3520449"/>
          </a:xfrm>
        </p:grpSpPr>
        <p:grpSp>
          <p:nvGrpSpPr>
            <p:cNvPr id="6" name="组合 5"/>
            <p:cNvGrpSpPr/>
            <p:nvPr/>
          </p:nvGrpSpPr>
          <p:grpSpPr>
            <a:xfrm>
              <a:off x="2707027" y="1673538"/>
              <a:ext cx="3810000" cy="3520449"/>
              <a:chOff x="2363126" y="1676863"/>
              <a:chExt cx="3995264" cy="3691633"/>
            </a:xfrm>
          </p:grpSpPr>
          <p:sp>
            <p:nvSpPr>
              <p:cNvPr id="8" name="椭圆 7"/>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 name="弧形 6"/>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10" name="直接连接符 9"/>
          <p:cNvCxnSpPr>
            <a:endCxn id="60" idx="0"/>
          </p:cNvCxnSpPr>
          <p:nvPr/>
        </p:nvCxnSpPr>
        <p:spPr>
          <a:xfrm>
            <a:off x="3225828" y="2483815"/>
            <a:ext cx="581418" cy="43227"/>
          </a:xfrm>
          <a:prstGeom prst="line">
            <a:avLst/>
          </a:prstGeom>
          <a:noFill/>
          <a:ln w="19050" cap="flat" cmpd="sng" algn="ctr">
            <a:solidFill>
              <a:sysClr val="windowText" lastClr="000000"/>
            </a:solidFill>
            <a:prstDash val="solid"/>
            <a:miter lim="800000"/>
          </a:ln>
          <a:effectLst/>
        </p:spPr>
      </p:cxnSp>
      <p:sp>
        <p:nvSpPr>
          <p:cNvPr id="11" name="Freeform 2"/>
          <p:cNvSpPr/>
          <p:nvPr/>
        </p:nvSpPr>
        <p:spPr bwMode="auto">
          <a:xfrm>
            <a:off x="8990164" y="1882265"/>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pPr defTabSz="914400"/>
            <a:endParaRPr lang="zh-CN" altLang="en-US">
              <a:solidFill>
                <a:prstClr val="black"/>
              </a:solidFill>
              <a:latin typeface="等线" panose="02010600030101010101" charset="-122"/>
              <a:ea typeface="等线" panose="02010600030101010101" charset="-122"/>
            </a:endParaRPr>
          </a:p>
        </p:txBody>
      </p:sp>
      <p:grpSp>
        <p:nvGrpSpPr>
          <p:cNvPr id="12" name="组合 11"/>
          <p:cNvGrpSpPr/>
          <p:nvPr/>
        </p:nvGrpSpPr>
        <p:grpSpPr>
          <a:xfrm>
            <a:off x="6871800" y="2031384"/>
            <a:ext cx="2087626" cy="1158617"/>
            <a:chOff x="2707027" y="1673538"/>
            <a:chExt cx="3810000" cy="3520449"/>
          </a:xfrm>
        </p:grpSpPr>
        <p:grpSp>
          <p:nvGrpSpPr>
            <p:cNvPr id="13" name="组合 12"/>
            <p:cNvGrpSpPr/>
            <p:nvPr/>
          </p:nvGrpSpPr>
          <p:grpSpPr>
            <a:xfrm>
              <a:off x="2707027" y="1673538"/>
              <a:ext cx="3810000" cy="3520449"/>
              <a:chOff x="2363126" y="1676863"/>
              <a:chExt cx="3995264" cy="3691633"/>
            </a:xfrm>
          </p:grpSpPr>
          <p:sp>
            <p:nvSpPr>
              <p:cNvPr id="15" name="椭圆 14"/>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椭圆 15"/>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弧形 13"/>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17" name="直接连接符 16"/>
          <p:cNvCxnSpPr/>
          <p:nvPr/>
        </p:nvCxnSpPr>
        <p:spPr>
          <a:xfrm>
            <a:off x="8123067" y="2330541"/>
            <a:ext cx="959695" cy="0"/>
          </a:xfrm>
          <a:prstGeom prst="line">
            <a:avLst/>
          </a:prstGeom>
          <a:noFill/>
          <a:ln w="19050" cap="flat" cmpd="sng" algn="ctr">
            <a:solidFill>
              <a:sysClr val="windowText" lastClr="000000"/>
            </a:solidFill>
            <a:prstDash val="solid"/>
            <a:miter lim="800000"/>
          </a:ln>
          <a:effectLst/>
        </p:spPr>
      </p:cxnSp>
      <p:cxnSp>
        <p:nvCxnSpPr>
          <p:cNvPr id="18" name="直接连接符 17"/>
          <p:cNvCxnSpPr/>
          <p:nvPr/>
        </p:nvCxnSpPr>
        <p:spPr>
          <a:xfrm>
            <a:off x="8512719" y="2781046"/>
            <a:ext cx="742366" cy="0"/>
          </a:xfrm>
          <a:prstGeom prst="line">
            <a:avLst/>
          </a:prstGeom>
          <a:noFill/>
          <a:ln w="19050" cap="flat" cmpd="sng" algn="ctr">
            <a:solidFill>
              <a:sysClr val="windowText" lastClr="000000"/>
            </a:solidFill>
            <a:prstDash val="solid"/>
            <a:miter lim="800000"/>
          </a:ln>
          <a:effectLst/>
        </p:spPr>
      </p:cxnSp>
      <p:grpSp>
        <p:nvGrpSpPr>
          <p:cNvPr id="19" name="组合 18"/>
          <p:cNvGrpSpPr/>
          <p:nvPr/>
        </p:nvGrpSpPr>
        <p:grpSpPr>
          <a:xfrm>
            <a:off x="4814594" y="2541912"/>
            <a:ext cx="2087626" cy="1158617"/>
            <a:chOff x="2707027" y="1673538"/>
            <a:chExt cx="3810000" cy="3520449"/>
          </a:xfrm>
        </p:grpSpPr>
        <p:grpSp>
          <p:nvGrpSpPr>
            <p:cNvPr id="20" name="组合 19"/>
            <p:cNvGrpSpPr/>
            <p:nvPr/>
          </p:nvGrpSpPr>
          <p:grpSpPr>
            <a:xfrm>
              <a:off x="2707027" y="1673538"/>
              <a:ext cx="3810000" cy="3520449"/>
              <a:chOff x="2363126" y="1676863"/>
              <a:chExt cx="3995264" cy="3691633"/>
            </a:xfrm>
          </p:grpSpPr>
          <p:sp>
            <p:nvSpPr>
              <p:cNvPr id="22" name="椭圆 21"/>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椭圆 22"/>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1" name="弧形 20"/>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4" name="Line 38"/>
          <p:cNvSpPr>
            <a:spLocks noChangeShapeType="1"/>
          </p:cNvSpPr>
          <p:nvPr/>
        </p:nvSpPr>
        <p:spPr bwMode="auto">
          <a:xfrm>
            <a:off x="7556238" y="2645508"/>
            <a:ext cx="496682" cy="118630"/>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Freeform 39"/>
          <p:cNvSpPr/>
          <p:nvPr/>
        </p:nvSpPr>
        <p:spPr bwMode="auto">
          <a:xfrm>
            <a:off x="4244030" y="2421288"/>
            <a:ext cx="432890" cy="55390"/>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Freeform 40"/>
          <p:cNvSpPr/>
          <p:nvPr/>
        </p:nvSpPr>
        <p:spPr bwMode="auto">
          <a:xfrm>
            <a:off x="4996059" y="2470697"/>
            <a:ext cx="549843" cy="348262"/>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Freeform 41"/>
          <p:cNvSpPr/>
          <p:nvPr/>
        </p:nvSpPr>
        <p:spPr bwMode="auto">
          <a:xfrm>
            <a:off x="6385762" y="2692715"/>
            <a:ext cx="839354" cy="41306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49"/>
          <p:cNvSpPr txBox="1">
            <a:spLocks noChangeArrowheads="1"/>
          </p:cNvSpPr>
          <p:nvPr/>
        </p:nvSpPr>
        <p:spPr bwMode="auto">
          <a:xfrm>
            <a:off x="4283815" y="2452091"/>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AS3</a:t>
            </a:r>
            <a:endPar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Text Box 50"/>
          <p:cNvSpPr txBox="1">
            <a:spLocks noChangeArrowheads="1"/>
          </p:cNvSpPr>
          <p:nvPr/>
        </p:nvSpPr>
        <p:spPr bwMode="auto">
          <a:xfrm>
            <a:off x="5057561" y="3201983"/>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AS1</a:t>
            </a:r>
            <a:endPar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Text Box 51"/>
          <p:cNvSpPr txBox="1">
            <a:spLocks noChangeArrowheads="1"/>
          </p:cNvSpPr>
          <p:nvPr/>
        </p:nvSpPr>
        <p:spPr bwMode="auto">
          <a:xfrm>
            <a:off x="7516452" y="2799914"/>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AS2</a:t>
            </a:r>
            <a:endPar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Line 93"/>
          <p:cNvSpPr>
            <a:spLocks noChangeShapeType="1"/>
          </p:cNvSpPr>
          <p:nvPr/>
        </p:nvSpPr>
        <p:spPr bwMode="auto">
          <a:xfrm flipH="1">
            <a:off x="5450928" y="2870100"/>
            <a:ext cx="119358" cy="10031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Line 94"/>
          <p:cNvSpPr>
            <a:spLocks noChangeShapeType="1"/>
          </p:cNvSpPr>
          <p:nvPr/>
        </p:nvSpPr>
        <p:spPr bwMode="auto">
          <a:xfrm>
            <a:off x="5776916" y="2852549"/>
            <a:ext cx="0" cy="34943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Line 95"/>
          <p:cNvSpPr>
            <a:spLocks noChangeShapeType="1"/>
          </p:cNvSpPr>
          <p:nvPr/>
        </p:nvSpPr>
        <p:spPr bwMode="auto">
          <a:xfrm>
            <a:off x="5907824" y="2862232"/>
            <a:ext cx="401709" cy="207513"/>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Line 96"/>
          <p:cNvSpPr>
            <a:spLocks noChangeShapeType="1"/>
          </p:cNvSpPr>
          <p:nvPr/>
        </p:nvSpPr>
        <p:spPr bwMode="auto">
          <a:xfrm flipH="1">
            <a:off x="6005364" y="3145474"/>
            <a:ext cx="304170" cy="7474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Line 97"/>
          <p:cNvSpPr>
            <a:spLocks noChangeShapeType="1"/>
          </p:cNvSpPr>
          <p:nvPr/>
        </p:nvSpPr>
        <p:spPr bwMode="auto">
          <a:xfrm flipH="1" flipV="1">
            <a:off x="5497965" y="3033538"/>
            <a:ext cx="769215" cy="52925"/>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Line 98"/>
          <p:cNvSpPr>
            <a:spLocks noChangeShapeType="1"/>
          </p:cNvSpPr>
          <p:nvPr/>
        </p:nvSpPr>
        <p:spPr bwMode="auto">
          <a:xfrm flipV="1">
            <a:off x="7488217" y="2481267"/>
            <a:ext cx="282352" cy="83596"/>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Line 103"/>
          <p:cNvSpPr>
            <a:spLocks noChangeShapeType="1"/>
          </p:cNvSpPr>
          <p:nvPr/>
        </p:nvSpPr>
        <p:spPr bwMode="auto">
          <a:xfrm flipH="1" flipV="1">
            <a:off x="4594083" y="2172286"/>
            <a:ext cx="127164" cy="117191"/>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Line 105"/>
          <p:cNvSpPr>
            <a:spLocks noChangeShapeType="1"/>
          </p:cNvSpPr>
          <p:nvPr/>
        </p:nvSpPr>
        <p:spPr bwMode="auto">
          <a:xfrm>
            <a:off x="8052920" y="2523557"/>
            <a:ext cx="70147" cy="180011"/>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Line 106"/>
          <p:cNvSpPr>
            <a:spLocks noChangeShapeType="1"/>
          </p:cNvSpPr>
          <p:nvPr/>
        </p:nvSpPr>
        <p:spPr bwMode="auto">
          <a:xfrm>
            <a:off x="5462479" y="3086465"/>
            <a:ext cx="162994" cy="83596"/>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Line 104"/>
          <p:cNvSpPr>
            <a:spLocks noChangeShapeType="1"/>
          </p:cNvSpPr>
          <p:nvPr/>
        </p:nvSpPr>
        <p:spPr bwMode="auto">
          <a:xfrm>
            <a:off x="3913261" y="2221374"/>
            <a:ext cx="104540" cy="208203"/>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51"/>
          <p:cNvSpPr txBox="1">
            <a:spLocks noChangeArrowheads="1"/>
          </p:cNvSpPr>
          <p:nvPr/>
        </p:nvSpPr>
        <p:spPr bwMode="auto">
          <a:xfrm>
            <a:off x="9331539" y="2579113"/>
            <a:ext cx="15650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x </a:t>
            </a:r>
            <a:r>
              <a:rPr lang="en-US" altLang="zh-CN" sz="16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138.16.64.0/22</a:t>
            </a:r>
            <a:endPar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Text Box 51"/>
          <p:cNvSpPr txBox="1">
            <a:spLocks noChangeArrowheads="1"/>
          </p:cNvSpPr>
          <p:nvPr/>
        </p:nvSpPr>
        <p:spPr bwMode="auto">
          <a:xfrm>
            <a:off x="2646271" y="2152336"/>
            <a:ext cx="656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defTabSz="914400"/>
            <a:r>
              <a:rPr lang="zh-CN" altLang="en-US"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其他网络</a:t>
            </a:r>
            <a:endPar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3" name="组合 42"/>
          <p:cNvGrpSpPr/>
          <p:nvPr/>
        </p:nvGrpSpPr>
        <p:grpSpPr>
          <a:xfrm>
            <a:off x="3807215" y="2431995"/>
            <a:ext cx="493615" cy="510278"/>
            <a:chOff x="1003842" y="2675849"/>
            <a:chExt cx="576331" cy="595787"/>
          </a:xfrm>
        </p:grpSpPr>
        <p:sp>
          <p:nvSpPr>
            <p:cNvPr id="44" name="Text Box 92"/>
            <p:cNvSpPr txBox="1">
              <a:spLocks noChangeArrowheads="1"/>
            </p:cNvSpPr>
            <p:nvPr/>
          </p:nvSpPr>
          <p:spPr bwMode="auto">
            <a:xfrm>
              <a:off x="1010188" y="2876350"/>
              <a:ext cx="569985"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3b</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5" name="组合 44"/>
            <p:cNvGrpSpPr/>
            <p:nvPr/>
          </p:nvGrpSpPr>
          <p:grpSpPr>
            <a:xfrm>
              <a:off x="1003842" y="2675849"/>
              <a:ext cx="530356" cy="286287"/>
              <a:chOff x="5009155" y="5796953"/>
              <a:chExt cx="644233" cy="347757"/>
            </a:xfrm>
          </p:grpSpPr>
          <p:grpSp>
            <p:nvGrpSpPr>
              <p:cNvPr id="46" name="组合 45"/>
              <p:cNvGrpSpPr/>
              <p:nvPr/>
            </p:nvGrpSpPr>
            <p:grpSpPr>
              <a:xfrm>
                <a:off x="5009155" y="5796953"/>
                <a:ext cx="644233" cy="347757"/>
                <a:chOff x="5009080" y="5796953"/>
                <a:chExt cx="1698203" cy="916690"/>
              </a:xfrm>
            </p:grpSpPr>
            <p:sp>
              <p:nvSpPr>
                <p:cNvPr id="56"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7"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8"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59"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0"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47" name="Group 47"/>
              <p:cNvGrpSpPr/>
              <p:nvPr/>
            </p:nvGrpSpPr>
            <p:grpSpPr bwMode="auto">
              <a:xfrm>
                <a:off x="5109385" y="5867405"/>
                <a:ext cx="374922" cy="90859"/>
                <a:chOff x="2215" y="2179"/>
                <a:chExt cx="185" cy="73"/>
              </a:xfrm>
            </p:grpSpPr>
            <p:grpSp>
              <p:nvGrpSpPr>
                <p:cNvPr id="48" name="Group 48"/>
                <p:cNvGrpSpPr/>
                <p:nvPr/>
              </p:nvGrpSpPr>
              <p:grpSpPr bwMode="auto">
                <a:xfrm>
                  <a:off x="2215" y="2181"/>
                  <a:ext cx="185" cy="71"/>
                  <a:chOff x="2831" y="847"/>
                  <a:chExt cx="146" cy="103"/>
                </a:xfrm>
              </p:grpSpPr>
              <p:sp>
                <p:nvSpPr>
                  <p:cNvPr id="53"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4"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5"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49" name="Group 52"/>
                <p:cNvGrpSpPr/>
                <p:nvPr/>
              </p:nvGrpSpPr>
              <p:grpSpPr bwMode="auto">
                <a:xfrm flipV="1">
                  <a:off x="2215" y="2179"/>
                  <a:ext cx="185" cy="72"/>
                  <a:chOff x="2831" y="843"/>
                  <a:chExt cx="146" cy="103"/>
                </a:xfrm>
              </p:grpSpPr>
              <p:sp>
                <p:nvSpPr>
                  <p:cNvPr id="50"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1"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2"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61" name="组合 60"/>
          <p:cNvGrpSpPr/>
          <p:nvPr/>
        </p:nvGrpSpPr>
        <p:grpSpPr>
          <a:xfrm>
            <a:off x="4320414" y="1632211"/>
            <a:ext cx="454238" cy="535009"/>
            <a:chOff x="1003842" y="2337474"/>
            <a:chExt cx="530356" cy="624662"/>
          </a:xfrm>
        </p:grpSpPr>
        <p:sp>
          <p:nvSpPr>
            <p:cNvPr id="62" name="Text Box 92"/>
            <p:cNvSpPr txBox="1">
              <a:spLocks noChangeArrowheads="1"/>
            </p:cNvSpPr>
            <p:nvPr/>
          </p:nvSpPr>
          <p:spPr bwMode="auto">
            <a:xfrm>
              <a:off x="1046915" y="2337474"/>
              <a:ext cx="455179"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3d</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3" name="组合 62"/>
            <p:cNvGrpSpPr/>
            <p:nvPr/>
          </p:nvGrpSpPr>
          <p:grpSpPr>
            <a:xfrm>
              <a:off x="1003842" y="2675849"/>
              <a:ext cx="530356" cy="286287"/>
              <a:chOff x="5009155" y="5796953"/>
              <a:chExt cx="644233" cy="347757"/>
            </a:xfrm>
          </p:grpSpPr>
          <p:grpSp>
            <p:nvGrpSpPr>
              <p:cNvPr id="64" name="组合 63"/>
              <p:cNvGrpSpPr/>
              <p:nvPr/>
            </p:nvGrpSpPr>
            <p:grpSpPr>
              <a:xfrm>
                <a:off x="5009155" y="5796953"/>
                <a:ext cx="644233" cy="347757"/>
                <a:chOff x="5009080" y="5796953"/>
                <a:chExt cx="1698203" cy="916690"/>
              </a:xfrm>
            </p:grpSpPr>
            <p:sp>
              <p:nvSpPr>
                <p:cNvPr id="7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7"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8"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65" name="Group 47"/>
              <p:cNvGrpSpPr/>
              <p:nvPr/>
            </p:nvGrpSpPr>
            <p:grpSpPr bwMode="auto">
              <a:xfrm>
                <a:off x="5109385" y="5867405"/>
                <a:ext cx="374922" cy="90859"/>
                <a:chOff x="2215" y="2179"/>
                <a:chExt cx="185" cy="73"/>
              </a:xfrm>
            </p:grpSpPr>
            <p:grpSp>
              <p:nvGrpSpPr>
                <p:cNvPr id="66" name="Group 48"/>
                <p:cNvGrpSpPr/>
                <p:nvPr/>
              </p:nvGrpSpPr>
              <p:grpSpPr bwMode="auto">
                <a:xfrm>
                  <a:off x="2215" y="2181"/>
                  <a:ext cx="185" cy="71"/>
                  <a:chOff x="2831" y="847"/>
                  <a:chExt cx="146" cy="103"/>
                </a:xfrm>
              </p:grpSpPr>
              <p:sp>
                <p:nvSpPr>
                  <p:cNvPr id="71"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2"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3"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67" name="Group 52"/>
                <p:cNvGrpSpPr/>
                <p:nvPr/>
              </p:nvGrpSpPr>
              <p:grpSpPr bwMode="auto">
                <a:xfrm flipV="1">
                  <a:off x="2215" y="2179"/>
                  <a:ext cx="185" cy="72"/>
                  <a:chOff x="2831" y="843"/>
                  <a:chExt cx="146" cy="103"/>
                </a:xfrm>
              </p:grpSpPr>
              <p:sp>
                <p:nvSpPr>
                  <p:cNvPr id="68"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9"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0"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79" name="组合 78"/>
          <p:cNvGrpSpPr/>
          <p:nvPr/>
        </p:nvGrpSpPr>
        <p:grpSpPr>
          <a:xfrm>
            <a:off x="4680575" y="1970304"/>
            <a:ext cx="454239" cy="535014"/>
            <a:chOff x="1003842" y="2337474"/>
            <a:chExt cx="530357" cy="624667"/>
          </a:xfrm>
        </p:grpSpPr>
        <p:sp>
          <p:nvSpPr>
            <p:cNvPr id="80"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1" name="组合 80"/>
            <p:cNvGrpSpPr/>
            <p:nvPr/>
          </p:nvGrpSpPr>
          <p:grpSpPr>
            <a:xfrm>
              <a:off x="1003842" y="2675844"/>
              <a:ext cx="530357" cy="286297"/>
              <a:chOff x="5009154" y="5796945"/>
              <a:chExt cx="644234" cy="347769"/>
            </a:xfrm>
          </p:grpSpPr>
          <p:grpSp>
            <p:nvGrpSpPr>
              <p:cNvPr id="82" name="组合 81"/>
              <p:cNvGrpSpPr/>
              <p:nvPr/>
            </p:nvGrpSpPr>
            <p:grpSpPr>
              <a:xfrm>
                <a:off x="5009154" y="5796945"/>
                <a:ext cx="644234" cy="347769"/>
                <a:chOff x="5009077" y="5796923"/>
                <a:chExt cx="1698206" cy="916720"/>
              </a:xfrm>
            </p:grpSpPr>
            <p:sp>
              <p:nvSpPr>
                <p:cNvPr id="9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4" name="Oval 21"/>
                <p:cNvSpPr>
                  <a:spLocks noChangeArrowheads="1"/>
                </p:cNvSpPr>
                <p:nvPr/>
              </p:nvSpPr>
              <p:spPr bwMode="auto">
                <a:xfrm>
                  <a:off x="5009077" y="5796923"/>
                  <a:ext cx="1686377" cy="610921"/>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83" name="Group 47"/>
              <p:cNvGrpSpPr/>
              <p:nvPr/>
            </p:nvGrpSpPr>
            <p:grpSpPr bwMode="auto">
              <a:xfrm>
                <a:off x="5109385" y="5867405"/>
                <a:ext cx="374922" cy="90859"/>
                <a:chOff x="2215" y="2179"/>
                <a:chExt cx="185" cy="73"/>
              </a:xfrm>
            </p:grpSpPr>
            <p:grpSp>
              <p:nvGrpSpPr>
                <p:cNvPr id="84" name="Group 48"/>
                <p:cNvGrpSpPr/>
                <p:nvPr/>
              </p:nvGrpSpPr>
              <p:grpSpPr bwMode="auto">
                <a:xfrm>
                  <a:off x="2215" y="2181"/>
                  <a:ext cx="185" cy="71"/>
                  <a:chOff x="2831" y="847"/>
                  <a:chExt cx="146" cy="103"/>
                </a:xfrm>
              </p:grpSpPr>
              <p:sp>
                <p:nvSpPr>
                  <p:cNvPr id="8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85" name="Group 52"/>
                <p:cNvGrpSpPr/>
                <p:nvPr/>
              </p:nvGrpSpPr>
              <p:grpSpPr bwMode="auto">
                <a:xfrm flipV="1">
                  <a:off x="2215" y="2179"/>
                  <a:ext cx="185" cy="72"/>
                  <a:chOff x="2831" y="843"/>
                  <a:chExt cx="146" cy="103"/>
                </a:xfrm>
              </p:grpSpPr>
              <p:sp>
                <p:nvSpPr>
                  <p:cNvPr id="8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97" name="组合 96"/>
          <p:cNvGrpSpPr/>
          <p:nvPr/>
        </p:nvGrpSpPr>
        <p:grpSpPr>
          <a:xfrm>
            <a:off x="5517109" y="2590182"/>
            <a:ext cx="767875" cy="338554"/>
            <a:chOff x="1003842" y="2571124"/>
            <a:chExt cx="896550" cy="395286"/>
          </a:xfrm>
        </p:grpSpPr>
        <p:sp>
          <p:nvSpPr>
            <p:cNvPr id="98" name="Text Box 92"/>
            <p:cNvSpPr txBox="1">
              <a:spLocks noChangeArrowheads="1"/>
            </p:cNvSpPr>
            <p:nvPr/>
          </p:nvSpPr>
          <p:spPr bwMode="auto">
            <a:xfrm>
              <a:off x="1458314" y="2571124"/>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1c</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9" name="组合 98"/>
            <p:cNvGrpSpPr/>
            <p:nvPr/>
          </p:nvGrpSpPr>
          <p:grpSpPr>
            <a:xfrm>
              <a:off x="1003842" y="2675849"/>
              <a:ext cx="530356" cy="286287"/>
              <a:chOff x="5009155" y="5796953"/>
              <a:chExt cx="644233" cy="347757"/>
            </a:xfrm>
          </p:grpSpPr>
          <p:grpSp>
            <p:nvGrpSpPr>
              <p:cNvPr id="100" name="组合 99"/>
              <p:cNvGrpSpPr/>
              <p:nvPr/>
            </p:nvGrpSpPr>
            <p:grpSpPr>
              <a:xfrm>
                <a:off x="5009155" y="5796953"/>
                <a:ext cx="644233" cy="347757"/>
                <a:chOff x="5009080" y="5796953"/>
                <a:chExt cx="1698203" cy="916690"/>
              </a:xfrm>
            </p:grpSpPr>
            <p:sp>
              <p:nvSpPr>
                <p:cNvPr id="110"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1"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2"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3"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4"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01" name="Group 47"/>
              <p:cNvGrpSpPr/>
              <p:nvPr/>
            </p:nvGrpSpPr>
            <p:grpSpPr bwMode="auto">
              <a:xfrm>
                <a:off x="5109385" y="5867405"/>
                <a:ext cx="374922" cy="90859"/>
                <a:chOff x="2215" y="2179"/>
                <a:chExt cx="185" cy="73"/>
              </a:xfrm>
            </p:grpSpPr>
            <p:grpSp>
              <p:nvGrpSpPr>
                <p:cNvPr id="102" name="Group 48"/>
                <p:cNvGrpSpPr/>
                <p:nvPr/>
              </p:nvGrpSpPr>
              <p:grpSpPr bwMode="auto">
                <a:xfrm>
                  <a:off x="2215" y="2181"/>
                  <a:ext cx="185" cy="71"/>
                  <a:chOff x="2831" y="847"/>
                  <a:chExt cx="146" cy="103"/>
                </a:xfrm>
              </p:grpSpPr>
              <p:sp>
                <p:nvSpPr>
                  <p:cNvPr id="107"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8"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9"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03" name="Group 52"/>
                <p:cNvGrpSpPr/>
                <p:nvPr/>
              </p:nvGrpSpPr>
              <p:grpSpPr bwMode="auto">
                <a:xfrm flipV="1">
                  <a:off x="2215" y="2179"/>
                  <a:ext cx="185" cy="72"/>
                  <a:chOff x="2831" y="843"/>
                  <a:chExt cx="146" cy="103"/>
                </a:xfrm>
              </p:grpSpPr>
              <p:sp>
                <p:nvSpPr>
                  <p:cNvPr id="104"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5"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6"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15" name="组合 114"/>
          <p:cNvGrpSpPr/>
          <p:nvPr/>
        </p:nvGrpSpPr>
        <p:grpSpPr>
          <a:xfrm>
            <a:off x="4829694" y="2875752"/>
            <a:ext cx="765394" cy="338554"/>
            <a:chOff x="640545" y="2626048"/>
            <a:chExt cx="893653" cy="395286"/>
          </a:xfrm>
        </p:grpSpPr>
        <p:sp>
          <p:nvSpPr>
            <p:cNvPr id="116" name="Text Box 92"/>
            <p:cNvSpPr txBox="1">
              <a:spLocks noChangeArrowheads="1"/>
            </p:cNvSpPr>
            <p:nvPr/>
          </p:nvSpPr>
          <p:spPr bwMode="auto">
            <a:xfrm>
              <a:off x="640545" y="2626048"/>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7" name="组合 116"/>
            <p:cNvGrpSpPr/>
            <p:nvPr/>
          </p:nvGrpSpPr>
          <p:grpSpPr>
            <a:xfrm>
              <a:off x="1003842" y="2675849"/>
              <a:ext cx="530356" cy="286287"/>
              <a:chOff x="5009155" y="5796953"/>
              <a:chExt cx="644233" cy="347757"/>
            </a:xfrm>
          </p:grpSpPr>
          <p:grpSp>
            <p:nvGrpSpPr>
              <p:cNvPr id="118" name="组合 117"/>
              <p:cNvGrpSpPr/>
              <p:nvPr/>
            </p:nvGrpSpPr>
            <p:grpSpPr>
              <a:xfrm>
                <a:off x="5009155" y="5796953"/>
                <a:ext cx="644233" cy="347757"/>
                <a:chOff x="5009080" y="5796953"/>
                <a:chExt cx="1698203" cy="916690"/>
              </a:xfrm>
            </p:grpSpPr>
            <p:sp>
              <p:nvSpPr>
                <p:cNvPr id="128"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29"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0"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1"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2"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19" name="Group 47"/>
              <p:cNvGrpSpPr/>
              <p:nvPr/>
            </p:nvGrpSpPr>
            <p:grpSpPr bwMode="auto">
              <a:xfrm>
                <a:off x="5109385" y="5867405"/>
                <a:ext cx="374922" cy="90859"/>
                <a:chOff x="2215" y="2179"/>
                <a:chExt cx="185" cy="73"/>
              </a:xfrm>
            </p:grpSpPr>
            <p:grpSp>
              <p:nvGrpSpPr>
                <p:cNvPr id="120" name="Group 48"/>
                <p:cNvGrpSpPr/>
                <p:nvPr/>
              </p:nvGrpSpPr>
              <p:grpSpPr bwMode="auto">
                <a:xfrm>
                  <a:off x="2215" y="2181"/>
                  <a:ext cx="185" cy="71"/>
                  <a:chOff x="2831" y="847"/>
                  <a:chExt cx="146" cy="103"/>
                </a:xfrm>
              </p:grpSpPr>
              <p:sp>
                <p:nvSpPr>
                  <p:cNvPr id="125"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6"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7"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21" name="Group 52"/>
                <p:cNvGrpSpPr/>
                <p:nvPr/>
              </p:nvGrpSpPr>
              <p:grpSpPr bwMode="auto">
                <a:xfrm flipV="1">
                  <a:off x="2215" y="2179"/>
                  <a:ext cx="185" cy="72"/>
                  <a:chOff x="2831" y="843"/>
                  <a:chExt cx="146" cy="103"/>
                </a:xfrm>
              </p:grpSpPr>
              <p:sp>
                <p:nvSpPr>
                  <p:cNvPr id="122"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3"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4"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33" name="组合 132"/>
          <p:cNvGrpSpPr/>
          <p:nvPr/>
        </p:nvGrpSpPr>
        <p:grpSpPr>
          <a:xfrm>
            <a:off x="5606004" y="3116857"/>
            <a:ext cx="454238" cy="525244"/>
            <a:chOff x="1003842" y="2675849"/>
            <a:chExt cx="530356" cy="613260"/>
          </a:xfrm>
        </p:grpSpPr>
        <p:sp>
          <p:nvSpPr>
            <p:cNvPr id="134" name="Text Box 92"/>
            <p:cNvSpPr txBox="1">
              <a:spLocks noChangeArrowheads="1"/>
            </p:cNvSpPr>
            <p:nvPr/>
          </p:nvSpPr>
          <p:spPr bwMode="auto">
            <a:xfrm>
              <a:off x="1046914" y="2893823"/>
              <a:ext cx="455179"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1d</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35" name="组合 134"/>
            <p:cNvGrpSpPr/>
            <p:nvPr/>
          </p:nvGrpSpPr>
          <p:grpSpPr>
            <a:xfrm>
              <a:off x="1003842" y="2675849"/>
              <a:ext cx="530356" cy="286287"/>
              <a:chOff x="5009155" y="5796953"/>
              <a:chExt cx="644233" cy="347757"/>
            </a:xfrm>
          </p:grpSpPr>
          <p:grpSp>
            <p:nvGrpSpPr>
              <p:cNvPr id="136" name="组合 135"/>
              <p:cNvGrpSpPr/>
              <p:nvPr/>
            </p:nvGrpSpPr>
            <p:grpSpPr>
              <a:xfrm>
                <a:off x="5009155" y="5796953"/>
                <a:ext cx="644233" cy="347757"/>
                <a:chOff x="5009080" y="5796953"/>
                <a:chExt cx="1698203" cy="916690"/>
              </a:xfrm>
            </p:grpSpPr>
            <p:sp>
              <p:nvSpPr>
                <p:cNvPr id="146"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7"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8"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9"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0"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37" name="Group 47"/>
              <p:cNvGrpSpPr/>
              <p:nvPr/>
            </p:nvGrpSpPr>
            <p:grpSpPr bwMode="auto">
              <a:xfrm>
                <a:off x="5109385" y="5867405"/>
                <a:ext cx="374922" cy="90859"/>
                <a:chOff x="2215" y="2179"/>
                <a:chExt cx="185" cy="73"/>
              </a:xfrm>
            </p:grpSpPr>
            <p:grpSp>
              <p:nvGrpSpPr>
                <p:cNvPr id="138" name="Group 48"/>
                <p:cNvGrpSpPr/>
                <p:nvPr/>
              </p:nvGrpSpPr>
              <p:grpSpPr bwMode="auto">
                <a:xfrm>
                  <a:off x="2215" y="2181"/>
                  <a:ext cx="185" cy="71"/>
                  <a:chOff x="2831" y="847"/>
                  <a:chExt cx="146" cy="103"/>
                </a:xfrm>
              </p:grpSpPr>
              <p:sp>
                <p:nvSpPr>
                  <p:cNvPr id="143"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4"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5"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39" name="Group 52"/>
                <p:cNvGrpSpPr/>
                <p:nvPr/>
              </p:nvGrpSpPr>
              <p:grpSpPr bwMode="auto">
                <a:xfrm flipV="1">
                  <a:off x="2215" y="2179"/>
                  <a:ext cx="185" cy="72"/>
                  <a:chOff x="2831" y="843"/>
                  <a:chExt cx="146" cy="103"/>
                </a:xfrm>
              </p:grpSpPr>
              <p:sp>
                <p:nvSpPr>
                  <p:cNvPr id="140"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1"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2"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51" name="组合 150"/>
          <p:cNvGrpSpPr/>
          <p:nvPr/>
        </p:nvGrpSpPr>
        <p:grpSpPr>
          <a:xfrm>
            <a:off x="6154722" y="2972445"/>
            <a:ext cx="454238" cy="545161"/>
            <a:chOff x="1003842" y="2675849"/>
            <a:chExt cx="530356" cy="636515"/>
          </a:xfrm>
        </p:grpSpPr>
        <p:sp>
          <p:nvSpPr>
            <p:cNvPr id="152" name="Text Box 92"/>
            <p:cNvSpPr txBox="1">
              <a:spLocks noChangeArrowheads="1"/>
            </p:cNvSpPr>
            <p:nvPr/>
          </p:nvSpPr>
          <p:spPr bwMode="auto">
            <a:xfrm>
              <a:off x="1051340" y="2917078"/>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1b</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3" name="组合 152"/>
            <p:cNvGrpSpPr/>
            <p:nvPr/>
          </p:nvGrpSpPr>
          <p:grpSpPr>
            <a:xfrm>
              <a:off x="1003842" y="2675849"/>
              <a:ext cx="530356" cy="286287"/>
              <a:chOff x="5009155" y="5796953"/>
              <a:chExt cx="644233" cy="347757"/>
            </a:xfrm>
          </p:grpSpPr>
          <p:grpSp>
            <p:nvGrpSpPr>
              <p:cNvPr id="154" name="组合 153"/>
              <p:cNvGrpSpPr/>
              <p:nvPr/>
            </p:nvGrpSpPr>
            <p:grpSpPr>
              <a:xfrm>
                <a:off x="5009155" y="5796953"/>
                <a:ext cx="644233" cy="347757"/>
                <a:chOff x="5009080" y="5796953"/>
                <a:chExt cx="1698203" cy="916690"/>
              </a:xfrm>
            </p:grpSpPr>
            <p:sp>
              <p:nvSpPr>
                <p:cNvPr id="16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7"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8"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55" name="Group 47"/>
              <p:cNvGrpSpPr/>
              <p:nvPr/>
            </p:nvGrpSpPr>
            <p:grpSpPr bwMode="auto">
              <a:xfrm>
                <a:off x="5109385" y="5867405"/>
                <a:ext cx="374922" cy="90859"/>
                <a:chOff x="2215" y="2179"/>
                <a:chExt cx="185" cy="73"/>
              </a:xfrm>
            </p:grpSpPr>
            <p:grpSp>
              <p:nvGrpSpPr>
                <p:cNvPr id="156" name="Group 48"/>
                <p:cNvGrpSpPr/>
                <p:nvPr/>
              </p:nvGrpSpPr>
              <p:grpSpPr bwMode="auto">
                <a:xfrm>
                  <a:off x="2215" y="2181"/>
                  <a:ext cx="185" cy="71"/>
                  <a:chOff x="2831" y="847"/>
                  <a:chExt cx="146" cy="103"/>
                </a:xfrm>
              </p:grpSpPr>
              <p:sp>
                <p:nvSpPr>
                  <p:cNvPr id="161"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2"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3"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57" name="Group 52"/>
                <p:cNvGrpSpPr/>
                <p:nvPr/>
              </p:nvGrpSpPr>
              <p:grpSpPr bwMode="auto">
                <a:xfrm flipV="1">
                  <a:off x="2215" y="2179"/>
                  <a:ext cx="185" cy="72"/>
                  <a:chOff x="2831" y="843"/>
                  <a:chExt cx="146" cy="103"/>
                </a:xfrm>
              </p:grpSpPr>
              <p:sp>
                <p:nvSpPr>
                  <p:cNvPr id="158"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9"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0"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69" name="组合 168"/>
          <p:cNvGrpSpPr/>
          <p:nvPr/>
        </p:nvGrpSpPr>
        <p:grpSpPr>
          <a:xfrm>
            <a:off x="7154532" y="2495390"/>
            <a:ext cx="454238" cy="545161"/>
            <a:chOff x="1003842" y="2675849"/>
            <a:chExt cx="530356" cy="636515"/>
          </a:xfrm>
        </p:grpSpPr>
        <p:sp>
          <p:nvSpPr>
            <p:cNvPr id="170" name="Text Box 92"/>
            <p:cNvSpPr txBox="1">
              <a:spLocks noChangeArrowheads="1"/>
            </p:cNvSpPr>
            <p:nvPr/>
          </p:nvSpPr>
          <p:spPr bwMode="auto">
            <a:xfrm>
              <a:off x="1057890" y="2917078"/>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71" name="组合 170"/>
            <p:cNvGrpSpPr/>
            <p:nvPr/>
          </p:nvGrpSpPr>
          <p:grpSpPr>
            <a:xfrm>
              <a:off x="1003842" y="2675849"/>
              <a:ext cx="530356" cy="286287"/>
              <a:chOff x="5009155" y="5796953"/>
              <a:chExt cx="644233" cy="347757"/>
            </a:xfrm>
          </p:grpSpPr>
          <p:grpSp>
            <p:nvGrpSpPr>
              <p:cNvPr id="172" name="组合 171"/>
              <p:cNvGrpSpPr/>
              <p:nvPr/>
            </p:nvGrpSpPr>
            <p:grpSpPr>
              <a:xfrm>
                <a:off x="5009155" y="5796953"/>
                <a:ext cx="644233" cy="347757"/>
                <a:chOff x="5009080" y="5796953"/>
                <a:chExt cx="1698203" cy="916690"/>
              </a:xfrm>
            </p:grpSpPr>
            <p:sp>
              <p:nvSpPr>
                <p:cNvPr id="18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73" name="Group 47"/>
              <p:cNvGrpSpPr/>
              <p:nvPr/>
            </p:nvGrpSpPr>
            <p:grpSpPr bwMode="auto">
              <a:xfrm>
                <a:off x="5109385" y="5867405"/>
                <a:ext cx="374922" cy="90859"/>
                <a:chOff x="2215" y="2179"/>
                <a:chExt cx="185" cy="73"/>
              </a:xfrm>
            </p:grpSpPr>
            <p:grpSp>
              <p:nvGrpSpPr>
                <p:cNvPr id="174" name="Group 48"/>
                <p:cNvGrpSpPr/>
                <p:nvPr/>
              </p:nvGrpSpPr>
              <p:grpSpPr bwMode="auto">
                <a:xfrm>
                  <a:off x="2215" y="2181"/>
                  <a:ext cx="185" cy="71"/>
                  <a:chOff x="2831" y="847"/>
                  <a:chExt cx="146" cy="103"/>
                </a:xfrm>
              </p:grpSpPr>
              <p:sp>
                <p:nvSpPr>
                  <p:cNvPr id="17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75" name="Group 52"/>
                <p:cNvGrpSpPr/>
                <p:nvPr/>
              </p:nvGrpSpPr>
              <p:grpSpPr bwMode="auto">
                <a:xfrm flipV="1">
                  <a:off x="2215" y="2179"/>
                  <a:ext cx="185" cy="72"/>
                  <a:chOff x="2831" y="843"/>
                  <a:chExt cx="146" cy="103"/>
                </a:xfrm>
              </p:grpSpPr>
              <p:sp>
                <p:nvSpPr>
                  <p:cNvPr id="17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87" name="组合 186"/>
          <p:cNvGrpSpPr/>
          <p:nvPr/>
        </p:nvGrpSpPr>
        <p:grpSpPr>
          <a:xfrm>
            <a:off x="7716050" y="2012253"/>
            <a:ext cx="454238" cy="524527"/>
            <a:chOff x="1003842" y="2349713"/>
            <a:chExt cx="530356" cy="612423"/>
          </a:xfrm>
        </p:grpSpPr>
        <p:sp>
          <p:nvSpPr>
            <p:cNvPr id="188" name="Text Box 92"/>
            <p:cNvSpPr txBox="1">
              <a:spLocks noChangeArrowheads="1"/>
            </p:cNvSpPr>
            <p:nvPr/>
          </p:nvSpPr>
          <p:spPr bwMode="auto">
            <a:xfrm>
              <a:off x="1053465" y="2349713"/>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2c</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89" name="组合 188"/>
            <p:cNvGrpSpPr/>
            <p:nvPr/>
          </p:nvGrpSpPr>
          <p:grpSpPr>
            <a:xfrm>
              <a:off x="1003842" y="2675849"/>
              <a:ext cx="530356" cy="286287"/>
              <a:chOff x="5009155" y="5796953"/>
              <a:chExt cx="644233" cy="347757"/>
            </a:xfrm>
          </p:grpSpPr>
          <p:grpSp>
            <p:nvGrpSpPr>
              <p:cNvPr id="190" name="组合 189"/>
              <p:cNvGrpSpPr/>
              <p:nvPr/>
            </p:nvGrpSpPr>
            <p:grpSpPr>
              <a:xfrm>
                <a:off x="5009155" y="5796953"/>
                <a:ext cx="644233" cy="347757"/>
                <a:chOff x="5009080" y="5796953"/>
                <a:chExt cx="1698203" cy="916690"/>
              </a:xfrm>
            </p:grpSpPr>
            <p:sp>
              <p:nvSpPr>
                <p:cNvPr id="200"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01"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02"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03"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4"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91" name="Group 47"/>
              <p:cNvGrpSpPr/>
              <p:nvPr/>
            </p:nvGrpSpPr>
            <p:grpSpPr bwMode="auto">
              <a:xfrm>
                <a:off x="5109385" y="5867405"/>
                <a:ext cx="374922" cy="90859"/>
                <a:chOff x="2215" y="2179"/>
                <a:chExt cx="185" cy="73"/>
              </a:xfrm>
            </p:grpSpPr>
            <p:grpSp>
              <p:nvGrpSpPr>
                <p:cNvPr id="192" name="Group 48"/>
                <p:cNvGrpSpPr/>
                <p:nvPr/>
              </p:nvGrpSpPr>
              <p:grpSpPr bwMode="auto">
                <a:xfrm>
                  <a:off x="2215" y="2181"/>
                  <a:ext cx="185" cy="71"/>
                  <a:chOff x="2831" y="847"/>
                  <a:chExt cx="146" cy="103"/>
                </a:xfrm>
              </p:grpSpPr>
              <p:sp>
                <p:nvSpPr>
                  <p:cNvPr id="197"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8"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9"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93" name="Group 52"/>
                <p:cNvGrpSpPr/>
                <p:nvPr/>
              </p:nvGrpSpPr>
              <p:grpSpPr bwMode="auto">
                <a:xfrm flipV="1">
                  <a:off x="2215" y="2179"/>
                  <a:ext cx="185" cy="72"/>
                  <a:chOff x="2831" y="843"/>
                  <a:chExt cx="146" cy="103"/>
                </a:xfrm>
              </p:grpSpPr>
              <p:sp>
                <p:nvSpPr>
                  <p:cNvPr id="194"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5"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6"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205" name="组合 204"/>
          <p:cNvGrpSpPr/>
          <p:nvPr/>
        </p:nvGrpSpPr>
        <p:grpSpPr>
          <a:xfrm>
            <a:off x="8056052" y="2394487"/>
            <a:ext cx="461783" cy="519981"/>
            <a:chOff x="1003842" y="2355021"/>
            <a:chExt cx="539165" cy="607115"/>
          </a:xfrm>
        </p:grpSpPr>
        <p:sp>
          <p:nvSpPr>
            <p:cNvPr id="206" name="Text Box 92"/>
            <p:cNvSpPr txBox="1">
              <a:spLocks noChangeArrowheads="1"/>
            </p:cNvSpPr>
            <p:nvPr/>
          </p:nvSpPr>
          <p:spPr bwMode="auto">
            <a:xfrm>
              <a:off x="1087829" y="2355021"/>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2b</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07" name="组合 206"/>
            <p:cNvGrpSpPr/>
            <p:nvPr/>
          </p:nvGrpSpPr>
          <p:grpSpPr>
            <a:xfrm>
              <a:off x="1003842" y="2675849"/>
              <a:ext cx="530356" cy="286287"/>
              <a:chOff x="5009155" y="5796953"/>
              <a:chExt cx="644233" cy="347757"/>
            </a:xfrm>
          </p:grpSpPr>
          <p:grpSp>
            <p:nvGrpSpPr>
              <p:cNvPr id="208" name="组合 207"/>
              <p:cNvGrpSpPr/>
              <p:nvPr/>
            </p:nvGrpSpPr>
            <p:grpSpPr>
              <a:xfrm>
                <a:off x="5009155" y="5796953"/>
                <a:ext cx="644233" cy="347757"/>
                <a:chOff x="5009080" y="5796953"/>
                <a:chExt cx="1698203" cy="916690"/>
              </a:xfrm>
            </p:grpSpPr>
            <p:sp>
              <p:nvSpPr>
                <p:cNvPr id="218"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19"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20"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21"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22"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209" name="Group 47"/>
              <p:cNvGrpSpPr/>
              <p:nvPr/>
            </p:nvGrpSpPr>
            <p:grpSpPr bwMode="auto">
              <a:xfrm>
                <a:off x="5109385" y="5867405"/>
                <a:ext cx="374922" cy="90859"/>
                <a:chOff x="2215" y="2179"/>
                <a:chExt cx="185" cy="73"/>
              </a:xfrm>
            </p:grpSpPr>
            <p:grpSp>
              <p:nvGrpSpPr>
                <p:cNvPr id="210" name="Group 48"/>
                <p:cNvGrpSpPr/>
                <p:nvPr/>
              </p:nvGrpSpPr>
              <p:grpSpPr bwMode="auto">
                <a:xfrm>
                  <a:off x="2215" y="2181"/>
                  <a:ext cx="185" cy="71"/>
                  <a:chOff x="2831" y="847"/>
                  <a:chExt cx="146" cy="103"/>
                </a:xfrm>
              </p:grpSpPr>
              <p:sp>
                <p:nvSpPr>
                  <p:cNvPr id="215"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6"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7"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211" name="Group 52"/>
                <p:cNvGrpSpPr/>
                <p:nvPr/>
              </p:nvGrpSpPr>
              <p:grpSpPr bwMode="auto">
                <a:xfrm flipV="1">
                  <a:off x="2215" y="2179"/>
                  <a:ext cx="185" cy="72"/>
                  <a:chOff x="2831" y="843"/>
                  <a:chExt cx="146" cy="103"/>
                </a:xfrm>
              </p:grpSpPr>
              <p:sp>
                <p:nvSpPr>
                  <p:cNvPr id="212"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3"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4"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223" name="组合 222"/>
          <p:cNvGrpSpPr/>
          <p:nvPr/>
        </p:nvGrpSpPr>
        <p:grpSpPr>
          <a:xfrm>
            <a:off x="2574793" y="3789004"/>
            <a:ext cx="7058511" cy="476221"/>
            <a:chOff x="1403750" y="3593123"/>
            <a:chExt cx="7058511" cy="476221"/>
          </a:xfrm>
        </p:grpSpPr>
        <p:grpSp>
          <p:nvGrpSpPr>
            <p:cNvPr id="224" name="组合 223"/>
            <p:cNvGrpSpPr/>
            <p:nvPr/>
          </p:nvGrpSpPr>
          <p:grpSpPr>
            <a:xfrm>
              <a:off x="1403750" y="3593123"/>
              <a:ext cx="490436" cy="476221"/>
              <a:chOff x="1403750" y="3593123"/>
              <a:chExt cx="808892" cy="785446"/>
            </a:xfrm>
          </p:grpSpPr>
          <p:sp>
            <p:nvSpPr>
              <p:cNvPr id="226" name="对话气泡: 椭圆形 225"/>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25" name="Text Box 79"/>
            <p:cNvSpPr txBox="1">
              <a:spLocks noChangeArrowheads="1"/>
            </p:cNvSpPr>
            <p:nvPr/>
          </p:nvSpPr>
          <p:spPr bwMode="auto">
            <a:xfrm>
              <a:off x="1985931" y="3593123"/>
              <a:ext cx="64763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路由器可能会收到去往前缀</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的多个“路由”</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8" name="组合 227"/>
          <p:cNvGrpSpPr/>
          <p:nvPr/>
        </p:nvGrpSpPr>
        <p:grpSpPr>
          <a:xfrm>
            <a:off x="2568609" y="5019142"/>
            <a:ext cx="1812086" cy="476221"/>
            <a:chOff x="1403750" y="3593123"/>
            <a:chExt cx="1812086" cy="476221"/>
          </a:xfrm>
        </p:grpSpPr>
        <p:grpSp>
          <p:nvGrpSpPr>
            <p:cNvPr id="229" name="组合 228"/>
            <p:cNvGrpSpPr/>
            <p:nvPr/>
          </p:nvGrpSpPr>
          <p:grpSpPr>
            <a:xfrm>
              <a:off x="1403750" y="3593123"/>
              <a:ext cx="490436" cy="476221"/>
              <a:chOff x="1403750" y="3593123"/>
              <a:chExt cx="808892" cy="785446"/>
            </a:xfrm>
          </p:grpSpPr>
          <p:sp>
            <p:nvSpPr>
              <p:cNvPr id="231" name="对话气泡: 椭圆形 230"/>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30" name="Text Box 79"/>
            <p:cNvSpPr txBox="1">
              <a:spLocks noChangeArrowheads="1"/>
            </p:cNvSpPr>
            <p:nvPr/>
          </p:nvSpPr>
          <p:spPr bwMode="auto">
            <a:xfrm>
              <a:off x="1985932" y="3593123"/>
              <a:ext cx="122990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例如：</a:t>
              </a: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3" name="组合 232"/>
          <p:cNvGrpSpPr/>
          <p:nvPr/>
        </p:nvGrpSpPr>
        <p:grpSpPr>
          <a:xfrm>
            <a:off x="4129154" y="5048826"/>
            <a:ext cx="5218222" cy="517461"/>
            <a:chOff x="4650629" y="2375498"/>
            <a:chExt cx="4162205" cy="701023"/>
          </a:xfrm>
        </p:grpSpPr>
        <p:sp>
          <p:nvSpPr>
            <p:cNvPr id="234" name="矩形: 圆角 233"/>
            <p:cNvSpPr/>
            <p:nvPr/>
          </p:nvSpPr>
          <p:spPr>
            <a:xfrm>
              <a:off x="4650629" y="2375498"/>
              <a:ext cx="4162205"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35" name="文本框 234"/>
            <p:cNvSpPr txBox="1"/>
            <p:nvPr/>
          </p:nvSpPr>
          <p:spPr>
            <a:xfrm>
              <a:off x="4774667" y="2425278"/>
              <a:ext cx="3126776" cy="6254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AS1 AS2  to 138.16.64.0/22 </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6" name="组合 235"/>
          <p:cNvGrpSpPr/>
          <p:nvPr/>
        </p:nvGrpSpPr>
        <p:grpSpPr>
          <a:xfrm>
            <a:off x="4129154" y="5764611"/>
            <a:ext cx="5218222" cy="517461"/>
            <a:chOff x="4650628" y="2375498"/>
            <a:chExt cx="3579232" cy="701023"/>
          </a:xfrm>
        </p:grpSpPr>
        <p:sp>
          <p:nvSpPr>
            <p:cNvPr id="237" name="矩形: 圆角 236"/>
            <p:cNvSpPr/>
            <p:nvPr/>
          </p:nvSpPr>
          <p:spPr>
            <a:xfrm>
              <a:off x="4650628" y="2375498"/>
              <a:ext cx="3579232"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38" name="文本框 237"/>
            <p:cNvSpPr txBox="1"/>
            <p:nvPr/>
          </p:nvSpPr>
          <p:spPr>
            <a:xfrm>
              <a:off x="4790058" y="2425279"/>
              <a:ext cx="3373534" cy="6254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AS2 to 138.16.64.0/22 </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9" name="组合 238"/>
          <p:cNvGrpSpPr/>
          <p:nvPr/>
        </p:nvGrpSpPr>
        <p:grpSpPr>
          <a:xfrm>
            <a:off x="2574793" y="4379829"/>
            <a:ext cx="7058511" cy="476221"/>
            <a:chOff x="1403750" y="3593123"/>
            <a:chExt cx="7058511" cy="476221"/>
          </a:xfrm>
        </p:grpSpPr>
        <p:grpSp>
          <p:nvGrpSpPr>
            <p:cNvPr id="240" name="组合 239"/>
            <p:cNvGrpSpPr/>
            <p:nvPr/>
          </p:nvGrpSpPr>
          <p:grpSpPr>
            <a:xfrm>
              <a:off x="1403750" y="3593123"/>
              <a:ext cx="490436" cy="476221"/>
              <a:chOff x="1403750" y="3593123"/>
              <a:chExt cx="808892" cy="785446"/>
            </a:xfrm>
          </p:grpSpPr>
          <p:sp>
            <p:nvSpPr>
              <p:cNvPr id="242" name="对话气泡: 椭圆形 241"/>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41" name="Text Box 79"/>
            <p:cNvSpPr txBox="1">
              <a:spLocks noChangeArrowheads="1"/>
            </p:cNvSpPr>
            <p:nvPr/>
          </p:nvSpPr>
          <p:spPr bwMode="auto">
            <a:xfrm>
              <a:off x="1985931" y="3593123"/>
              <a:ext cx="64763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应该选择哪一个路由呢？</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44" name="AutoShape 118"/>
          <p:cNvSpPr>
            <a:spLocks noChangeArrowheads="1"/>
          </p:cNvSpPr>
          <p:nvPr/>
        </p:nvSpPr>
        <p:spPr bwMode="auto">
          <a:xfrm rot="20081893">
            <a:off x="6540572" y="2753595"/>
            <a:ext cx="634983" cy="260350"/>
          </a:xfrm>
          <a:prstGeom prst="leftArrow">
            <a:avLst>
              <a:gd name="adj1" fmla="val 50000"/>
              <a:gd name="adj2" fmla="val 69817"/>
            </a:avLst>
          </a:prstGeom>
          <a:solidFill>
            <a:srgbClr val="009FF6"/>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zh-CN" u="none">
              <a:solidFill>
                <a:srgbClr val="000000"/>
              </a:solidFill>
              <a:ea typeface="楷体" panose="02010609060101010101" pitchFamily="49" charset="-122"/>
              <a:cs typeface="Arial" panose="020B0604020202020204" pitchFamily="34" charset="0"/>
            </a:endParaRPr>
          </a:p>
        </p:txBody>
      </p:sp>
      <p:sp>
        <p:nvSpPr>
          <p:cNvPr id="245" name="AutoShape 118"/>
          <p:cNvSpPr>
            <a:spLocks noChangeArrowheads="1"/>
          </p:cNvSpPr>
          <p:nvPr/>
        </p:nvSpPr>
        <p:spPr bwMode="auto">
          <a:xfrm rot="2212823">
            <a:off x="5875487" y="2797209"/>
            <a:ext cx="396081" cy="261937"/>
          </a:xfrm>
          <a:prstGeom prst="leftArrow">
            <a:avLst>
              <a:gd name="adj1" fmla="val 50000"/>
              <a:gd name="adj2" fmla="val 69243"/>
            </a:avLst>
          </a:prstGeom>
          <a:solidFill>
            <a:srgbClr val="009FF6"/>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zh-CN" u="none">
              <a:solidFill>
                <a:srgbClr val="000000"/>
              </a:solidFill>
              <a:ea typeface="楷体" panose="02010609060101010101" pitchFamily="49" charset="-122"/>
              <a:cs typeface="Arial" panose="020B0604020202020204" pitchFamily="34" charset="0"/>
            </a:endParaRPr>
          </a:p>
        </p:txBody>
      </p:sp>
      <p:grpSp>
        <p:nvGrpSpPr>
          <p:cNvPr id="246" name="Group 117"/>
          <p:cNvGrpSpPr/>
          <p:nvPr/>
        </p:nvGrpSpPr>
        <p:grpSpPr bwMode="auto">
          <a:xfrm>
            <a:off x="4983468" y="2290205"/>
            <a:ext cx="1360131" cy="499270"/>
            <a:chOff x="1862" y="3059"/>
            <a:chExt cx="907" cy="333"/>
          </a:xfrm>
        </p:grpSpPr>
        <p:sp>
          <p:nvSpPr>
            <p:cNvPr id="247" name="AutoShape 118"/>
            <p:cNvSpPr>
              <a:spLocks noChangeArrowheads="1"/>
            </p:cNvSpPr>
            <p:nvPr/>
          </p:nvSpPr>
          <p:spPr bwMode="auto">
            <a:xfrm rot="12842477">
              <a:off x="1862" y="3218"/>
              <a:ext cx="409" cy="174"/>
            </a:xfrm>
            <a:prstGeom prst="leftArrow">
              <a:avLst>
                <a:gd name="adj1" fmla="val 50000"/>
                <a:gd name="adj2" fmla="val 69540"/>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zh-CN" sz="2400"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8" name="Text Box 119"/>
            <p:cNvSpPr txBox="1">
              <a:spLocks noChangeArrowheads="1"/>
            </p:cNvSpPr>
            <p:nvPr/>
          </p:nvSpPr>
          <p:spPr bwMode="auto">
            <a:xfrm>
              <a:off x="1992" y="3059"/>
              <a:ext cx="77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lnSpc>
                  <a:spcPct val="85000"/>
                </a:lnSpc>
                <a:defRPr/>
              </a:pPr>
              <a:r>
                <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BGP </a:t>
              </a:r>
              <a:r>
                <a:rPr lang="zh-CN" altLang="en-US"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消息</a:t>
              </a:r>
              <a:endPar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249" name="连接符: 曲线 248"/>
          <p:cNvCxnSpPr>
            <a:stCxn id="76" idx="7"/>
            <a:endCxn id="202" idx="1"/>
          </p:cNvCxnSpPr>
          <p:nvPr/>
        </p:nvCxnSpPr>
        <p:spPr>
          <a:xfrm rot="16200000" flipH="1">
            <a:off x="6058989" y="592394"/>
            <a:ext cx="369559" cy="3076677"/>
          </a:xfrm>
          <a:prstGeom prst="curvedConnector3">
            <a:avLst>
              <a:gd name="adj1" fmla="val -68333"/>
            </a:avLst>
          </a:prstGeom>
          <a:noFill/>
          <a:ln w="19050" cap="flat" cmpd="sng" algn="ctr">
            <a:solidFill>
              <a:sysClr val="windowText" lastClr="000000"/>
            </a:solidFill>
            <a:prstDash val="solid"/>
            <a:miter lim="800000"/>
          </a:ln>
          <a:effectLst/>
        </p:spPr>
      </p:cxnSp>
      <p:grpSp>
        <p:nvGrpSpPr>
          <p:cNvPr id="250" name="组合 249"/>
          <p:cNvGrpSpPr/>
          <p:nvPr/>
        </p:nvGrpSpPr>
        <p:grpSpPr>
          <a:xfrm>
            <a:off x="3678564" y="1682036"/>
            <a:ext cx="454238" cy="535009"/>
            <a:chOff x="1003842" y="2337474"/>
            <a:chExt cx="530356" cy="624662"/>
          </a:xfrm>
        </p:grpSpPr>
        <p:sp>
          <p:nvSpPr>
            <p:cNvPr id="251"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3c</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52" name="组合 251"/>
            <p:cNvGrpSpPr/>
            <p:nvPr/>
          </p:nvGrpSpPr>
          <p:grpSpPr>
            <a:xfrm>
              <a:off x="1003842" y="2675849"/>
              <a:ext cx="530356" cy="286287"/>
              <a:chOff x="5009155" y="5796953"/>
              <a:chExt cx="644233" cy="347757"/>
            </a:xfrm>
          </p:grpSpPr>
          <p:grpSp>
            <p:nvGrpSpPr>
              <p:cNvPr id="253" name="组合 252"/>
              <p:cNvGrpSpPr/>
              <p:nvPr/>
            </p:nvGrpSpPr>
            <p:grpSpPr>
              <a:xfrm>
                <a:off x="5009155" y="5796953"/>
                <a:ext cx="644233" cy="347757"/>
                <a:chOff x="5009080" y="5796953"/>
                <a:chExt cx="1698203" cy="916690"/>
              </a:xfrm>
            </p:grpSpPr>
            <p:sp>
              <p:nvSpPr>
                <p:cNvPr id="26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6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6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66"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67"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254" name="Group 47"/>
              <p:cNvGrpSpPr/>
              <p:nvPr/>
            </p:nvGrpSpPr>
            <p:grpSpPr bwMode="auto">
              <a:xfrm>
                <a:off x="5109385" y="5867405"/>
                <a:ext cx="374922" cy="90859"/>
                <a:chOff x="2215" y="2179"/>
                <a:chExt cx="185" cy="73"/>
              </a:xfrm>
            </p:grpSpPr>
            <p:grpSp>
              <p:nvGrpSpPr>
                <p:cNvPr id="255" name="Group 48"/>
                <p:cNvGrpSpPr/>
                <p:nvPr/>
              </p:nvGrpSpPr>
              <p:grpSpPr bwMode="auto">
                <a:xfrm>
                  <a:off x="2215" y="2181"/>
                  <a:ext cx="185" cy="71"/>
                  <a:chOff x="2831" y="847"/>
                  <a:chExt cx="146" cy="103"/>
                </a:xfrm>
              </p:grpSpPr>
              <p:sp>
                <p:nvSpPr>
                  <p:cNvPr id="260"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61"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62"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256" name="Group 52"/>
                <p:cNvGrpSpPr/>
                <p:nvPr/>
              </p:nvGrpSpPr>
              <p:grpSpPr bwMode="auto">
                <a:xfrm flipV="1">
                  <a:off x="2215" y="2179"/>
                  <a:ext cx="185" cy="72"/>
                  <a:chOff x="2831" y="843"/>
                  <a:chExt cx="146" cy="103"/>
                </a:xfrm>
              </p:grpSpPr>
              <p:sp>
                <p:nvSpPr>
                  <p:cNvPr id="257"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58"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59"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sp>
        <p:nvSpPr>
          <p:cNvPr id="268" name="Line 103"/>
          <p:cNvSpPr>
            <a:spLocks noChangeShapeType="1"/>
          </p:cNvSpPr>
          <p:nvPr/>
        </p:nvSpPr>
        <p:spPr bwMode="auto">
          <a:xfrm flipH="1">
            <a:off x="4124384" y="2061390"/>
            <a:ext cx="186830" cy="34001"/>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blinds(horizontal)">
                                      <p:cBhvr>
                                        <p:cTn id="7" dur="5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blinds(horizontal)">
                                      <p:cBhvr>
                                        <p:cTn id="12" dur="500"/>
                                        <p:tgtEl>
                                          <p:spTgt spid="2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
                                        </p:tgtEl>
                                        <p:attrNameLst>
                                          <p:attrName>style.visibility</p:attrName>
                                        </p:attrNameLst>
                                      </p:cBhvr>
                                      <p:to>
                                        <p:strVal val="visible"/>
                                      </p:to>
                                    </p:set>
                                    <p:animEffect transition="in" filter="blinds(horizontal)">
                                      <p:cBhvr>
                                        <p:cTn id="17" dur="500"/>
                                        <p:tgtEl>
                                          <p:spTgt spid="245"/>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left)">
                                      <p:cBhvr>
                                        <p:cTn id="21" dur="500"/>
                                        <p:tgtEl>
                                          <p:spTgt spid="223"/>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wipe(left)">
                                      <p:cBhvr>
                                        <p:cTn id="25" dur="500"/>
                                        <p:tgtEl>
                                          <p:spTgt spid="239"/>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228"/>
                                        </p:tgtEl>
                                        <p:attrNameLst>
                                          <p:attrName>style.visibility</p:attrName>
                                        </p:attrNameLst>
                                      </p:cBhvr>
                                      <p:to>
                                        <p:strVal val="visible"/>
                                      </p:to>
                                    </p:set>
                                    <p:animEffect transition="in" filter="wipe(left)">
                                      <p:cBhvr>
                                        <p:cTn id="29" dur="500"/>
                                        <p:tgtEl>
                                          <p:spTgt spid="228"/>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33"/>
                                        </p:tgtEl>
                                        <p:attrNameLst>
                                          <p:attrName>style.visibility</p:attrName>
                                        </p:attrNameLst>
                                      </p:cBhvr>
                                      <p:to>
                                        <p:strVal val="visible"/>
                                      </p:to>
                                    </p:set>
                                    <p:animEffect transition="in" filter="fade">
                                      <p:cBhvr>
                                        <p:cTn id="33" dur="500"/>
                                        <p:tgtEl>
                                          <p:spTgt spid="233"/>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36"/>
                                        </p:tgtEl>
                                        <p:attrNameLst>
                                          <p:attrName>style.visibility</p:attrName>
                                        </p:attrNameLst>
                                      </p:cBhvr>
                                      <p:to>
                                        <p:strVal val="visible"/>
                                      </p:to>
                                    </p:set>
                                    <p:animEffect transition="in" filter="fade">
                                      <p:cBhvr>
                                        <p:cTn id="37"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P spid="24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BGP</a:t>
            </a:r>
            <a:r>
              <a:rPr lang="zh-CN" altLang="en-US" dirty="0"/>
              <a:t>路由选择</a:t>
            </a:r>
            <a:endParaRPr lang="zh-CN" altLang="en-US" dirty="0"/>
          </a:p>
        </p:txBody>
      </p:sp>
      <p:grpSp>
        <p:nvGrpSpPr>
          <p:cNvPr id="4" name="组合 3"/>
          <p:cNvGrpSpPr/>
          <p:nvPr/>
        </p:nvGrpSpPr>
        <p:grpSpPr>
          <a:xfrm>
            <a:off x="1481932" y="2648971"/>
            <a:ext cx="6453051" cy="476221"/>
            <a:chOff x="1403750" y="3593123"/>
            <a:chExt cx="6453051"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0" y="3593123"/>
              <a:ext cx="587087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假设有两条或者更多条最佳域间路由</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480183" y="3436174"/>
            <a:ext cx="7316099" cy="476221"/>
            <a:chOff x="1403750" y="3593123"/>
            <a:chExt cx="7316099" cy="476221"/>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 name="Text Box 79"/>
            <p:cNvSpPr txBox="1">
              <a:spLocks noChangeArrowheads="1"/>
            </p:cNvSpPr>
            <p:nvPr/>
          </p:nvSpPr>
          <p:spPr bwMode="auto">
            <a:xfrm>
              <a:off x="1985931" y="3593123"/>
              <a:ext cx="673391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采用热土豆思想选择距离</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NEXT-HOP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最近的路由</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5" name="Freeform 2"/>
          <p:cNvSpPr/>
          <p:nvPr/>
        </p:nvSpPr>
        <p:spPr bwMode="auto">
          <a:xfrm flipH="1">
            <a:off x="1610394" y="4494705"/>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pPr defTabSz="914400"/>
            <a:endParaRPr lang="zh-CN" altLang="en-US">
              <a:solidFill>
                <a:prstClr val="black"/>
              </a:solidFill>
              <a:latin typeface="等线" panose="02010600030101010101" charset="-122"/>
              <a:ea typeface="等线" panose="02010600030101010101" charset="-122"/>
            </a:endParaRPr>
          </a:p>
        </p:txBody>
      </p:sp>
      <p:grpSp>
        <p:nvGrpSpPr>
          <p:cNvPr id="16" name="组合 15"/>
          <p:cNvGrpSpPr/>
          <p:nvPr/>
        </p:nvGrpSpPr>
        <p:grpSpPr>
          <a:xfrm>
            <a:off x="3061353" y="4409094"/>
            <a:ext cx="1779108" cy="1189421"/>
            <a:chOff x="2707027" y="1673538"/>
            <a:chExt cx="3810000" cy="3520449"/>
          </a:xfrm>
        </p:grpSpPr>
        <p:grpSp>
          <p:nvGrpSpPr>
            <p:cNvPr id="17" name="组合 16"/>
            <p:cNvGrpSpPr/>
            <p:nvPr/>
          </p:nvGrpSpPr>
          <p:grpSpPr>
            <a:xfrm>
              <a:off x="2707027" y="1673538"/>
              <a:ext cx="3810000" cy="3520449"/>
              <a:chOff x="2363126" y="1676863"/>
              <a:chExt cx="3995264" cy="3691633"/>
            </a:xfrm>
          </p:grpSpPr>
          <p:sp>
            <p:nvSpPr>
              <p:cNvPr id="19" name="椭圆 18"/>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椭圆 19"/>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8" name="弧形 17"/>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21" name="直接连接符 20"/>
          <p:cNvCxnSpPr>
            <a:endCxn id="71" idx="0"/>
          </p:cNvCxnSpPr>
          <p:nvPr/>
        </p:nvCxnSpPr>
        <p:spPr>
          <a:xfrm>
            <a:off x="2818159" y="5169682"/>
            <a:ext cx="581418" cy="43227"/>
          </a:xfrm>
          <a:prstGeom prst="line">
            <a:avLst/>
          </a:prstGeom>
          <a:noFill/>
          <a:ln w="19050" cap="flat" cmpd="sng" algn="ctr">
            <a:solidFill>
              <a:sysClr val="windowText" lastClr="000000"/>
            </a:solidFill>
            <a:prstDash val="solid"/>
            <a:miter lim="800000"/>
          </a:ln>
          <a:effectLst/>
        </p:spPr>
      </p:cxnSp>
      <p:sp>
        <p:nvSpPr>
          <p:cNvPr id="22" name="Freeform 2"/>
          <p:cNvSpPr/>
          <p:nvPr/>
        </p:nvSpPr>
        <p:spPr bwMode="auto">
          <a:xfrm>
            <a:off x="8582495" y="4568132"/>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pPr defTabSz="914400"/>
            <a:endParaRPr lang="zh-CN" altLang="en-US">
              <a:solidFill>
                <a:prstClr val="black"/>
              </a:solidFill>
              <a:latin typeface="等线" panose="02010600030101010101" charset="-122"/>
              <a:ea typeface="等线" panose="02010600030101010101" charset="-122"/>
            </a:endParaRPr>
          </a:p>
        </p:txBody>
      </p:sp>
      <p:grpSp>
        <p:nvGrpSpPr>
          <p:cNvPr id="23" name="组合 22"/>
          <p:cNvGrpSpPr/>
          <p:nvPr/>
        </p:nvGrpSpPr>
        <p:grpSpPr>
          <a:xfrm>
            <a:off x="6464131" y="4717251"/>
            <a:ext cx="2087626" cy="1158617"/>
            <a:chOff x="2707027" y="1673538"/>
            <a:chExt cx="3810000" cy="3520449"/>
          </a:xfrm>
        </p:grpSpPr>
        <p:grpSp>
          <p:nvGrpSpPr>
            <p:cNvPr id="24" name="组合 23"/>
            <p:cNvGrpSpPr/>
            <p:nvPr/>
          </p:nvGrpSpPr>
          <p:grpSpPr>
            <a:xfrm>
              <a:off x="2707027" y="1673538"/>
              <a:ext cx="3810000" cy="3520449"/>
              <a:chOff x="2363126" y="1676863"/>
              <a:chExt cx="3995264" cy="3691633"/>
            </a:xfrm>
          </p:grpSpPr>
          <p:sp>
            <p:nvSpPr>
              <p:cNvPr id="26" name="椭圆 25"/>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椭圆 26"/>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5" name="弧形 24"/>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28" name="直接连接符 27"/>
          <p:cNvCxnSpPr/>
          <p:nvPr/>
        </p:nvCxnSpPr>
        <p:spPr>
          <a:xfrm>
            <a:off x="7715398" y="5016408"/>
            <a:ext cx="959695" cy="0"/>
          </a:xfrm>
          <a:prstGeom prst="line">
            <a:avLst/>
          </a:prstGeom>
          <a:noFill/>
          <a:ln w="19050" cap="flat" cmpd="sng" algn="ctr">
            <a:solidFill>
              <a:sysClr val="windowText" lastClr="000000"/>
            </a:solidFill>
            <a:prstDash val="solid"/>
            <a:miter lim="800000"/>
          </a:ln>
          <a:effectLst/>
        </p:spPr>
      </p:cxnSp>
      <p:cxnSp>
        <p:nvCxnSpPr>
          <p:cNvPr id="29" name="直接连接符 28"/>
          <p:cNvCxnSpPr/>
          <p:nvPr/>
        </p:nvCxnSpPr>
        <p:spPr>
          <a:xfrm>
            <a:off x="8105050" y="5466913"/>
            <a:ext cx="742366" cy="0"/>
          </a:xfrm>
          <a:prstGeom prst="line">
            <a:avLst/>
          </a:prstGeom>
          <a:noFill/>
          <a:ln w="19050" cap="flat" cmpd="sng" algn="ctr">
            <a:solidFill>
              <a:sysClr val="windowText" lastClr="000000"/>
            </a:solidFill>
            <a:prstDash val="solid"/>
            <a:miter lim="800000"/>
          </a:ln>
          <a:effectLst/>
        </p:spPr>
      </p:cxnSp>
      <p:grpSp>
        <p:nvGrpSpPr>
          <p:cNvPr id="30" name="组合 29"/>
          <p:cNvGrpSpPr/>
          <p:nvPr/>
        </p:nvGrpSpPr>
        <p:grpSpPr>
          <a:xfrm>
            <a:off x="4406925" y="5227779"/>
            <a:ext cx="2087626" cy="1158617"/>
            <a:chOff x="2707027" y="1673538"/>
            <a:chExt cx="3810000" cy="3520449"/>
          </a:xfrm>
        </p:grpSpPr>
        <p:grpSp>
          <p:nvGrpSpPr>
            <p:cNvPr id="31" name="组合 30"/>
            <p:cNvGrpSpPr/>
            <p:nvPr/>
          </p:nvGrpSpPr>
          <p:grpSpPr>
            <a:xfrm>
              <a:off x="2707027" y="1673538"/>
              <a:ext cx="3810000" cy="3520449"/>
              <a:chOff x="2363126" y="1676863"/>
              <a:chExt cx="3995264" cy="3691633"/>
            </a:xfrm>
          </p:grpSpPr>
          <p:sp>
            <p:nvSpPr>
              <p:cNvPr id="33" name="椭圆 32"/>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椭圆 33"/>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2" name="弧形 31"/>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5" name="Line 38"/>
          <p:cNvSpPr>
            <a:spLocks noChangeShapeType="1"/>
          </p:cNvSpPr>
          <p:nvPr/>
        </p:nvSpPr>
        <p:spPr bwMode="auto">
          <a:xfrm>
            <a:off x="7148569" y="5331375"/>
            <a:ext cx="496682" cy="118630"/>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Freeform 39"/>
          <p:cNvSpPr/>
          <p:nvPr/>
        </p:nvSpPr>
        <p:spPr bwMode="auto">
          <a:xfrm>
            <a:off x="3836361" y="5107155"/>
            <a:ext cx="432890" cy="55390"/>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Freeform 40"/>
          <p:cNvSpPr/>
          <p:nvPr/>
        </p:nvSpPr>
        <p:spPr bwMode="auto">
          <a:xfrm>
            <a:off x="4588390" y="5156564"/>
            <a:ext cx="549843" cy="348262"/>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Freeform 41"/>
          <p:cNvSpPr/>
          <p:nvPr/>
        </p:nvSpPr>
        <p:spPr bwMode="auto">
          <a:xfrm>
            <a:off x="5978093" y="5378582"/>
            <a:ext cx="839354" cy="41306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Text Box 49"/>
          <p:cNvSpPr txBox="1">
            <a:spLocks noChangeArrowheads="1"/>
          </p:cNvSpPr>
          <p:nvPr/>
        </p:nvSpPr>
        <p:spPr bwMode="auto">
          <a:xfrm>
            <a:off x="3876146" y="5137958"/>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AS3</a:t>
            </a:r>
            <a:endPar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Text Box 50"/>
          <p:cNvSpPr txBox="1">
            <a:spLocks noChangeArrowheads="1"/>
          </p:cNvSpPr>
          <p:nvPr/>
        </p:nvSpPr>
        <p:spPr bwMode="auto">
          <a:xfrm>
            <a:off x="4649892" y="5887850"/>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AS1</a:t>
            </a:r>
            <a:endPar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51"/>
          <p:cNvSpPr txBox="1">
            <a:spLocks noChangeArrowheads="1"/>
          </p:cNvSpPr>
          <p:nvPr/>
        </p:nvSpPr>
        <p:spPr bwMode="auto">
          <a:xfrm>
            <a:off x="7108783" y="5485781"/>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AS2</a:t>
            </a:r>
            <a:endPar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Line 93"/>
          <p:cNvSpPr>
            <a:spLocks noChangeShapeType="1"/>
          </p:cNvSpPr>
          <p:nvPr/>
        </p:nvSpPr>
        <p:spPr bwMode="auto">
          <a:xfrm flipH="1">
            <a:off x="5043259" y="5555967"/>
            <a:ext cx="119358" cy="10031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94"/>
          <p:cNvSpPr>
            <a:spLocks noChangeShapeType="1"/>
          </p:cNvSpPr>
          <p:nvPr/>
        </p:nvSpPr>
        <p:spPr bwMode="auto">
          <a:xfrm>
            <a:off x="5369247" y="5538416"/>
            <a:ext cx="0" cy="34943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Line 95"/>
          <p:cNvSpPr>
            <a:spLocks noChangeShapeType="1"/>
          </p:cNvSpPr>
          <p:nvPr/>
        </p:nvSpPr>
        <p:spPr bwMode="auto">
          <a:xfrm>
            <a:off x="5500155" y="5548099"/>
            <a:ext cx="401709" cy="207513"/>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Line 96"/>
          <p:cNvSpPr>
            <a:spLocks noChangeShapeType="1"/>
          </p:cNvSpPr>
          <p:nvPr/>
        </p:nvSpPr>
        <p:spPr bwMode="auto">
          <a:xfrm flipH="1">
            <a:off x="5597695" y="5831341"/>
            <a:ext cx="304170" cy="7474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97"/>
          <p:cNvSpPr>
            <a:spLocks noChangeShapeType="1"/>
          </p:cNvSpPr>
          <p:nvPr/>
        </p:nvSpPr>
        <p:spPr bwMode="auto">
          <a:xfrm flipH="1" flipV="1">
            <a:off x="5090296" y="5719405"/>
            <a:ext cx="769215" cy="52925"/>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98"/>
          <p:cNvSpPr>
            <a:spLocks noChangeShapeType="1"/>
          </p:cNvSpPr>
          <p:nvPr/>
        </p:nvSpPr>
        <p:spPr bwMode="auto">
          <a:xfrm flipV="1">
            <a:off x="7080548" y="5167134"/>
            <a:ext cx="282352" cy="83596"/>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103"/>
          <p:cNvSpPr>
            <a:spLocks noChangeShapeType="1"/>
          </p:cNvSpPr>
          <p:nvPr/>
        </p:nvSpPr>
        <p:spPr bwMode="auto">
          <a:xfrm flipH="1" flipV="1">
            <a:off x="4186414" y="4858153"/>
            <a:ext cx="127164" cy="117191"/>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Line 105"/>
          <p:cNvSpPr>
            <a:spLocks noChangeShapeType="1"/>
          </p:cNvSpPr>
          <p:nvPr/>
        </p:nvSpPr>
        <p:spPr bwMode="auto">
          <a:xfrm>
            <a:off x="7645251" y="5209424"/>
            <a:ext cx="70147" cy="180011"/>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Line 106"/>
          <p:cNvSpPr>
            <a:spLocks noChangeShapeType="1"/>
          </p:cNvSpPr>
          <p:nvPr/>
        </p:nvSpPr>
        <p:spPr bwMode="auto">
          <a:xfrm>
            <a:off x="5054810" y="5772332"/>
            <a:ext cx="162994" cy="83596"/>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104"/>
          <p:cNvSpPr>
            <a:spLocks noChangeShapeType="1"/>
          </p:cNvSpPr>
          <p:nvPr/>
        </p:nvSpPr>
        <p:spPr bwMode="auto">
          <a:xfrm>
            <a:off x="3505592" y="4907241"/>
            <a:ext cx="104540" cy="208203"/>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51"/>
          <p:cNvSpPr txBox="1">
            <a:spLocks noChangeArrowheads="1"/>
          </p:cNvSpPr>
          <p:nvPr/>
        </p:nvSpPr>
        <p:spPr bwMode="auto">
          <a:xfrm>
            <a:off x="8923870" y="5264980"/>
            <a:ext cx="15650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x </a:t>
            </a:r>
            <a:r>
              <a:rPr lang="en-US" altLang="zh-CN" sz="16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138.16.64.0/22</a:t>
            </a:r>
            <a:endPar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Text Box 51"/>
          <p:cNvSpPr txBox="1">
            <a:spLocks noChangeArrowheads="1"/>
          </p:cNvSpPr>
          <p:nvPr/>
        </p:nvSpPr>
        <p:spPr bwMode="auto">
          <a:xfrm>
            <a:off x="2238602" y="4838203"/>
            <a:ext cx="656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defTabSz="914400"/>
            <a:r>
              <a:rPr lang="zh-CN" altLang="en-US"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其他网络</a:t>
            </a:r>
            <a:endParaRPr lang="en-US" altLang="zh-CN" sz="16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4" name="组合 53"/>
          <p:cNvGrpSpPr/>
          <p:nvPr/>
        </p:nvGrpSpPr>
        <p:grpSpPr>
          <a:xfrm>
            <a:off x="3399546" y="5117862"/>
            <a:ext cx="493615" cy="510278"/>
            <a:chOff x="1003842" y="2675849"/>
            <a:chExt cx="576331" cy="595787"/>
          </a:xfrm>
        </p:grpSpPr>
        <p:sp>
          <p:nvSpPr>
            <p:cNvPr id="55" name="Text Box 92"/>
            <p:cNvSpPr txBox="1">
              <a:spLocks noChangeArrowheads="1"/>
            </p:cNvSpPr>
            <p:nvPr/>
          </p:nvSpPr>
          <p:spPr bwMode="auto">
            <a:xfrm>
              <a:off x="1010188" y="2876350"/>
              <a:ext cx="569985"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3b</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p:cNvGrpSpPr/>
            <p:nvPr/>
          </p:nvGrpSpPr>
          <p:grpSpPr>
            <a:xfrm>
              <a:off x="1003842" y="2675849"/>
              <a:ext cx="530356" cy="286287"/>
              <a:chOff x="5009155" y="5796953"/>
              <a:chExt cx="644233" cy="347757"/>
            </a:xfrm>
          </p:grpSpPr>
          <p:grpSp>
            <p:nvGrpSpPr>
              <p:cNvPr id="57" name="组合 56"/>
              <p:cNvGrpSpPr/>
              <p:nvPr/>
            </p:nvGrpSpPr>
            <p:grpSpPr>
              <a:xfrm>
                <a:off x="5009155" y="5796953"/>
                <a:ext cx="644233" cy="347757"/>
                <a:chOff x="5009080" y="5796953"/>
                <a:chExt cx="1698203" cy="916690"/>
              </a:xfrm>
            </p:grpSpPr>
            <p:sp>
              <p:nvSpPr>
                <p:cNvPr id="6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7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58" name="Group 47"/>
              <p:cNvGrpSpPr/>
              <p:nvPr/>
            </p:nvGrpSpPr>
            <p:grpSpPr bwMode="auto">
              <a:xfrm>
                <a:off x="5109385" y="5867405"/>
                <a:ext cx="374922" cy="90859"/>
                <a:chOff x="2215" y="2179"/>
                <a:chExt cx="185" cy="73"/>
              </a:xfrm>
            </p:grpSpPr>
            <p:grpSp>
              <p:nvGrpSpPr>
                <p:cNvPr id="59" name="Group 48"/>
                <p:cNvGrpSpPr/>
                <p:nvPr/>
              </p:nvGrpSpPr>
              <p:grpSpPr bwMode="auto">
                <a:xfrm>
                  <a:off x="2215" y="2181"/>
                  <a:ext cx="185" cy="71"/>
                  <a:chOff x="2831" y="847"/>
                  <a:chExt cx="146" cy="103"/>
                </a:xfrm>
              </p:grpSpPr>
              <p:sp>
                <p:nvSpPr>
                  <p:cNvPr id="6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60" name="Group 52"/>
                <p:cNvGrpSpPr/>
                <p:nvPr/>
              </p:nvGrpSpPr>
              <p:grpSpPr bwMode="auto">
                <a:xfrm flipV="1">
                  <a:off x="2215" y="2179"/>
                  <a:ext cx="185" cy="72"/>
                  <a:chOff x="2831" y="843"/>
                  <a:chExt cx="146" cy="103"/>
                </a:xfrm>
              </p:grpSpPr>
              <p:sp>
                <p:nvSpPr>
                  <p:cNvPr id="6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72" name="组合 71"/>
          <p:cNvGrpSpPr/>
          <p:nvPr/>
        </p:nvGrpSpPr>
        <p:grpSpPr>
          <a:xfrm>
            <a:off x="3912745" y="4318078"/>
            <a:ext cx="454238" cy="535009"/>
            <a:chOff x="1003842" y="2337474"/>
            <a:chExt cx="530356" cy="624662"/>
          </a:xfrm>
        </p:grpSpPr>
        <p:sp>
          <p:nvSpPr>
            <p:cNvPr id="73" name="Text Box 92"/>
            <p:cNvSpPr txBox="1">
              <a:spLocks noChangeArrowheads="1"/>
            </p:cNvSpPr>
            <p:nvPr/>
          </p:nvSpPr>
          <p:spPr bwMode="auto">
            <a:xfrm>
              <a:off x="1046915" y="2337474"/>
              <a:ext cx="455179"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3d</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4" name="组合 73"/>
            <p:cNvGrpSpPr/>
            <p:nvPr/>
          </p:nvGrpSpPr>
          <p:grpSpPr>
            <a:xfrm>
              <a:off x="1003842" y="2675849"/>
              <a:ext cx="530356" cy="286287"/>
              <a:chOff x="5009155" y="5796953"/>
              <a:chExt cx="644233" cy="347757"/>
            </a:xfrm>
          </p:grpSpPr>
          <p:grpSp>
            <p:nvGrpSpPr>
              <p:cNvPr id="75" name="组合 74"/>
              <p:cNvGrpSpPr/>
              <p:nvPr/>
            </p:nvGrpSpPr>
            <p:grpSpPr>
              <a:xfrm>
                <a:off x="5009155" y="5796953"/>
                <a:ext cx="644233" cy="347757"/>
                <a:chOff x="5009080" y="5796953"/>
                <a:chExt cx="1698203" cy="916690"/>
              </a:xfrm>
            </p:grpSpPr>
            <p:sp>
              <p:nvSpPr>
                <p:cNvPr id="85"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6"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7"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8"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9"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76" name="Group 47"/>
              <p:cNvGrpSpPr/>
              <p:nvPr/>
            </p:nvGrpSpPr>
            <p:grpSpPr bwMode="auto">
              <a:xfrm>
                <a:off x="5109385" y="5867405"/>
                <a:ext cx="374922" cy="90859"/>
                <a:chOff x="2215" y="2179"/>
                <a:chExt cx="185" cy="73"/>
              </a:xfrm>
            </p:grpSpPr>
            <p:grpSp>
              <p:nvGrpSpPr>
                <p:cNvPr id="77" name="Group 48"/>
                <p:cNvGrpSpPr/>
                <p:nvPr/>
              </p:nvGrpSpPr>
              <p:grpSpPr bwMode="auto">
                <a:xfrm>
                  <a:off x="2215" y="2181"/>
                  <a:ext cx="185" cy="71"/>
                  <a:chOff x="2831" y="847"/>
                  <a:chExt cx="146" cy="103"/>
                </a:xfrm>
              </p:grpSpPr>
              <p:sp>
                <p:nvSpPr>
                  <p:cNvPr id="82"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3"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4"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78" name="Group 52"/>
                <p:cNvGrpSpPr/>
                <p:nvPr/>
              </p:nvGrpSpPr>
              <p:grpSpPr bwMode="auto">
                <a:xfrm flipV="1">
                  <a:off x="2215" y="2179"/>
                  <a:ext cx="185" cy="72"/>
                  <a:chOff x="2831" y="843"/>
                  <a:chExt cx="146" cy="103"/>
                </a:xfrm>
              </p:grpSpPr>
              <p:sp>
                <p:nvSpPr>
                  <p:cNvPr id="79"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0"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1"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90" name="组合 89"/>
          <p:cNvGrpSpPr/>
          <p:nvPr/>
        </p:nvGrpSpPr>
        <p:grpSpPr>
          <a:xfrm>
            <a:off x="4272906" y="4656171"/>
            <a:ext cx="454239" cy="535014"/>
            <a:chOff x="1003842" y="2337474"/>
            <a:chExt cx="530357" cy="624667"/>
          </a:xfrm>
        </p:grpSpPr>
        <p:sp>
          <p:nvSpPr>
            <p:cNvPr id="91"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2" name="组合 91"/>
            <p:cNvGrpSpPr/>
            <p:nvPr/>
          </p:nvGrpSpPr>
          <p:grpSpPr>
            <a:xfrm>
              <a:off x="1003842" y="2675844"/>
              <a:ext cx="530357" cy="286297"/>
              <a:chOff x="5009154" y="5796945"/>
              <a:chExt cx="644234" cy="347769"/>
            </a:xfrm>
          </p:grpSpPr>
          <p:grpSp>
            <p:nvGrpSpPr>
              <p:cNvPr id="93" name="组合 92"/>
              <p:cNvGrpSpPr/>
              <p:nvPr/>
            </p:nvGrpSpPr>
            <p:grpSpPr>
              <a:xfrm>
                <a:off x="5009154" y="5796945"/>
                <a:ext cx="644234" cy="347769"/>
                <a:chOff x="5009077" y="5796923"/>
                <a:chExt cx="1698206" cy="916720"/>
              </a:xfrm>
            </p:grpSpPr>
            <p:sp>
              <p:nvSpPr>
                <p:cNvPr id="10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5" name="Oval 21"/>
                <p:cNvSpPr>
                  <a:spLocks noChangeArrowheads="1"/>
                </p:cNvSpPr>
                <p:nvPr/>
              </p:nvSpPr>
              <p:spPr bwMode="auto">
                <a:xfrm>
                  <a:off x="5009077" y="5796923"/>
                  <a:ext cx="1686377" cy="610921"/>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06"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7"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94" name="Group 47"/>
              <p:cNvGrpSpPr/>
              <p:nvPr/>
            </p:nvGrpSpPr>
            <p:grpSpPr bwMode="auto">
              <a:xfrm>
                <a:off x="5109385" y="5867405"/>
                <a:ext cx="374922" cy="90859"/>
                <a:chOff x="2215" y="2179"/>
                <a:chExt cx="185" cy="73"/>
              </a:xfrm>
            </p:grpSpPr>
            <p:grpSp>
              <p:nvGrpSpPr>
                <p:cNvPr id="95" name="Group 48"/>
                <p:cNvGrpSpPr/>
                <p:nvPr/>
              </p:nvGrpSpPr>
              <p:grpSpPr bwMode="auto">
                <a:xfrm>
                  <a:off x="2215" y="2181"/>
                  <a:ext cx="185" cy="71"/>
                  <a:chOff x="2831" y="847"/>
                  <a:chExt cx="146" cy="103"/>
                </a:xfrm>
              </p:grpSpPr>
              <p:sp>
                <p:nvSpPr>
                  <p:cNvPr id="100"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1"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2"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96" name="Group 52"/>
                <p:cNvGrpSpPr/>
                <p:nvPr/>
              </p:nvGrpSpPr>
              <p:grpSpPr bwMode="auto">
                <a:xfrm flipV="1">
                  <a:off x="2215" y="2179"/>
                  <a:ext cx="185" cy="72"/>
                  <a:chOff x="2831" y="843"/>
                  <a:chExt cx="146" cy="103"/>
                </a:xfrm>
              </p:grpSpPr>
              <p:sp>
                <p:nvSpPr>
                  <p:cNvPr id="97"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8"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9"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08" name="组合 107"/>
          <p:cNvGrpSpPr/>
          <p:nvPr/>
        </p:nvGrpSpPr>
        <p:grpSpPr>
          <a:xfrm>
            <a:off x="5109440" y="5276049"/>
            <a:ext cx="767875" cy="338554"/>
            <a:chOff x="1003842" y="2571124"/>
            <a:chExt cx="896550" cy="395286"/>
          </a:xfrm>
        </p:grpSpPr>
        <p:sp>
          <p:nvSpPr>
            <p:cNvPr id="109" name="Text Box 92"/>
            <p:cNvSpPr txBox="1">
              <a:spLocks noChangeArrowheads="1"/>
            </p:cNvSpPr>
            <p:nvPr/>
          </p:nvSpPr>
          <p:spPr bwMode="auto">
            <a:xfrm>
              <a:off x="1458314" y="2571124"/>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1c</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0" name="组合 109"/>
            <p:cNvGrpSpPr/>
            <p:nvPr/>
          </p:nvGrpSpPr>
          <p:grpSpPr>
            <a:xfrm>
              <a:off x="1003842" y="2675849"/>
              <a:ext cx="530356" cy="286287"/>
              <a:chOff x="5009155" y="5796953"/>
              <a:chExt cx="644233" cy="347757"/>
            </a:xfrm>
          </p:grpSpPr>
          <p:grpSp>
            <p:nvGrpSpPr>
              <p:cNvPr id="111" name="组合 110"/>
              <p:cNvGrpSpPr/>
              <p:nvPr/>
            </p:nvGrpSpPr>
            <p:grpSpPr>
              <a:xfrm>
                <a:off x="5009155" y="5796953"/>
                <a:ext cx="644233" cy="347757"/>
                <a:chOff x="5009080" y="5796953"/>
                <a:chExt cx="1698203" cy="916690"/>
              </a:xfrm>
            </p:grpSpPr>
            <p:sp>
              <p:nvSpPr>
                <p:cNvPr id="121"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22"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23"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24"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5"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12" name="Group 47"/>
              <p:cNvGrpSpPr/>
              <p:nvPr/>
            </p:nvGrpSpPr>
            <p:grpSpPr bwMode="auto">
              <a:xfrm>
                <a:off x="5109385" y="5867405"/>
                <a:ext cx="374922" cy="90859"/>
                <a:chOff x="2215" y="2179"/>
                <a:chExt cx="185" cy="73"/>
              </a:xfrm>
            </p:grpSpPr>
            <p:grpSp>
              <p:nvGrpSpPr>
                <p:cNvPr id="113" name="Group 48"/>
                <p:cNvGrpSpPr/>
                <p:nvPr/>
              </p:nvGrpSpPr>
              <p:grpSpPr bwMode="auto">
                <a:xfrm>
                  <a:off x="2215" y="2181"/>
                  <a:ext cx="185" cy="71"/>
                  <a:chOff x="2831" y="847"/>
                  <a:chExt cx="146" cy="103"/>
                </a:xfrm>
              </p:grpSpPr>
              <p:sp>
                <p:nvSpPr>
                  <p:cNvPr id="118"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9"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0"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14" name="Group 52"/>
                <p:cNvGrpSpPr/>
                <p:nvPr/>
              </p:nvGrpSpPr>
              <p:grpSpPr bwMode="auto">
                <a:xfrm flipV="1">
                  <a:off x="2215" y="2179"/>
                  <a:ext cx="185" cy="72"/>
                  <a:chOff x="2831" y="843"/>
                  <a:chExt cx="146" cy="103"/>
                </a:xfrm>
              </p:grpSpPr>
              <p:sp>
                <p:nvSpPr>
                  <p:cNvPr id="115"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6"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7"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26" name="组合 125"/>
          <p:cNvGrpSpPr/>
          <p:nvPr/>
        </p:nvGrpSpPr>
        <p:grpSpPr>
          <a:xfrm>
            <a:off x="4422025" y="5561619"/>
            <a:ext cx="765394" cy="338554"/>
            <a:chOff x="640545" y="2626048"/>
            <a:chExt cx="893653" cy="395286"/>
          </a:xfrm>
        </p:grpSpPr>
        <p:sp>
          <p:nvSpPr>
            <p:cNvPr id="127" name="Text Box 92"/>
            <p:cNvSpPr txBox="1">
              <a:spLocks noChangeArrowheads="1"/>
            </p:cNvSpPr>
            <p:nvPr/>
          </p:nvSpPr>
          <p:spPr bwMode="auto">
            <a:xfrm>
              <a:off x="640545" y="2626048"/>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28" name="组合 127"/>
            <p:cNvGrpSpPr/>
            <p:nvPr/>
          </p:nvGrpSpPr>
          <p:grpSpPr>
            <a:xfrm>
              <a:off x="1003842" y="2675849"/>
              <a:ext cx="530356" cy="286287"/>
              <a:chOff x="5009155" y="5796953"/>
              <a:chExt cx="644233" cy="347757"/>
            </a:xfrm>
          </p:grpSpPr>
          <p:grpSp>
            <p:nvGrpSpPr>
              <p:cNvPr id="129" name="组合 128"/>
              <p:cNvGrpSpPr/>
              <p:nvPr/>
            </p:nvGrpSpPr>
            <p:grpSpPr>
              <a:xfrm>
                <a:off x="5009155" y="5796953"/>
                <a:ext cx="644233" cy="347757"/>
                <a:chOff x="5009080" y="5796953"/>
                <a:chExt cx="1698203" cy="916690"/>
              </a:xfrm>
            </p:grpSpPr>
            <p:sp>
              <p:nvSpPr>
                <p:cNvPr id="13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2"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3"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30" name="Group 47"/>
              <p:cNvGrpSpPr/>
              <p:nvPr/>
            </p:nvGrpSpPr>
            <p:grpSpPr bwMode="auto">
              <a:xfrm>
                <a:off x="5109385" y="5867405"/>
                <a:ext cx="374922" cy="90859"/>
                <a:chOff x="2215" y="2179"/>
                <a:chExt cx="185" cy="73"/>
              </a:xfrm>
            </p:grpSpPr>
            <p:grpSp>
              <p:nvGrpSpPr>
                <p:cNvPr id="131" name="Group 48"/>
                <p:cNvGrpSpPr/>
                <p:nvPr/>
              </p:nvGrpSpPr>
              <p:grpSpPr bwMode="auto">
                <a:xfrm>
                  <a:off x="2215" y="2181"/>
                  <a:ext cx="185" cy="71"/>
                  <a:chOff x="2831" y="847"/>
                  <a:chExt cx="146" cy="103"/>
                </a:xfrm>
              </p:grpSpPr>
              <p:sp>
                <p:nvSpPr>
                  <p:cNvPr id="136"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7"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8"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32" name="Group 52"/>
                <p:cNvGrpSpPr/>
                <p:nvPr/>
              </p:nvGrpSpPr>
              <p:grpSpPr bwMode="auto">
                <a:xfrm flipV="1">
                  <a:off x="2215" y="2179"/>
                  <a:ext cx="185" cy="72"/>
                  <a:chOff x="2831" y="843"/>
                  <a:chExt cx="146" cy="103"/>
                </a:xfrm>
              </p:grpSpPr>
              <p:sp>
                <p:nvSpPr>
                  <p:cNvPr id="133"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4"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5"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44" name="组合 143"/>
          <p:cNvGrpSpPr/>
          <p:nvPr/>
        </p:nvGrpSpPr>
        <p:grpSpPr>
          <a:xfrm>
            <a:off x="5198335" y="5802724"/>
            <a:ext cx="454238" cy="525244"/>
            <a:chOff x="1003842" y="2675849"/>
            <a:chExt cx="530356" cy="613260"/>
          </a:xfrm>
        </p:grpSpPr>
        <p:sp>
          <p:nvSpPr>
            <p:cNvPr id="145" name="Text Box 92"/>
            <p:cNvSpPr txBox="1">
              <a:spLocks noChangeArrowheads="1"/>
            </p:cNvSpPr>
            <p:nvPr/>
          </p:nvSpPr>
          <p:spPr bwMode="auto">
            <a:xfrm>
              <a:off x="1046914" y="2893823"/>
              <a:ext cx="455179"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1d</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46" name="组合 145"/>
            <p:cNvGrpSpPr/>
            <p:nvPr/>
          </p:nvGrpSpPr>
          <p:grpSpPr>
            <a:xfrm>
              <a:off x="1003842" y="2675849"/>
              <a:ext cx="530356" cy="286287"/>
              <a:chOff x="5009155" y="5796953"/>
              <a:chExt cx="644233" cy="347757"/>
            </a:xfrm>
          </p:grpSpPr>
          <p:grpSp>
            <p:nvGrpSpPr>
              <p:cNvPr id="147" name="组合 146"/>
              <p:cNvGrpSpPr/>
              <p:nvPr/>
            </p:nvGrpSpPr>
            <p:grpSpPr>
              <a:xfrm>
                <a:off x="5009155" y="5796953"/>
                <a:ext cx="644233" cy="347757"/>
                <a:chOff x="5009080" y="5796953"/>
                <a:chExt cx="1698203" cy="916690"/>
              </a:xfrm>
            </p:grpSpPr>
            <p:sp>
              <p:nvSpPr>
                <p:cNvPr id="15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5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5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48" name="Group 47"/>
              <p:cNvGrpSpPr/>
              <p:nvPr/>
            </p:nvGrpSpPr>
            <p:grpSpPr bwMode="auto">
              <a:xfrm>
                <a:off x="5109385" y="5867405"/>
                <a:ext cx="374922" cy="90859"/>
                <a:chOff x="2215" y="2179"/>
                <a:chExt cx="185" cy="73"/>
              </a:xfrm>
            </p:grpSpPr>
            <p:grpSp>
              <p:nvGrpSpPr>
                <p:cNvPr id="149" name="Group 48"/>
                <p:cNvGrpSpPr/>
                <p:nvPr/>
              </p:nvGrpSpPr>
              <p:grpSpPr bwMode="auto">
                <a:xfrm>
                  <a:off x="2215" y="2181"/>
                  <a:ext cx="185" cy="71"/>
                  <a:chOff x="2831" y="847"/>
                  <a:chExt cx="146" cy="103"/>
                </a:xfrm>
              </p:grpSpPr>
              <p:sp>
                <p:nvSpPr>
                  <p:cNvPr id="15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50" name="Group 52"/>
                <p:cNvGrpSpPr/>
                <p:nvPr/>
              </p:nvGrpSpPr>
              <p:grpSpPr bwMode="auto">
                <a:xfrm flipV="1">
                  <a:off x="2215" y="2179"/>
                  <a:ext cx="185" cy="72"/>
                  <a:chOff x="2831" y="843"/>
                  <a:chExt cx="146" cy="103"/>
                </a:xfrm>
              </p:grpSpPr>
              <p:sp>
                <p:nvSpPr>
                  <p:cNvPr id="15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62" name="组合 161"/>
          <p:cNvGrpSpPr/>
          <p:nvPr/>
        </p:nvGrpSpPr>
        <p:grpSpPr>
          <a:xfrm>
            <a:off x="5747053" y="5658312"/>
            <a:ext cx="454238" cy="545161"/>
            <a:chOff x="1003842" y="2675849"/>
            <a:chExt cx="530356" cy="636515"/>
          </a:xfrm>
        </p:grpSpPr>
        <p:sp>
          <p:nvSpPr>
            <p:cNvPr id="163" name="Text Box 92"/>
            <p:cNvSpPr txBox="1">
              <a:spLocks noChangeArrowheads="1"/>
            </p:cNvSpPr>
            <p:nvPr/>
          </p:nvSpPr>
          <p:spPr bwMode="auto">
            <a:xfrm>
              <a:off x="1051340" y="2917078"/>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1b</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4" name="组合 163"/>
            <p:cNvGrpSpPr/>
            <p:nvPr/>
          </p:nvGrpSpPr>
          <p:grpSpPr>
            <a:xfrm>
              <a:off x="1003842" y="2675849"/>
              <a:ext cx="530356" cy="286287"/>
              <a:chOff x="5009155" y="5796953"/>
              <a:chExt cx="644233" cy="347757"/>
            </a:xfrm>
          </p:grpSpPr>
          <p:grpSp>
            <p:nvGrpSpPr>
              <p:cNvPr id="165" name="组合 164"/>
              <p:cNvGrpSpPr/>
              <p:nvPr/>
            </p:nvGrpSpPr>
            <p:grpSpPr>
              <a:xfrm>
                <a:off x="5009155" y="5796953"/>
                <a:ext cx="644233" cy="347757"/>
                <a:chOff x="5009080" y="5796953"/>
                <a:chExt cx="1698203" cy="916690"/>
              </a:xfrm>
            </p:grpSpPr>
            <p:sp>
              <p:nvSpPr>
                <p:cNvPr id="175"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76"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77"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78"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9"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66" name="Group 47"/>
              <p:cNvGrpSpPr/>
              <p:nvPr/>
            </p:nvGrpSpPr>
            <p:grpSpPr bwMode="auto">
              <a:xfrm>
                <a:off x="5109385" y="5867405"/>
                <a:ext cx="374922" cy="90859"/>
                <a:chOff x="2215" y="2179"/>
                <a:chExt cx="185" cy="73"/>
              </a:xfrm>
            </p:grpSpPr>
            <p:grpSp>
              <p:nvGrpSpPr>
                <p:cNvPr id="167" name="Group 48"/>
                <p:cNvGrpSpPr/>
                <p:nvPr/>
              </p:nvGrpSpPr>
              <p:grpSpPr bwMode="auto">
                <a:xfrm>
                  <a:off x="2215" y="2181"/>
                  <a:ext cx="185" cy="71"/>
                  <a:chOff x="2831" y="847"/>
                  <a:chExt cx="146" cy="103"/>
                </a:xfrm>
              </p:grpSpPr>
              <p:sp>
                <p:nvSpPr>
                  <p:cNvPr id="172"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3"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4"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68" name="Group 52"/>
                <p:cNvGrpSpPr/>
                <p:nvPr/>
              </p:nvGrpSpPr>
              <p:grpSpPr bwMode="auto">
                <a:xfrm flipV="1">
                  <a:off x="2215" y="2179"/>
                  <a:ext cx="185" cy="72"/>
                  <a:chOff x="2831" y="843"/>
                  <a:chExt cx="146" cy="103"/>
                </a:xfrm>
              </p:grpSpPr>
              <p:sp>
                <p:nvSpPr>
                  <p:cNvPr id="169"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0"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1"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80" name="组合 179"/>
          <p:cNvGrpSpPr/>
          <p:nvPr/>
        </p:nvGrpSpPr>
        <p:grpSpPr>
          <a:xfrm>
            <a:off x="6746863" y="5181257"/>
            <a:ext cx="454238" cy="545161"/>
            <a:chOff x="1003842" y="2675849"/>
            <a:chExt cx="530356" cy="636515"/>
          </a:xfrm>
        </p:grpSpPr>
        <p:sp>
          <p:nvSpPr>
            <p:cNvPr id="181" name="Text Box 92"/>
            <p:cNvSpPr txBox="1">
              <a:spLocks noChangeArrowheads="1"/>
            </p:cNvSpPr>
            <p:nvPr/>
          </p:nvSpPr>
          <p:spPr bwMode="auto">
            <a:xfrm>
              <a:off x="1057890" y="2917078"/>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82" name="组合 181"/>
            <p:cNvGrpSpPr/>
            <p:nvPr/>
          </p:nvGrpSpPr>
          <p:grpSpPr>
            <a:xfrm>
              <a:off x="1003842" y="2675849"/>
              <a:ext cx="530356" cy="286287"/>
              <a:chOff x="5009155" y="5796953"/>
              <a:chExt cx="644233" cy="347757"/>
            </a:xfrm>
          </p:grpSpPr>
          <p:grpSp>
            <p:nvGrpSpPr>
              <p:cNvPr id="183" name="组合 182"/>
              <p:cNvGrpSpPr/>
              <p:nvPr/>
            </p:nvGrpSpPr>
            <p:grpSpPr>
              <a:xfrm>
                <a:off x="5009155" y="5796953"/>
                <a:ext cx="644233" cy="347757"/>
                <a:chOff x="5009080" y="5796953"/>
                <a:chExt cx="1698203" cy="916690"/>
              </a:xfrm>
            </p:grpSpPr>
            <p:sp>
              <p:nvSpPr>
                <p:cNvPr id="19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96"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7"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84" name="Group 47"/>
              <p:cNvGrpSpPr/>
              <p:nvPr/>
            </p:nvGrpSpPr>
            <p:grpSpPr bwMode="auto">
              <a:xfrm>
                <a:off x="5109385" y="5867405"/>
                <a:ext cx="374922" cy="90859"/>
                <a:chOff x="2215" y="2179"/>
                <a:chExt cx="185" cy="73"/>
              </a:xfrm>
            </p:grpSpPr>
            <p:grpSp>
              <p:nvGrpSpPr>
                <p:cNvPr id="185" name="Group 48"/>
                <p:cNvGrpSpPr/>
                <p:nvPr/>
              </p:nvGrpSpPr>
              <p:grpSpPr bwMode="auto">
                <a:xfrm>
                  <a:off x="2215" y="2181"/>
                  <a:ext cx="185" cy="71"/>
                  <a:chOff x="2831" y="847"/>
                  <a:chExt cx="146" cy="103"/>
                </a:xfrm>
              </p:grpSpPr>
              <p:sp>
                <p:nvSpPr>
                  <p:cNvPr id="190"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1"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92"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86" name="Group 52"/>
                <p:cNvGrpSpPr/>
                <p:nvPr/>
              </p:nvGrpSpPr>
              <p:grpSpPr bwMode="auto">
                <a:xfrm flipV="1">
                  <a:off x="2215" y="2179"/>
                  <a:ext cx="185" cy="72"/>
                  <a:chOff x="2831" y="843"/>
                  <a:chExt cx="146" cy="103"/>
                </a:xfrm>
              </p:grpSpPr>
              <p:sp>
                <p:nvSpPr>
                  <p:cNvPr id="187"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8"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9"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98" name="组合 197"/>
          <p:cNvGrpSpPr/>
          <p:nvPr/>
        </p:nvGrpSpPr>
        <p:grpSpPr>
          <a:xfrm>
            <a:off x="7308381" y="4698120"/>
            <a:ext cx="454238" cy="524527"/>
            <a:chOff x="1003842" y="2349713"/>
            <a:chExt cx="530356" cy="612423"/>
          </a:xfrm>
        </p:grpSpPr>
        <p:sp>
          <p:nvSpPr>
            <p:cNvPr id="199" name="Text Box 92"/>
            <p:cNvSpPr txBox="1">
              <a:spLocks noChangeArrowheads="1"/>
            </p:cNvSpPr>
            <p:nvPr/>
          </p:nvSpPr>
          <p:spPr bwMode="auto">
            <a:xfrm>
              <a:off x="1053465" y="2349713"/>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2c</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00" name="组合 199"/>
            <p:cNvGrpSpPr/>
            <p:nvPr/>
          </p:nvGrpSpPr>
          <p:grpSpPr>
            <a:xfrm>
              <a:off x="1003842" y="2675849"/>
              <a:ext cx="530356" cy="286287"/>
              <a:chOff x="5009155" y="5796953"/>
              <a:chExt cx="644233" cy="347757"/>
            </a:xfrm>
          </p:grpSpPr>
          <p:grpSp>
            <p:nvGrpSpPr>
              <p:cNvPr id="201" name="组合 200"/>
              <p:cNvGrpSpPr/>
              <p:nvPr/>
            </p:nvGrpSpPr>
            <p:grpSpPr>
              <a:xfrm>
                <a:off x="5009155" y="5796953"/>
                <a:ext cx="644233" cy="347757"/>
                <a:chOff x="5009080" y="5796953"/>
                <a:chExt cx="1698203" cy="916690"/>
              </a:xfrm>
            </p:grpSpPr>
            <p:sp>
              <p:nvSpPr>
                <p:cNvPr id="211"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12"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13"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14"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5"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202" name="Group 47"/>
              <p:cNvGrpSpPr/>
              <p:nvPr/>
            </p:nvGrpSpPr>
            <p:grpSpPr bwMode="auto">
              <a:xfrm>
                <a:off x="5109385" y="5867405"/>
                <a:ext cx="374922" cy="90859"/>
                <a:chOff x="2215" y="2179"/>
                <a:chExt cx="185" cy="73"/>
              </a:xfrm>
            </p:grpSpPr>
            <p:grpSp>
              <p:nvGrpSpPr>
                <p:cNvPr id="203" name="Group 48"/>
                <p:cNvGrpSpPr/>
                <p:nvPr/>
              </p:nvGrpSpPr>
              <p:grpSpPr bwMode="auto">
                <a:xfrm>
                  <a:off x="2215" y="2181"/>
                  <a:ext cx="185" cy="71"/>
                  <a:chOff x="2831" y="847"/>
                  <a:chExt cx="146" cy="103"/>
                </a:xfrm>
              </p:grpSpPr>
              <p:sp>
                <p:nvSpPr>
                  <p:cNvPr id="208"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9"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10"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204" name="Group 52"/>
                <p:cNvGrpSpPr/>
                <p:nvPr/>
              </p:nvGrpSpPr>
              <p:grpSpPr bwMode="auto">
                <a:xfrm flipV="1">
                  <a:off x="2215" y="2179"/>
                  <a:ext cx="185" cy="72"/>
                  <a:chOff x="2831" y="843"/>
                  <a:chExt cx="146" cy="103"/>
                </a:xfrm>
              </p:grpSpPr>
              <p:sp>
                <p:nvSpPr>
                  <p:cNvPr id="205"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6"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07"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216" name="组合 215"/>
          <p:cNvGrpSpPr/>
          <p:nvPr/>
        </p:nvGrpSpPr>
        <p:grpSpPr>
          <a:xfrm>
            <a:off x="7648383" y="5080354"/>
            <a:ext cx="461783" cy="519981"/>
            <a:chOff x="1003842" y="2355021"/>
            <a:chExt cx="539165" cy="607115"/>
          </a:xfrm>
        </p:grpSpPr>
        <p:sp>
          <p:nvSpPr>
            <p:cNvPr id="217" name="Text Box 92"/>
            <p:cNvSpPr txBox="1">
              <a:spLocks noChangeArrowheads="1"/>
            </p:cNvSpPr>
            <p:nvPr/>
          </p:nvSpPr>
          <p:spPr bwMode="auto">
            <a:xfrm>
              <a:off x="1087829" y="2355021"/>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2b</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18" name="组合 217"/>
            <p:cNvGrpSpPr/>
            <p:nvPr/>
          </p:nvGrpSpPr>
          <p:grpSpPr>
            <a:xfrm>
              <a:off x="1003842" y="2675849"/>
              <a:ext cx="530356" cy="286287"/>
              <a:chOff x="5009155" y="5796953"/>
              <a:chExt cx="644233" cy="347757"/>
            </a:xfrm>
          </p:grpSpPr>
          <p:grpSp>
            <p:nvGrpSpPr>
              <p:cNvPr id="219" name="组合 218"/>
              <p:cNvGrpSpPr/>
              <p:nvPr/>
            </p:nvGrpSpPr>
            <p:grpSpPr>
              <a:xfrm>
                <a:off x="5009155" y="5796953"/>
                <a:ext cx="644233" cy="347757"/>
                <a:chOff x="5009080" y="5796953"/>
                <a:chExt cx="1698203" cy="916690"/>
              </a:xfrm>
            </p:grpSpPr>
            <p:sp>
              <p:nvSpPr>
                <p:cNvPr id="22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3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3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32"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33"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220" name="Group 47"/>
              <p:cNvGrpSpPr/>
              <p:nvPr/>
            </p:nvGrpSpPr>
            <p:grpSpPr bwMode="auto">
              <a:xfrm>
                <a:off x="5109385" y="5867405"/>
                <a:ext cx="374922" cy="90859"/>
                <a:chOff x="2215" y="2179"/>
                <a:chExt cx="185" cy="73"/>
              </a:xfrm>
            </p:grpSpPr>
            <p:grpSp>
              <p:nvGrpSpPr>
                <p:cNvPr id="221" name="Group 48"/>
                <p:cNvGrpSpPr/>
                <p:nvPr/>
              </p:nvGrpSpPr>
              <p:grpSpPr bwMode="auto">
                <a:xfrm>
                  <a:off x="2215" y="2181"/>
                  <a:ext cx="185" cy="71"/>
                  <a:chOff x="2831" y="847"/>
                  <a:chExt cx="146" cy="103"/>
                </a:xfrm>
              </p:grpSpPr>
              <p:sp>
                <p:nvSpPr>
                  <p:cNvPr id="226"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27"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28"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222" name="Group 52"/>
                <p:cNvGrpSpPr/>
                <p:nvPr/>
              </p:nvGrpSpPr>
              <p:grpSpPr bwMode="auto">
                <a:xfrm flipV="1">
                  <a:off x="2215" y="2179"/>
                  <a:ext cx="185" cy="72"/>
                  <a:chOff x="2831" y="843"/>
                  <a:chExt cx="146" cy="103"/>
                </a:xfrm>
              </p:grpSpPr>
              <p:sp>
                <p:nvSpPr>
                  <p:cNvPr id="223"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24"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25"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sp>
        <p:nvSpPr>
          <p:cNvPr id="234" name="AutoShape 118"/>
          <p:cNvSpPr>
            <a:spLocks noChangeArrowheads="1"/>
          </p:cNvSpPr>
          <p:nvPr/>
        </p:nvSpPr>
        <p:spPr bwMode="auto">
          <a:xfrm rot="20081893">
            <a:off x="6132903" y="5439462"/>
            <a:ext cx="634983" cy="260350"/>
          </a:xfrm>
          <a:prstGeom prst="leftArrow">
            <a:avLst>
              <a:gd name="adj1" fmla="val 50000"/>
              <a:gd name="adj2" fmla="val 69817"/>
            </a:avLst>
          </a:prstGeom>
          <a:solidFill>
            <a:srgbClr val="009FF6"/>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zh-CN" u="none">
              <a:solidFill>
                <a:srgbClr val="000000"/>
              </a:solidFill>
              <a:ea typeface="楷体" panose="02010609060101010101" pitchFamily="49" charset="-122"/>
              <a:cs typeface="Arial" panose="020B0604020202020204" pitchFamily="34" charset="0"/>
            </a:endParaRPr>
          </a:p>
        </p:txBody>
      </p:sp>
      <p:sp>
        <p:nvSpPr>
          <p:cNvPr id="235" name="AutoShape 118"/>
          <p:cNvSpPr>
            <a:spLocks noChangeArrowheads="1"/>
          </p:cNvSpPr>
          <p:nvPr/>
        </p:nvSpPr>
        <p:spPr bwMode="auto">
          <a:xfrm rot="2212823">
            <a:off x="5467818" y="5483076"/>
            <a:ext cx="396081" cy="261937"/>
          </a:xfrm>
          <a:prstGeom prst="leftArrow">
            <a:avLst>
              <a:gd name="adj1" fmla="val 50000"/>
              <a:gd name="adj2" fmla="val 69243"/>
            </a:avLst>
          </a:prstGeom>
          <a:solidFill>
            <a:srgbClr val="009FF6"/>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zh-CN" u="none">
              <a:solidFill>
                <a:srgbClr val="000000"/>
              </a:solidFill>
              <a:ea typeface="楷体" panose="02010609060101010101" pitchFamily="49" charset="-122"/>
              <a:cs typeface="Arial" panose="020B0604020202020204" pitchFamily="34" charset="0"/>
            </a:endParaRPr>
          </a:p>
        </p:txBody>
      </p:sp>
      <p:grpSp>
        <p:nvGrpSpPr>
          <p:cNvPr id="236" name="Group 117"/>
          <p:cNvGrpSpPr/>
          <p:nvPr/>
        </p:nvGrpSpPr>
        <p:grpSpPr bwMode="auto">
          <a:xfrm>
            <a:off x="4575799" y="4944582"/>
            <a:ext cx="1481598" cy="530755"/>
            <a:chOff x="1862" y="3038"/>
            <a:chExt cx="988" cy="354"/>
          </a:xfrm>
        </p:grpSpPr>
        <p:sp>
          <p:nvSpPr>
            <p:cNvPr id="237" name="AutoShape 118"/>
            <p:cNvSpPr>
              <a:spLocks noChangeArrowheads="1"/>
            </p:cNvSpPr>
            <p:nvPr/>
          </p:nvSpPr>
          <p:spPr bwMode="auto">
            <a:xfrm rot="12842477">
              <a:off x="1862" y="3218"/>
              <a:ext cx="409" cy="174"/>
            </a:xfrm>
            <a:prstGeom prst="leftArrow">
              <a:avLst>
                <a:gd name="adj1" fmla="val 50000"/>
                <a:gd name="adj2" fmla="val 69540"/>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zh-CN" sz="2400"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8" name="Text Box 119"/>
            <p:cNvSpPr txBox="1">
              <a:spLocks noChangeArrowheads="1"/>
            </p:cNvSpPr>
            <p:nvPr/>
          </p:nvSpPr>
          <p:spPr bwMode="auto">
            <a:xfrm>
              <a:off x="2073" y="3038"/>
              <a:ext cx="77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lnSpc>
                  <a:spcPct val="85000"/>
                </a:lnSpc>
                <a:defRPr/>
              </a:pPr>
              <a:r>
                <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BGP </a:t>
              </a:r>
              <a:r>
                <a:rPr lang="zh-CN" altLang="en-US"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消息</a:t>
              </a:r>
              <a:endPar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239" name="连接符: 曲线 238"/>
          <p:cNvCxnSpPr>
            <a:stCxn id="87" idx="7"/>
            <a:endCxn id="213" idx="1"/>
          </p:cNvCxnSpPr>
          <p:nvPr/>
        </p:nvCxnSpPr>
        <p:spPr>
          <a:xfrm rot="16200000" flipH="1">
            <a:off x="5651320" y="3278261"/>
            <a:ext cx="369559" cy="3076677"/>
          </a:xfrm>
          <a:prstGeom prst="curvedConnector3">
            <a:avLst>
              <a:gd name="adj1" fmla="val -68333"/>
            </a:avLst>
          </a:prstGeom>
          <a:noFill/>
          <a:ln w="19050" cap="flat" cmpd="sng" algn="ctr">
            <a:solidFill>
              <a:sysClr val="windowText" lastClr="000000"/>
            </a:solidFill>
            <a:prstDash val="solid"/>
            <a:miter lim="800000"/>
          </a:ln>
          <a:effectLst/>
        </p:spPr>
      </p:cxnSp>
      <p:grpSp>
        <p:nvGrpSpPr>
          <p:cNvPr id="240" name="组合 239"/>
          <p:cNvGrpSpPr/>
          <p:nvPr/>
        </p:nvGrpSpPr>
        <p:grpSpPr>
          <a:xfrm>
            <a:off x="3270895" y="4367903"/>
            <a:ext cx="454238" cy="535009"/>
            <a:chOff x="1003842" y="2337474"/>
            <a:chExt cx="530356" cy="624662"/>
          </a:xfrm>
        </p:grpSpPr>
        <p:sp>
          <p:nvSpPr>
            <p:cNvPr id="241"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3c</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42" name="组合 241"/>
            <p:cNvGrpSpPr/>
            <p:nvPr/>
          </p:nvGrpSpPr>
          <p:grpSpPr>
            <a:xfrm>
              <a:off x="1003842" y="2675849"/>
              <a:ext cx="530356" cy="286287"/>
              <a:chOff x="5009155" y="5796953"/>
              <a:chExt cx="644233" cy="347757"/>
            </a:xfrm>
          </p:grpSpPr>
          <p:grpSp>
            <p:nvGrpSpPr>
              <p:cNvPr id="243" name="组合 242"/>
              <p:cNvGrpSpPr/>
              <p:nvPr/>
            </p:nvGrpSpPr>
            <p:grpSpPr>
              <a:xfrm>
                <a:off x="5009155" y="5796953"/>
                <a:ext cx="644233" cy="347757"/>
                <a:chOff x="5009080" y="5796953"/>
                <a:chExt cx="1698203" cy="916690"/>
              </a:xfrm>
            </p:grpSpPr>
            <p:sp>
              <p:nvSpPr>
                <p:cNvPr id="25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5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5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56"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57"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244" name="Group 47"/>
              <p:cNvGrpSpPr/>
              <p:nvPr/>
            </p:nvGrpSpPr>
            <p:grpSpPr bwMode="auto">
              <a:xfrm>
                <a:off x="5109385" y="5867405"/>
                <a:ext cx="374922" cy="90859"/>
                <a:chOff x="2215" y="2179"/>
                <a:chExt cx="185" cy="73"/>
              </a:xfrm>
            </p:grpSpPr>
            <p:grpSp>
              <p:nvGrpSpPr>
                <p:cNvPr id="245" name="Group 48"/>
                <p:cNvGrpSpPr/>
                <p:nvPr/>
              </p:nvGrpSpPr>
              <p:grpSpPr bwMode="auto">
                <a:xfrm>
                  <a:off x="2215" y="2181"/>
                  <a:ext cx="185" cy="71"/>
                  <a:chOff x="2831" y="847"/>
                  <a:chExt cx="146" cy="103"/>
                </a:xfrm>
              </p:grpSpPr>
              <p:sp>
                <p:nvSpPr>
                  <p:cNvPr id="250"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51"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52"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246" name="Group 52"/>
                <p:cNvGrpSpPr/>
                <p:nvPr/>
              </p:nvGrpSpPr>
              <p:grpSpPr bwMode="auto">
                <a:xfrm flipV="1">
                  <a:off x="2215" y="2179"/>
                  <a:ext cx="185" cy="72"/>
                  <a:chOff x="2831" y="843"/>
                  <a:chExt cx="146" cy="103"/>
                </a:xfrm>
              </p:grpSpPr>
              <p:sp>
                <p:nvSpPr>
                  <p:cNvPr id="247"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48"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49"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sp>
        <p:nvSpPr>
          <p:cNvPr id="258" name="Line 103"/>
          <p:cNvSpPr>
            <a:spLocks noChangeShapeType="1"/>
          </p:cNvSpPr>
          <p:nvPr/>
        </p:nvSpPr>
        <p:spPr bwMode="auto">
          <a:xfrm flipH="1">
            <a:off x="3716715" y="4747257"/>
            <a:ext cx="186830" cy="34001"/>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36"/>
                                        </p:tgtEl>
                                        <p:attrNameLst>
                                          <p:attrName>style.visibility</p:attrName>
                                        </p:attrNameLst>
                                      </p:cBhvr>
                                      <p:to>
                                        <p:strVal val="visible"/>
                                      </p:to>
                                    </p:set>
                                    <p:animEffect transition="in" filter="blinds(horizontal)">
                                      <p:cBhvr>
                                        <p:cTn id="16" dur="500"/>
                                        <p:tgtEl>
                                          <p:spTgt spid="23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blinds(horizontal)">
                                      <p:cBhvr>
                                        <p:cTn id="21" dur="500"/>
                                        <p:tgtEl>
                                          <p:spTgt spid="23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blinds(horizontal)">
                                      <p:cBhvr>
                                        <p:cTn id="26"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35"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BGP</a:t>
            </a:r>
            <a:r>
              <a:rPr lang="zh-CN" altLang="en-US" dirty="0"/>
              <a:t>路由选择</a:t>
            </a:r>
            <a:endParaRPr lang="zh-CN" altLang="en-US" dirty="0"/>
          </a:p>
        </p:txBody>
      </p:sp>
      <p:grpSp>
        <p:nvGrpSpPr>
          <p:cNvPr id="4" name="组合 3"/>
          <p:cNvGrpSpPr/>
          <p:nvPr/>
        </p:nvGrpSpPr>
        <p:grpSpPr>
          <a:xfrm>
            <a:off x="1436465" y="2285999"/>
            <a:ext cx="8303948" cy="1977302"/>
            <a:chOff x="78178" y="1507470"/>
            <a:chExt cx="8303948" cy="1977302"/>
          </a:xfrm>
        </p:grpSpPr>
        <p:grpSp>
          <p:nvGrpSpPr>
            <p:cNvPr id="5" name="组合 4"/>
            <p:cNvGrpSpPr/>
            <p:nvPr/>
          </p:nvGrpSpPr>
          <p:grpSpPr>
            <a:xfrm>
              <a:off x="78178" y="1507470"/>
              <a:ext cx="8303948" cy="1977302"/>
              <a:chOff x="78178" y="1507470"/>
              <a:chExt cx="8303948" cy="1977302"/>
            </a:xfrm>
          </p:grpSpPr>
          <p:sp>
            <p:nvSpPr>
              <p:cNvPr id="186" name="Freeform 2"/>
              <p:cNvSpPr/>
              <p:nvPr/>
            </p:nvSpPr>
            <p:spPr bwMode="auto">
              <a:xfrm flipH="1">
                <a:off x="78178" y="1593081"/>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187" name="组合 186"/>
              <p:cNvGrpSpPr/>
              <p:nvPr/>
            </p:nvGrpSpPr>
            <p:grpSpPr>
              <a:xfrm>
                <a:off x="1529137" y="1507470"/>
                <a:ext cx="1779108" cy="1189421"/>
                <a:chOff x="2707027" y="1673538"/>
                <a:chExt cx="3810000" cy="3520449"/>
              </a:xfrm>
            </p:grpSpPr>
            <p:grpSp>
              <p:nvGrpSpPr>
                <p:cNvPr id="221" name="组合 220"/>
                <p:cNvGrpSpPr/>
                <p:nvPr/>
              </p:nvGrpSpPr>
              <p:grpSpPr>
                <a:xfrm>
                  <a:off x="2707027" y="1673538"/>
                  <a:ext cx="3810000" cy="3520449"/>
                  <a:chOff x="2363126" y="1676863"/>
                  <a:chExt cx="3995264" cy="3691633"/>
                </a:xfrm>
              </p:grpSpPr>
              <p:sp>
                <p:nvSpPr>
                  <p:cNvPr id="223" name="椭圆 222"/>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4" name="椭圆 223"/>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22" name="弧形 221"/>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188" name="直接连接符 187"/>
              <p:cNvCxnSpPr/>
              <p:nvPr/>
            </p:nvCxnSpPr>
            <p:spPr>
              <a:xfrm>
                <a:off x="1285943" y="2268058"/>
                <a:ext cx="570060" cy="0"/>
              </a:xfrm>
              <a:prstGeom prst="line">
                <a:avLst/>
              </a:prstGeom>
              <a:noFill/>
              <a:ln w="19050" cap="flat" cmpd="sng" algn="ctr">
                <a:solidFill>
                  <a:sysClr val="windowText" lastClr="000000"/>
                </a:solidFill>
                <a:prstDash val="solid"/>
                <a:miter lim="800000"/>
              </a:ln>
              <a:effectLst/>
            </p:spPr>
          </p:cxnSp>
          <p:sp>
            <p:nvSpPr>
              <p:cNvPr id="189" name="Freeform 2"/>
              <p:cNvSpPr/>
              <p:nvPr/>
            </p:nvSpPr>
            <p:spPr bwMode="auto">
              <a:xfrm>
                <a:off x="7050279" y="1666508"/>
                <a:ext cx="1331847" cy="1305000"/>
              </a:xfrm>
              <a:prstGeom prst="ellipse">
                <a:avLst/>
              </a:prstGeom>
              <a:gradFill rotWithShape="1">
                <a:gsLst>
                  <a:gs pos="0">
                    <a:srgbClr val="66CCFF"/>
                  </a:gs>
                  <a:gs pos="69000">
                    <a:srgbClr val="FFFFFF">
                      <a:alpha val="0"/>
                    </a:srgbClr>
                  </a:gs>
                </a:gsLst>
                <a:lin ang="0" scaled="1"/>
              </a:gra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190" name="组合 189"/>
              <p:cNvGrpSpPr/>
              <p:nvPr/>
            </p:nvGrpSpPr>
            <p:grpSpPr>
              <a:xfrm>
                <a:off x="4931915" y="1815627"/>
                <a:ext cx="2087626" cy="1158617"/>
                <a:chOff x="2707027" y="1673538"/>
                <a:chExt cx="3810000" cy="3520449"/>
              </a:xfrm>
            </p:grpSpPr>
            <p:grpSp>
              <p:nvGrpSpPr>
                <p:cNvPr id="217" name="组合 216"/>
                <p:cNvGrpSpPr/>
                <p:nvPr/>
              </p:nvGrpSpPr>
              <p:grpSpPr>
                <a:xfrm>
                  <a:off x="2707027" y="1673538"/>
                  <a:ext cx="3810000" cy="3520449"/>
                  <a:chOff x="2363126" y="1676863"/>
                  <a:chExt cx="3995264" cy="3691633"/>
                </a:xfrm>
              </p:grpSpPr>
              <p:sp>
                <p:nvSpPr>
                  <p:cNvPr id="219" name="椭圆 218"/>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0" name="椭圆 219"/>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18" name="弧形 217"/>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191" name="直接连接符 190"/>
              <p:cNvCxnSpPr/>
              <p:nvPr/>
            </p:nvCxnSpPr>
            <p:spPr>
              <a:xfrm>
                <a:off x="6183182" y="2114784"/>
                <a:ext cx="959695" cy="0"/>
              </a:xfrm>
              <a:prstGeom prst="line">
                <a:avLst/>
              </a:prstGeom>
              <a:noFill/>
              <a:ln w="19050" cap="flat" cmpd="sng" algn="ctr">
                <a:solidFill>
                  <a:sysClr val="windowText" lastClr="000000"/>
                </a:solidFill>
                <a:prstDash val="solid"/>
                <a:miter lim="800000"/>
              </a:ln>
              <a:effectLst/>
            </p:spPr>
          </p:cxnSp>
          <p:cxnSp>
            <p:nvCxnSpPr>
              <p:cNvPr id="192" name="直接连接符 191"/>
              <p:cNvCxnSpPr/>
              <p:nvPr/>
            </p:nvCxnSpPr>
            <p:spPr>
              <a:xfrm>
                <a:off x="6572834" y="2565289"/>
                <a:ext cx="742366" cy="0"/>
              </a:xfrm>
              <a:prstGeom prst="line">
                <a:avLst/>
              </a:prstGeom>
              <a:noFill/>
              <a:ln w="19050" cap="flat" cmpd="sng" algn="ctr">
                <a:solidFill>
                  <a:sysClr val="windowText" lastClr="000000"/>
                </a:solidFill>
                <a:prstDash val="solid"/>
                <a:miter lim="800000"/>
              </a:ln>
              <a:effectLst/>
            </p:spPr>
          </p:cxnSp>
          <p:grpSp>
            <p:nvGrpSpPr>
              <p:cNvPr id="193" name="组合 192"/>
              <p:cNvGrpSpPr/>
              <p:nvPr/>
            </p:nvGrpSpPr>
            <p:grpSpPr>
              <a:xfrm>
                <a:off x="2874709" y="2326155"/>
                <a:ext cx="2087626" cy="1158617"/>
                <a:chOff x="2707027" y="1673538"/>
                <a:chExt cx="3810000" cy="3520449"/>
              </a:xfrm>
            </p:grpSpPr>
            <p:grpSp>
              <p:nvGrpSpPr>
                <p:cNvPr id="213" name="组合 212"/>
                <p:cNvGrpSpPr/>
                <p:nvPr/>
              </p:nvGrpSpPr>
              <p:grpSpPr>
                <a:xfrm>
                  <a:off x="2707027" y="1673538"/>
                  <a:ext cx="3810000" cy="3520449"/>
                  <a:chOff x="2363126" y="1676863"/>
                  <a:chExt cx="3995264" cy="3691633"/>
                </a:xfrm>
              </p:grpSpPr>
              <p:sp>
                <p:nvSpPr>
                  <p:cNvPr id="215" name="椭圆 214"/>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6" name="椭圆 215"/>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14" name="弧形 213"/>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94" name="Line 38"/>
              <p:cNvSpPr>
                <a:spLocks noChangeShapeType="1"/>
              </p:cNvSpPr>
              <p:nvPr/>
            </p:nvSpPr>
            <p:spPr bwMode="auto">
              <a:xfrm>
                <a:off x="5616353" y="2429751"/>
                <a:ext cx="496682" cy="118630"/>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5" name="Freeform 39"/>
              <p:cNvSpPr/>
              <p:nvPr/>
            </p:nvSpPr>
            <p:spPr bwMode="auto">
              <a:xfrm>
                <a:off x="2304145" y="2148804"/>
                <a:ext cx="323421" cy="112117"/>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6" name="Freeform 40"/>
              <p:cNvSpPr/>
              <p:nvPr/>
            </p:nvSpPr>
            <p:spPr bwMode="auto">
              <a:xfrm>
                <a:off x="2962502" y="2238613"/>
                <a:ext cx="643515" cy="364589"/>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7" name="Freeform 41"/>
              <p:cNvSpPr/>
              <p:nvPr/>
            </p:nvSpPr>
            <p:spPr bwMode="auto">
              <a:xfrm>
                <a:off x="4445877" y="2476958"/>
                <a:ext cx="839354" cy="41306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19050">
                <a:solidFill>
                  <a:sysClr val="windowText" lastClr="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8" name="Text Box 49"/>
              <p:cNvSpPr txBox="1">
                <a:spLocks noChangeArrowheads="1"/>
              </p:cNvSpPr>
              <p:nvPr/>
            </p:nvSpPr>
            <p:spPr bwMode="auto">
              <a:xfrm>
                <a:off x="2343930" y="2236334"/>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AS3</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9" name="Text Box 50"/>
              <p:cNvSpPr txBox="1">
                <a:spLocks noChangeArrowheads="1"/>
              </p:cNvSpPr>
              <p:nvPr/>
            </p:nvSpPr>
            <p:spPr bwMode="auto">
              <a:xfrm>
                <a:off x="3117676" y="2986226"/>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AS1</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0" name="Text Box 51"/>
              <p:cNvSpPr txBox="1">
                <a:spLocks noChangeArrowheads="1"/>
              </p:cNvSpPr>
              <p:nvPr/>
            </p:nvSpPr>
            <p:spPr bwMode="auto">
              <a:xfrm>
                <a:off x="5576567" y="2584157"/>
                <a:ext cx="433203" cy="26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AS2</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1" name="Line 93"/>
              <p:cNvSpPr>
                <a:spLocks noChangeShapeType="1"/>
              </p:cNvSpPr>
              <p:nvPr/>
            </p:nvSpPr>
            <p:spPr bwMode="auto">
              <a:xfrm flipH="1">
                <a:off x="3511043" y="2654343"/>
                <a:ext cx="119358" cy="10031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2" name="Line 94"/>
              <p:cNvSpPr>
                <a:spLocks noChangeShapeType="1"/>
              </p:cNvSpPr>
              <p:nvPr/>
            </p:nvSpPr>
            <p:spPr bwMode="auto">
              <a:xfrm>
                <a:off x="3837031" y="2636792"/>
                <a:ext cx="0" cy="34943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3" name="Line 95"/>
              <p:cNvSpPr>
                <a:spLocks noChangeShapeType="1"/>
              </p:cNvSpPr>
              <p:nvPr/>
            </p:nvSpPr>
            <p:spPr bwMode="auto">
              <a:xfrm>
                <a:off x="3967939" y="2646475"/>
                <a:ext cx="401709" cy="207513"/>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4" name="Line 96"/>
              <p:cNvSpPr>
                <a:spLocks noChangeShapeType="1"/>
              </p:cNvSpPr>
              <p:nvPr/>
            </p:nvSpPr>
            <p:spPr bwMode="auto">
              <a:xfrm flipH="1">
                <a:off x="4065479" y="2929717"/>
                <a:ext cx="304170" cy="7474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5" name="Line 97"/>
              <p:cNvSpPr>
                <a:spLocks noChangeShapeType="1"/>
              </p:cNvSpPr>
              <p:nvPr/>
            </p:nvSpPr>
            <p:spPr bwMode="auto">
              <a:xfrm flipH="1" flipV="1">
                <a:off x="3558080" y="2817781"/>
                <a:ext cx="769215" cy="52925"/>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6" name="Line 98"/>
              <p:cNvSpPr>
                <a:spLocks noChangeShapeType="1"/>
              </p:cNvSpPr>
              <p:nvPr/>
            </p:nvSpPr>
            <p:spPr bwMode="auto">
              <a:xfrm flipV="1">
                <a:off x="5548332" y="2265510"/>
                <a:ext cx="282352" cy="83596"/>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7" name="Line 103"/>
              <p:cNvSpPr>
                <a:spLocks noChangeShapeType="1"/>
              </p:cNvSpPr>
              <p:nvPr/>
            </p:nvSpPr>
            <p:spPr bwMode="auto">
              <a:xfrm flipH="1" flipV="1">
                <a:off x="2469705" y="1962927"/>
                <a:ext cx="195079" cy="108182"/>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8" name="Line 105"/>
              <p:cNvSpPr>
                <a:spLocks noChangeShapeType="1"/>
              </p:cNvSpPr>
              <p:nvPr/>
            </p:nvSpPr>
            <p:spPr bwMode="auto">
              <a:xfrm>
                <a:off x="6113035" y="2307800"/>
                <a:ext cx="70147" cy="180011"/>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9" name="Line 106"/>
              <p:cNvSpPr>
                <a:spLocks noChangeShapeType="1"/>
              </p:cNvSpPr>
              <p:nvPr/>
            </p:nvSpPr>
            <p:spPr bwMode="auto">
              <a:xfrm>
                <a:off x="3522594" y="2870708"/>
                <a:ext cx="162994" cy="83596"/>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0" name="Line 104"/>
              <p:cNvSpPr>
                <a:spLocks noChangeShapeType="1"/>
              </p:cNvSpPr>
              <p:nvPr/>
            </p:nvSpPr>
            <p:spPr bwMode="auto">
              <a:xfrm flipH="1">
                <a:off x="2121899" y="1979646"/>
                <a:ext cx="119358" cy="233084"/>
              </a:xfrm>
              <a:prstGeom prst="line">
                <a:avLst/>
              </a:prstGeom>
              <a:noFill/>
              <a:ln w="19050">
                <a:solidFill>
                  <a:sysClr val="windowText" lastClr="000000"/>
                </a:solidFill>
                <a:prstDash val="solid"/>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1" name="Text Box 51"/>
              <p:cNvSpPr txBox="1">
                <a:spLocks noChangeArrowheads="1"/>
              </p:cNvSpPr>
              <p:nvPr/>
            </p:nvSpPr>
            <p:spPr bwMode="auto">
              <a:xfrm>
                <a:off x="7167430" y="2034953"/>
                <a:ext cx="7423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其他网络</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2" name="Text Box 51"/>
              <p:cNvSpPr txBox="1">
                <a:spLocks noChangeArrowheads="1"/>
              </p:cNvSpPr>
              <p:nvPr/>
            </p:nvSpPr>
            <p:spPr bwMode="auto">
              <a:xfrm>
                <a:off x="706386" y="1936579"/>
                <a:ext cx="6562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其他网络</a:t>
                </a: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 name="组合 5"/>
            <p:cNvGrpSpPr/>
            <p:nvPr/>
          </p:nvGrpSpPr>
          <p:grpSpPr>
            <a:xfrm>
              <a:off x="1857881" y="2158565"/>
              <a:ext cx="493615" cy="510278"/>
              <a:chOff x="1003842" y="2675849"/>
              <a:chExt cx="576331" cy="595787"/>
            </a:xfrm>
          </p:grpSpPr>
          <p:sp>
            <p:nvSpPr>
              <p:cNvPr id="169" name="Text Box 92"/>
              <p:cNvSpPr txBox="1">
                <a:spLocks noChangeArrowheads="1"/>
              </p:cNvSpPr>
              <p:nvPr/>
            </p:nvSpPr>
            <p:spPr bwMode="auto">
              <a:xfrm>
                <a:off x="1010188" y="2876350"/>
                <a:ext cx="569985"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3b</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70" name="组合 169"/>
              <p:cNvGrpSpPr/>
              <p:nvPr/>
            </p:nvGrpSpPr>
            <p:grpSpPr>
              <a:xfrm>
                <a:off x="1003842" y="2675849"/>
                <a:ext cx="530356" cy="286287"/>
                <a:chOff x="5009155" y="5796953"/>
                <a:chExt cx="644233" cy="347757"/>
              </a:xfrm>
            </p:grpSpPr>
            <p:grpSp>
              <p:nvGrpSpPr>
                <p:cNvPr id="171" name="组合 170"/>
                <p:cNvGrpSpPr/>
                <p:nvPr/>
              </p:nvGrpSpPr>
              <p:grpSpPr>
                <a:xfrm>
                  <a:off x="5009155" y="5796953"/>
                  <a:ext cx="644233" cy="347757"/>
                  <a:chOff x="5009080" y="5796953"/>
                  <a:chExt cx="1698203" cy="916690"/>
                </a:xfrm>
              </p:grpSpPr>
              <p:sp>
                <p:nvSpPr>
                  <p:cNvPr id="181"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2"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3"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84"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5"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72" name="Group 47"/>
                <p:cNvGrpSpPr/>
                <p:nvPr/>
              </p:nvGrpSpPr>
              <p:grpSpPr bwMode="auto">
                <a:xfrm>
                  <a:off x="5109385" y="5867405"/>
                  <a:ext cx="374922" cy="90859"/>
                  <a:chOff x="2215" y="2179"/>
                  <a:chExt cx="185" cy="73"/>
                </a:xfrm>
              </p:grpSpPr>
              <p:grpSp>
                <p:nvGrpSpPr>
                  <p:cNvPr id="173" name="Group 48"/>
                  <p:cNvGrpSpPr/>
                  <p:nvPr/>
                </p:nvGrpSpPr>
                <p:grpSpPr bwMode="auto">
                  <a:xfrm>
                    <a:off x="2215" y="2181"/>
                    <a:ext cx="185" cy="71"/>
                    <a:chOff x="2831" y="847"/>
                    <a:chExt cx="146" cy="103"/>
                  </a:xfrm>
                </p:grpSpPr>
                <p:sp>
                  <p:nvSpPr>
                    <p:cNvPr id="178"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9"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80"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74" name="Group 52"/>
                  <p:cNvGrpSpPr/>
                  <p:nvPr/>
                </p:nvGrpSpPr>
                <p:grpSpPr bwMode="auto">
                  <a:xfrm flipV="1">
                    <a:off x="2215" y="2179"/>
                    <a:ext cx="185" cy="72"/>
                    <a:chOff x="2831" y="843"/>
                    <a:chExt cx="146" cy="103"/>
                  </a:xfrm>
                </p:grpSpPr>
                <p:sp>
                  <p:nvSpPr>
                    <p:cNvPr id="175"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6"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77"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7" name="组合 6"/>
            <p:cNvGrpSpPr/>
            <p:nvPr/>
          </p:nvGrpSpPr>
          <p:grpSpPr>
            <a:xfrm>
              <a:off x="2127609" y="1514742"/>
              <a:ext cx="454238" cy="535009"/>
              <a:chOff x="1003842" y="2337474"/>
              <a:chExt cx="530356" cy="624662"/>
            </a:xfrm>
          </p:grpSpPr>
          <p:sp>
            <p:nvSpPr>
              <p:cNvPr id="152"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3c</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3" name="组合 152"/>
              <p:cNvGrpSpPr/>
              <p:nvPr/>
            </p:nvGrpSpPr>
            <p:grpSpPr>
              <a:xfrm>
                <a:off x="1003842" y="2675849"/>
                <a:ext cx="530356" cy="286287"/>
                <a:chOff x="5009155" y="5796953"/>
                <a:chExt cx="644233" cy="347757"/>
              </a:xfrm>
            </p:grpSpPr>
            <p:grpSp>
              <p:nvGrpSpPr>
                <p:cNvPr id="154" name="组合 153"/>
                <p:cNvGrpSpPr/>
                <p:nvPr/>
              </p:nvGrpSpPr>
              <p:grpSpPr>
                <a:xfrm>
                  <a:off x="5009155" y="5796953"/>
                  <a:ext cx="644233" cy="347757"/>
                  <a:chOff x="5009080" y="5796953"/>
                  <a:chExt cx="1698203" cy="916690"/>
                </a:xfrm>
              </p:grpSpPr>
              <p:sp>
                <p:nvSpPr>
                  <p:cNvPr id="164"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5"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6"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67"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8"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55" name="Group 47"/>
                <p:cNvGrpSpPr/>
                <p:nvPr/>
              </p:nvGrpSpPr>
              <p:grpSpPr bwMode="auto">
                <a:xfrm>
                  <a:off x="5109385" y="5867405"/>
                  <a:ext cx="374922" cy="90859"/>
                  <a:chOff x="2215" y="2179"/>
                  <a:chExt cx="185" cy="73"/>
                </a:xfrm>
              </p:grpSpPr>
              <p:grpSp>
                <p:nvGrpSpPr>
                  <p:cNvPr id="156" name="Group 48"/>
                  <p:cNvGrpSpPr/>
                  <p:nvPr/>
                </p:nvGrpSpPr>
                <p:grpSpPr bwMode="auto">
                  <a:xfrm>
                    <a:off x="2215" y="2181"/>
                    <a:ext cx="185" cy="71"/>
                    <a:chOff x="2831" y="847"/>
                    <a:chExt cx="146" cy="103"/>
                  </a:xfrm>
                </p:grpSpPr>
                <p:sp>
                  <p:nvSpPr>
                    <p:cNvPr id="161"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2"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3"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57" name="Group 52"/>
                  <p:cNvGrpSpPr/>
                  <p:nvPr/>
                </p:nvGrpSpPr>
                <p:grpSpPr bwMode="auto">
                  <a:xfrm flipV="1">
                    <a:off x="2215" y="2179"/>
                    <a:ext cx="185" cy="72"/>
                    <a:chOff x="2831" y="843"/>
                    <a:chExt cx="146" cy="103"/>
                  </a:xfrm>
                </p:grpSpPr>
                <p:sp>
                  <p:nvSpPr>
                    <p:cNvPr id="158"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9"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60"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8" name="组合 7"/>
            <p:cNvGrpSpPr/>
            <p:nvPr/>
          </p:nvGrpSpPr>
          <p:grpSpPr>
            <a:xfrm>
              <a:off x="2610002" y="1717724"/>
              <a:ext cx="454238" cy="535009"/>
              <a:chOff x="1003842" y="2337474"/>
              <a:chExt cx="530356" cy="624662"/>
            </a:xfrm>
          </p:grpSpPr>
          <p:sp>
            <p:nvSpPr>
              <p:cNvPr id="135" name="Text Box 92"/>
              <p:cNvSpPr txBox="1">
                <a:spLocks noChangeArrowheads="1"/>
              </p:cNvSpPr>
              <p:nvPr/>
            </p:nvSpPr>
            <p:spPr bwMode="auto">
              <a:xfrm>
                <a:off x="1053465" y="2337474"/>
                <a:ext cx="442078" cy="39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36" name="组合 135"/>
              <p:cNvGrpSpPr/>
              <p:nvPr/>
            </p:nvGrpSpPr>
            <p:grpSpPr>
              <a:xfrm>
                <a:off x="1003842" y="2675849"/>
                <a:ext cx="530356" cy="286287"/>
                <a:chOff x="5009155" y="5796953"/>
                <a:chExt cx="644233" cy="347757"/>
              </a:xfrm>
            </p:grpSpPr>
            <p:grpSp>
              <p:nvGrpSpPr>
                <p:cNvPr id="137" name="组合 136"/>
                <p:cNvGrpSpPr/>
                <p:nvPr/>
              </p:nvGrpSpPr>
              <p:grpSpPr>
                <a:xfrm>
                  <a:off x="5009155" y="5796953"/>
                  <a:ext cx="644233" cy="347757"/>
                  <a:chOff x="5009080" y="5796953"/>
                  <a:chExt cx="1698203" cy="916690"/>
                </a:xfrm>
              </p:grpSpPr>
              <p:sp>
                <p:nvSpPr>
                  <p:cNvPr id="147"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8"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49"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50"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51"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38" name="Group 47"/>
                <p:cNvGrpSpPr/>
                <p:nvPr/>
              </p:nvGrpSpPr>
              <p:grpSpPr bwMode="auto">
                <a:xfrm>
                  <a:off x="5109385" y="5867405"/>
                  <a:ext cx="374922" cy="90859"/>
                  <a:chOff x="2215" y="2179"/>
                  <a:chExt cx="185" cy="73"/>
                </a:xfrm>
              </p:grpSpPr>
              <p:grpSp>
                <p:nvGrpSpPr>
                  <p:cNvPr id="139" name="Group 48"/>
                  <p:cNvGrpSpPr/>
                  <p:nvPr/>
                </p:nvGrpSpPr>
                <p:grpSpPr bwMode="auto">
                  <a:xfrm>
                    <a:off x="2215" y="2181"/>
                    <a:ext cx="185" cy="71"/>
                    <a:chOff x="2831" y="847"/>
                    <a:chExt cx="146" cy="103"/>
                  </a:xfrm>
                </p:grpSpPr>
                <p:sp>
                  <p:nvSpPr>
                    <p:cNvPr id="144"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5"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6"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40" name="Group 52"/>
                  <p:cNvGrpSpPr/>
                  <p:nvPr/>
                </p:nvGrpSpPr>
                <p:grpSpPr bwMode="auto">
                  <a:xfrm flipV="1">
                    <a:off x="2215" y="2179"/>
                    <a:ext cx="185" cy="72"/>
                    <a:chOff x="2831" y="843"/>
                    <a:chExt cx="146" cy="103"/>
                  </a:xfrm>
                </p:grpSpPr>
                <p:sp>
                  <p:nvSpPr>
                    <p:cNvPr id="141"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2"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43"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9" name="组合 8"/>
            <p:cNvGrpSpPr/>
            <p:nvPr/>
          </p:nvGrpSpPr>
          <p:grpSpPr>
            <a:xfrm>
              <a:off x="3577224" y="2374425"/>
              <a:ext cx="767875" cy="338554"/>
              <a:chOff x="1003842" y="2571124"/>
              <a:chExt cx="896550" cy="395286"/>
            </a:xfrm>
          </p:grpSpPr>
          <p:sp>
            <p:nvSpPr>
              <p:cNvPr id="118" name="Text Box 92"/>
              <p:cNvSpPr txBox="1">
                <a:spLocks noChangeArrowheads="1"/>
              </p:cNvSpPr>
              <p:nvPr/>
            </p:nvSpPr>
            <p:spPr bwMode="auto">
              <a:xfrm>
                <a:off x="1458314" y="2571124"/>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1c</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9" name="组合 118"/>
              <p:cNvGrpSpPr/>
              <p:nvPr/>
            </p:nvGrpSpPr>
            <p:grpSpPr>
              <a:xfrm>
                <a:off x="1003842" y="2675849"/>
                <a:ext cx="530356" cy="286287"/>
                <a:chOff x="5009155" y="5796953"/>
                <a:chExt cx="644233" cy="347757"/>
              </a:xfrm>
            </p:grpSpPr>
            <p:grpSp>
              <p:nvGrpSpPr>
                <p:cNvPr id="120" name="组合 119"/>
                <p:cNvGrpSpPr/>
                <p:nvPr/>
              </p:nvGrpSpPr>
              <p:grpSpPr>
                <a:xfrm>
                  <a:off x="5009155" y="5796953"/>
                  <a:ext cx="644233" cy="347757"/>
                  <a:chOff x="5009080" y="5796953"/>
                  <a:chExt cx="1698203" cy="916690"/>
                </a:xfrm>
              </p:grpSpPr>
              <p:sp>
                <p:nvSpPr>
                  <p:cNvPr id="130"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1"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2"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33"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34"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21" name="Group 47"/>
                <p:cNvGrpSpPr/>
                <p:nvPr/>
              </p:nvGrpSpPr>
              <p:grpSpPr bwMode="auto">
                <a:xfrm>
                  <a:off x="5109385" y="5867405"/>
                  <a:ext cx="374922" cy="90859"/>
                  <a:chOff x="2215" y="2179"/>
                  <a:chExt cx="185" cy="73"/>
                </a:xfrm>
              </p:grpSpPr>
              <p:grpSp>
                <p:nvGrpSpPr>
                  <p:cNvPr id="122" name="Group 48"/>
                  <p:cNvGrpSpPr/>
                  <p:nvPr/>
                </p:nvGrpSpPr>
                <p:grpSpPr bwMode="auto">
                  <a:xfrm>
                    <a:off x="2215" y="2181"/>
                    <a:ext cx="185" cy="71"/>
                    <a:chOff x="2831" y="847"/>
                    <a:chExt cx="146" cy="103"/>
                  </a:xfrm>
                </p:grpSpPr>
                <p:sp>
                  <p:nvSpPr>
                    <p:cNvPr id="127"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8"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9"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23" name="Group 52"/>
                  <p:cNvGrpSpPr/>
                  <p:nvPr/>
                </p:nvGrpSpPr>
                <p:grpSpPr bwMode="auto">
                  <a:xfrm flipV="1">
                    <a:off x="2215" y="2179"/>
                    <a:ext cx="185" cy="72"/>
                    <a:chOff x="2831" y="843"/>
                    <a:chExt cx="146" cy="103"/>
                  </a:xfrm>
                </p:grpSpPr>
                <p:sp>
                  <p:nvSpPr>
                    <p:cNvPr id="124"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5"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26"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0" name="组合 9"/>
            <p:cNvGrpSpPr/>
            <p:nvPr/>
          </p:nvGrpSpPr>
          <p:grpSpPr>
            <a:xfrm>
              <a:off x="2889809" y="2659995"/>
              <a:ext cx="765394" cy="338554"/>
              <a:chOff x="640545" y="2626048"/>
              <a:chExt cx="893653" cy="395286"/>
            </a:xfrm>
          </p:grpSpPr>
          <p:sp>
            <p:nvSpPr>
              <p:cNvPr id="101" name="Text Box 92"/>
              <p:cNvSpPr txBox="1">
                <a:spLocks noChangeArrowheads="1"/>
              </p:cNvSpPr>
              <p:nvPr/>
            </p:nvSpPr>
            <p:spPr bwMode="auto">
              <a:xfrm>
                <a:off x="640545" y="2626048"/>
                <a:ext cx="4420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2" name="组合 101"/>
              <p:cNvGrpSpPr/>
              <p:nvPr/>
            </p:nvGrpSpPr>
            <p:grpSpPr>
              <a:xfrm>
                <a:off x="1003842" y="2675849"/>
                <a:ext cx="530356" cy="286287"/>
                <a:chOff x="5009155" y="5796953"/>
                <a:chExt cx="644233" cy="347757"/>
              </a:xfrm>
            </p:grpSpPr>
            <p:grpSp>
              <p:nvGrpSpPr>
                <p:cNvPr id="103" name="组合 102"/>
                <p:cNvGrpSpPr/>
                <p:nvPr/>
              </p:nvGrpSpPr>
              <p:grpSpPr>
                <a:xfrm>
                  <a:off x="5009155" y="5796953"/>
                  <a:ext cx="644233" cy="347757"/>
                  <a:chOff x="5009080" y="5796953"/>
                  <a:chExt cx="1698203" cy="916690"/>
                </a:xfrm>
              </p:grpSpPr>
              <p:sp>
                <p:nvSpPr>
                  <p:cNvPr id="113"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4"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5"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116"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7"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04" name="Group 47"/>
                <p:cNvGrpSpPr/>
                <p:nvPr/>
              </p:nvGrpSpPr>
              <p:grpSpPr bwMode="auto">
                <a:xfrm>
                  <a:off x="5109385" y="5867405"/>
                  <a:ext cx="374922" cy="90859"/>
                  <a:chOff x="2215" y="2179"/>
                  <a:chExt cx="185" cy="73"/>
                </a:xfrm>
              </p:grpSpPr>
              <p:grpSp>
                <p:nvGrpSpPr>
                  <p:cNvPr id="105" name="Group 48"/>
                  <p:cNvGrpSpPr/>
                  <p:nvPr/>
                </p:nvGrpSpPr>
                <p:grpSpPr bwMode="auto">
                  <a:xfrm>
                    <a:off x="2215" y="2181"/>
                    <a:ext cx="185" cy="71"/>
                    <a:chOff x="2831" y="847"/>
                    <a:chExt cx="146" cy="103"/>
                  </a:xfrm>
                </p:grpSpPr>
                <p:sp>
                  <p:nvSpPr>
                    <p:cNvPr id="110"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1"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12"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106" name="Group 52"/>
                  <p:cNvGrpSpPr/>
                  <p:nvPr/>
                </p:nvGrpSpPr>
                <p:grpSpPr bwMode="auto">
                  <a:xfrm flipV="1">
                    <a:off x="2215" y="2179"/>
                    <a:ext cx="185" cy="72"/>
                    <a:chOff x="2831" y="843"/>
                    <a:chExt cx="146" cy="103"/>
                  </a:xfrm>
                </p:grpSpPr>
                <p:sp>
                  <p:nvSpPr>
                    <p:cNvPr id="107"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8"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9"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1" name="组合 10"/>
            <p:cNvGrpSpPr/>
            <p:nvPr/>
          </p:nvGrpSpPr>
          <p:grpSpPr>
            <a:xfrm>
              <a:off x="3666119" y="2901100"/>
              <a:ext cx="454238" cy="525244"/>
              <a:chOff x="1003842" y="2675849"/>
              <a:chExt cx="530356" cy="613260"/>
            </a:xfrm>
          </p:grpSpPr>
          <p:sp>
            <p:nvSpPr>
              <p:cNvPr id="84" name="Text Box 92"/>
              <p:cNvSpPr txBox="1">
                <a:spLocks noChangeArrowheads="1"/>
              </p:cNvSpPr>
              <p:nvPr/>
            </p:nvSpPr>
            <p:spPr bwMode="auto">
              <a:xfrm>
                <a:off x="1046914" y="2893823"/>
                <a:ext cx="455179"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1d</a:t>
                </a:r>
                <a:endParaRPr kumimoji="0"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5" name="组合 84"/>
              <p:cNvGrpSpPr/>
              <p:nvPr/>
            </p:nvGrpSpPr>
            <p:grpSpPr>
              <a:xfrm>
                <a:off x="1003842" y="2675849"/>
                <a:ext cx="530356" cy="286287"/>
                <a:chOff x="5009155" y="5796953"/>
                <a:chExt cx="644233" cy="347757"/>
              </a:xfrm>
            </p:grpSpPr>
            <p:grpSp>
              <p:nvGrpSpPr>
                <p:cNvPr id="86" name="组合 85"/>
                <p:cNvGrpSpPr/>
                <p:nvPr/>
              </p:nvGrpSpPr>
              <p:grpSpPr>
                <a:xfrm>
                  <a:off x="5009155" y="5796953"/>
                  <a:ext cx="644233" cy="347757"/>
                  <a:chOff x="5009080" y="5796953"/>
                  <a:chExt cx="1698203" cy="916690"/>
                </a:xfrm>
              </p:grpSpPr>
              <p:sp>
                <p:nvSpPr>
                  <p:cNvPr id="96"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7"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8"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99"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100"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87" name="Group 47"/>
                <p:cNvGrpSpPr/>
                <p:nvPr/>
              </p:nvGrpSpPr>
              <p:grpSpPr bwMode="auto">
                <a:xfrm>
                  <a:off x="5109385" y="5867405"/>
                  <a:ext cx="374922" cy="90859"/>
                  <a:chOff x="2215" y="2179"/>
                  <a:chExt cx="185" cy="73"/>
                </a:xfrm>
              </p:grpSpPr>
              <p:grpSp>
                <p:nvGrpSpPr>
                  <p:cNvPr id="88" name="Group 48"/>
                  <p:cNvGrpSpPr/>
                  <p:nvPr/>
                </p:nvGrpSpPr>
                <p:grpSpPr bwMode="auto">
                  <a:xfrm>
                    <a:off x="2215" y="2181"/>
                    <a:ext cx="185" cy="71"/>
                    <a:chOff x="2831" y="847"/>
                    <a:chExt cx="146" cy="103"/>
                  </a:xfrm>
                </p:grpSpPr>
                <p:sp>
                  <p:nvSpPr>
                    <p:cNvPr id="93"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4"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5"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89" name="Group 52"/>
                  <p:cNvGrpSpPr/>
                  <p:nvPr/>
                </p:nvGrpSpPr>
                <p:grpSpPr bwMode="auto">
                  <a:xfrm flipV="1">
                    <a:off x="2215" y="2179"/>
                    <a:ext cx="185" cy="72"/>
                    <a:chOff x="2831" y="843"/>
                    <a:chExt cx="146" cy="103"/>
                  </a:xfrm>
                </p:grpSpPr>
                <p:sp>
                  <p:nvSpPr>
                    <p:cNvPr id="90"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1"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92"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2" name="组合 11"/>
            <p:cNvGrpSpPr/>
            <p:nvPr/>
          </p:nvGrpSpPr>
          <p:grpSpPr>
            <a:xfrm>
              <a:off x="4214837" y="2756688"/>
              <a:ext cx="454238" cy="545161"/>
              <a:chOff x="1003842" y="2675849"/>
              <a:chExt cx="530356" cy="636515"/>
            </a:xfrm>
          </p:grpSpPr>
          <p:sp>
            <p:nvSpPr>
              <p:cNvPr id="67" name="Text Box 92"/>
              <p:cNvSpPr txBox="1">
                <a:spLocks noChangeArrowheads="1"/>
              </p:cNvSpPr>
              <p:nvPr/>
            </p:nvSpPr>
            <p:spPr bwMode="auto">
              <a:xfrm>
                <a:off x="1051340" y="2917078"/>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1b</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8" name="组合 67"/>
              <p:cNvGrpSpPr/>
              <p:nvPr/>
            </p:nvGrpSpPr>
            <p:grpSpPr>
              <a:xfrm>
                <a:off x="1003842" y="2675849"/>
                <a:ext cx="530356" cy="286287"/>
                <a:chOff x="5009155" y="5796953"/>
                <a:chExt cx="644233" cy="347757"/>
              </a:xfrm>
            </p:grpSpPr>
            <p:grpSp>
              <p:nvGrpSpPr>
                <p:cNvPr id="69" name="组合 68"/>
                <p:cNvGrpSpPr/>
                <p:nvPr/>
              </p:nvGrpSpPr>
              <p:grpSpPr>
                <a:xfrm>
                  <a:off x="5009155" y="5796953"/>
                  <a:ext cx="644233" cy="347757"/>
                  <a:chOff x="5009080" y="5796953"/>
                  <a:chExt cx="1698203" cy="916690"/>
                </a:xfrm>
              </p:grpSpPr>
              <p:sp>
                <p:nvSpPr>
                  <p:cNvPr id="79"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0"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1"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82"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83"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70" name="Group 47"/>
                <p:cNvGrpSpPr/>
                <p:nvPr/>
              </p:nvGrpSpPr>
              <p:grpSpPr bwMode="auto">
                <a:xfrm>
                  <a:off x="5109385" y="5867405"/>
                  <a:ext cx="374922" cy="90859"/>
                  <a:chOff x="2215" y="2179"/>
                  <a:chExt cx="185" cy="73"/>
                </a:xfrm>
              </p:grpSpPr>
              <p:grpSp>
                <p:nvGrpSpPr>
                  <p:cNvPr id="71" name="Group 48"/>
                  <p:cNvGrpSpPr/>
                  <p:nvPr/>
                </p:nvGrpSpPr>
                <p:grpSpPr bwMode="auto">
                  <a:xfrm>
                    <a:off x="2215" y="2181"/>
                    <a:ext cx="185" cy="71"/>
                    <a:chOff x="2831" y="847"/>
                    <a:chExt cx="146" cy="103"/>
                  </a:xfrm>
                </p:grpSpPr>
                <p:sp>
                  <p:nvSpPr>
                    <p:cNvPr id="76"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7"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8"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72" name="Group 52"/>
                  <p:cNvGrpSpPr/>
                  <p:nvPr/>
                </p:nvGrpSpPr>
                <p:grpSpPr bwMode="auto">
                  <a:xfrm flipV="1">
                    <a:off x="2215" y="2179"/>
                    <a:ext cx="185" cy="72"/>
                    <a:chOff x="2831" y="843"/>
                    <a:chExt cx="146" cy="103"/>
                  </a:xfrm>
                </p:grpSpPr>
                <p:sp>
                  <p:nvSpPr>
                    <p:cNvPr id="73"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4"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75"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3" name="组合 12"/>
            <p:cNvGrpSpPr/>
            <p:nvPr/>
          </p:nvGrpSpPr>
          <p:grpSpPr>
            <a:xfrm>
              <a:off x="5214647" y="2279633"/>
              <a:ext cx="454238" cy="545161"/>
              <a:chOff x="1003842" y="2675849"/>
              <a:chExt cx="530356" cy="636515"/>
            </a:xfrm>
          </p:grpSpPr>
          <p:sp>
            <p:nvSpPr>
              <p:cNvPr id="50" name="Text Box 92"/>
              <p:cNvSpPr txBox="1">
                <a:spLocks noChangeArrowheads="1"/>
              </p:cNvSpPr>
              <p:nvPr/>
            </p:nvSpPr>
            <p:spPr bwMode="auto">
              <a:xfrm>
                <a:off x="1057890" y="2917078"/>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1" name="组合 50"/>
              <p:cNvGrpSpPr/>
              <p:nvPr/>
            </p:nvGrpSpPr>
            <p:grpSpPr>
              <a:xfrm>
                <a:off x="1003842" y="2675849"/>
                <a:ext cx="530356" cy="286287"/>
                <a:chOff x="5009155" y="5796953"/>
                <a:chExt cx="644233" cy="347757"/>
              </a:xfrm>
            </p:grpSpPr>
            <p:grpSp>
              <p:nvGrpSpPr>
                <p:cNvPr id="52" name="组合 51"/>
                <p:cNvGrpSpPr/>
                <p:nvPr/>
              </p:nvGrpSpPr>
              <p:grpSpPr>
                <a:xfrm>
                  <a:off x="5009155" y="5796953"/>
                  <a:ext cx="644233" cy="347757"/>
                  <a:chOff x="5009080" y="5796953"/>
                  <a:chExt cx="1698203" cy="916690"/>
                </a:xfrm>
              </p:grpSpPr>
              <p:sp>
                <p:nvSpPr>
                  <p:cNvPr id="62"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3"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4"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65"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6"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53" name="Group 47"/>
                <p:cNvGrpSpPr/>
                <p:nvPr/>
              </p:nvGrpSpPr>
              <p:grpSpPr bwMode="auto">
                <a:xfrm>
                  <a:off x="5109385" y="5867405"/>
                  <a:ext cx="374922" cy="90859"/>
                  <a:chOff x="2215" y="2179"/>
                  <a:chExt cx="185" cy="73"/>
                </a:xfrm>
              </p:grpSpPr>
              <p:grpSp>
                <p:nvGrpSpPr>
                  <p:cNvPr id="54" name="Group 48"/>
                  <p:cNvGrpSpPr/>
                  <p:nvPr/>
                </p:nvGrpSpPr>
                <p:grpSpPr bwMode="auto">
                  <a:xfrm>
                    <a:off x="2215" y="2181"/>
                    <a:ext cx="185" cy="71"/>
                    <a:chOff x="2831" y="847"/>
                    <a:chExt cx="146" cy="103"/>
                  </a:xfrm>
                </p:grpSpPr>
                <p:sp>
                  <p:nvSpPr>
                    <p:cNvPr id="59"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0"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61"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55" name="Group 52"/>
                  <p:cNvGrpSpPr/>
                  <p:nvPr/>
                </p:nvGrpSpPr>
                <p:grpSpPr bwMode="auto">
                  <a:xfrm flipV="1">
                    <a:off x="2215" y="2179"/>
                    <a:ext cx="185" cy="72"/>
                    <a:chOff x="2831" y="843"/>
                    <a:chExt cx="146" cy="103"/>
                  </a:xfrm>
                </p:grpSpPr>
                <p:sp>
                  <p:nvSpPr>
                    <p:cNvPr id="56"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7"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58"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4" name="组合 13"/>
            <p:cNvGrpSpPr/>
            <p:nvPr/>
          </p:nvGrpSpPr>
          <p:grpSpPr>
            <a:xfrm>
              <a:off x="5776165" y="1796496"/>
              <a:ext cx="454238" cy="524527"/>
              <a:chOff x="1003842" y="2349713"/>
              <a:chExt cx="530356" cy="612423"/>
            </a:xfrm>
          </p:grpSpPr>
          <p:sp>
            <p:nvSpPr>
              <p:cNvPr id="33" name="Text Box 92"/>
              <p:cNvSpPr txBox="1">
                <a:spLocks noChangeArrowheads="1"/>
              </p:cNvSpPr>
              <p:nvPr/>
            </p:nvSpPr>
            <p:spPr bwMode="auto">
              <a:xfrm>
                <a:off x="1053465" y="2349713"/>
                <a:ext cx="442077"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2c</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4" name="组合 33"/>
              <p:cNvGrpSpPr/>
              <p:nvPr/>
            </p:nvGrpSpPr>
            <p:grpSpPr>
              <a:xfrm>
                <a:off x="1003842" y="2675849"/>
                <a:ext cx="530356" cy="286287"/>
                <a:chOff x="5009155" y="5796953"/>
                <a:chExt cx="644233" cy="347757"/>
              </a:xfrm>
            </p:grpSpPr>
            <p:grpSp>
              <p:nvGrpSpPr>
                <p:cNvPr id="35" name="组合 34"/>
                <p:cNvGrpSpPr/>
                <p:nvPr/>
              </p:nvGrpSpPr>
              <p:grpSpPr>
                <a:xfrm>
                  <a:off x="5009155" y="5796953"/>
                  <a:ext cx="644233" cy="347757"/>
                  <a:chOff x="5009080" y="5796953"/>
                  <a:chExt cx="1698203" cy="916690"/>
                </a:xfrm>
              </p:grpSpPr>
              <p:sp>
                <p:nvSpPr>
                  <p:cNvPr id="45"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46"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47"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48"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9"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36" name="Group 47"/>
                <p:cNvGrpSpPr/>
                <p:nvPr/>
              </p:nvGrpSpPr>
              <p:grpSpPr bwMode="auto">
                <a:xfrm>
                  <a:off x="5109385" y="5867405"/>
                  <a:ext cx="374922" cy="90859"/>
                  <a:chOff x="2215" y="2179"/>
                  <a:chExt cx="185" cy="73"/>
                </a:xfrm>
              </p:grpSpPr>
              <p:grpSp>
                <p:nvGrpSpPr>
                  <p:cNvPr id="37" name="Group 48"/>
                  <p:cNvGrpSpPr/>
                  <p:nvPr/>
                </p:nvGrpSpPr>
                <p:grpSpPr bwMode="auto">
                  <a:xfrm>
                    <a:off x="2215" y="2181"/>
                    <a:ext cx="185" cy="71"/>
                    <a:chOff x="2831" y="847"/>
                    <a:chExt cx="146" cy="103"/>
                  </a:xfrm>
                </p:grpSpPr>
                <p:sp>
                  <p:nvSpPr>
                    <p:cNvPr id="42"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3"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4"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38" name="Group 52"/>
                  <p:cNvGrpSpPr/>
                  <p:nvPr/>
                </p:nvGrpSpPr>
                <p:grpSpPr bwMode="auto">
                  <a:xfrm flipV="1">
                    <a:off x="2215" y="2179"/>
                    <a:ext cx="185" cy="72"/>
                    <a:chOff x="2831" y="843"/>
                    <a:chExt cx="146" cy="103"/>
                  </a:xfrm>
                </p:grpSpPr>
                <p:sp>
                  <p:nvSpPr>
                    <p:cNvPr id="39"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0"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41"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nvGrpSpPr>
            <p:cNvPr id="15" name="组合 14"/>
            <p:cNvGrpSpPr/>
            <p:nvPr/>
          </p:nvGrpSpPr>
          <p:grpSpPr>
            <a:xfrm>
              <a:off x="6116167" y="2178730"/>
              <a:ext cx="461783" cy="519981"/>
              <a:chOff x="1003842" y="2355021"/>
              <a:chExt cx="539165" cy="607115"/>
            </a:xfrm>
          </p:grpSpPr>
          <p:sp>
            <p:nvSpPr>
              <p:cNvPr id="16" name="Text Box 92"/>
              <p:cNvSpPr txBox="1">
                <a:spLocks noChangeArrowheads="1"/>
              </p:cNvSpPr>
              <p:nvPr/>
            </p:nvSpPr>
            <p:spPr bwMode="auto">
              <a:xfrm>
                <a:off x="1087829" y="2355021"/>
                <a:ext cx="455178" cy="39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2b</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7" name="组合 16"/>
              <p:cNvGrpSpPr/>
              <p:nvPr/>
            </p:nvGrpSpPr>
            <p:grpSpPr>
              <a:xfrm>
                <a:off x="1003842" y="2675849"/>
                <a:ext cx="530356" cy="286287"/>
                <a:chOff x="5009155" y="5796953"/>
                <a:chExt cx="644233" cy="347757"/>
              </a:xfrm>
            </p:grpSpPr>
            <p:grpSp>
              <p:nvGrpSpPr>
                <p:cNvPr id="18" name="组合 17"/>
                <p:cNvGrpSpPr/>
                <p:nvPr/>
              </p:nvGrpSpPr>
              <p:grpSpPr>
                <a:xfrm>
                  <a:off x="5009155" y="5796953"/>
                  <a:ext cx="644233" cy="347757"/>
                  <a:chOff x="5009080" y="5796953"/>
                  <a:chExt cx="1698203" cy="916690"/>
                </a:xfrm>
              </p:grpSpPr>
              <p:sp>
                <p:nvSpPr>
                  <p:cNvPr id="28" name="Oval 18"/>
                  <p:cNvSpPr>
                    <a:spLocks noChangeArrowheads="1"/>
                  </p:cNvSpPr>
                  <p:nvPr/>
                </p:nvSpPr>
                <p:spPr bwMode="auto">
                  <a:xfrm>
                    <a:off x="5009193" y="6186650"/>
                    <a:ext cx="1684422" cy="526993"/>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29" name="Rectangle 20"/>
                  <p:cNvSpPr>
                    <a:spLocks noChangeArrowheads="1"/>
                  </p:cNvSpPr>
                  <p:nvPr/>
                </p:nvSpPr>
                <p:spPr bwMode="auto">
                  <a:xfrm>
                    <a:off x="5020905" y="6122908"/>
                    <a:ext cx="1686378" cy="372800"/>
                  </a:xfrm>
                  <a:prstGeom prst="rect">
                    <a:avLst/>
                  </a:prstGeom>
                  <a:solidFill>
                    <a:srgbClr val="FFC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4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30" name="Oval 21"/>
                  <p:cNvSpPr>
                    <a:spLocks noChangeArrowheads="1"/>
                  </p:cNvSpPr>
                  <p:nvPr/>
                </p:nvSpPr>
                <p:spPr bwMode="auto">
                  <a:xfrm>
                    <a:off x="5009080" y="5796953"/>
                    <a:ext cx="1686379" cy="610920"/>
                  </a:xfrm>
                  <a:prstGeom prst="ellipse">
                    <a:avLst/>
                  </a:prstGeom>
                  <a:solidFill>
                    <a:srgbClr val="FFC000"/>
                  </a:solidFill>
                  <a:ln w="9525">
                    <a:solidFill>
                      <a:srgbClr val="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楷体" panose="02010609060101010101" pitchFamily="49" charset="-122"/>
                      <a:cs typeface="Arial" panose="020B0604020202020204" pitchFamily="34" charset="0"/>
                    </a:endParaRPr>
                  </a:p>
                </p:txBody>
              </p:sp>
              <p:sp>
                <p:nvSpPr>
                  <p:cNvPr id="31" name="Line 19"/>
                  <p:cNvSpPr>
                    <a:spLocks noChangeShapeType="1"/>
                  </p:cNvSpPr>
                  <p:nvPr/>
                </p:nvSpPr>
                <p:spPr bwMode="auto">
                  <a:xfrm>
                    <a:off x="6693615" y="6113790"/>
                    <a:ext cx="0" cy="40875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32" name="Line 19"/>
                  <p:cNvSpPr>
                    <a:spLocks noChangeShapeType="1"/>
                  </p:cNvSpPr>
                  <p:nvPr/>
                </p:nvSpPr>
                <p:spPr bwMode="auto">
                  <a:xfrm>
                    <a:off x="5009195" y="6152294"/>
                    <a:ext cx="0" cy="325956"/>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思源黑体 CN Medium"/>
                      <a:ea typeface="等线" panose="02010600030101010101" charset="-122"/>
                    </a:endParaRPr>
                  </a:p>
                </p:txBody>
              </p:sp>
            </p:grpSp>
            <p:grpSp>
              <p:nvGrpSpPr>
                <p:cNvPr id="19" name="Group 47"/>
                <p:cNvGrpSpPr/>
                <p:nvPr/>
              </p:nvGrpSpPr>
              <p:grpSpPr bwMode="auto">
                <a:xfrm>
                  <a:off x="5109385" y="5867405"/>
                  <a:ext cx="374922" cy="90859"/>
                  <a:chOff x="2215" y="2179"/>
                  <a:chExt cx="185" cy="73"/>
                </a:xfrm>
              </p:grpSpPr>
              <p:grpSp>
                <p:nvGrpSpPr>
                  <p:cNvPr id="20" name="Group 48"/>
                  <p:cNvGrpSpPr/>
                  <p:nvPr/>
                </p:nvGrpSpPr>
                <p:grpSpPr bwMode="auto">
                  <a:xfrm>
                    <a:off x="2215" y="2181"/>
                    <a:ext cx="185" cy="71"/>
                    <a:chOff x="2831" y="847"/>
                    <a:chExt cx="146" cy="103"/>
                  </a:xfrm>
                </p:grpSpPr>
                <p:sp>
                  <p:nvSpPr>
                    <p:cNvPr id="25" name="Line 49"/>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6" name="Line 50"/>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7" name="Line 51"/>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nvGrpSpPr>
                  <p:cNvPr id="21" name="Group 52"/>
                  <p:cNvGrpSpPr/>
                  <p:nvPr/>
                </p:nvGrpSpPr>
                <p:grpSpPr bwMode="auto">
                  <a:xfrm flipV="1">
                    <a:off x="2215" y="2179"/>
                    <a:ext cx="185" cy="72"/>
                    <a:chOff x="2831" y="843"/>
                    <a:chExt cx="146" cy="103"/>
                  </a:xfrm>
                </p:grpSpPr>
                <p:sp>
                  <p:nvSpPr>
                    <p:cNvPr id="22" name="Line 53"/>
                    <p:cNvSpPr>
                      <a:spLocks noChangeShapeType="1"/>
                    </p:cNvSpPr>
                    <p:nvPr/>
                  </p:nvSpPr>
                  <p:spPr bwMode="auto">
                    <a:xfrm flipV="1">
                      <a:off x="2848" y="848"/>
                      <a:ext cx="50"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3" name="Line 54"/>
                    <p:cNvSpPr>
                      <a:spLocks noChangeShapeType="1"/>
                    </p:cNvSpPr>
                    <p:nvPr/>
                  </p:nvSpPr>
                  <p:spPr bwMode="auto">
                    <a:xfrm>
                      <a:off x="2944" y="946"/>
                      <a:ext cx="4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sp>
                  <p:nvSpPr>
                    <p:cNvPr id="24" name="Line 55"/>
                    <p:cNvSpPr>
                      <a:spLocks noChangeShapeType="1"/>
                    </p:cNvSpPr>
                    <p:nvPr/>
                  </p:nvSpPr>
                  <p:spPr bwMode="auto">
                    <a:xfrm>
                      <a:off x="2894" y="850"/>
                      <a:ext cx="52" cy="96"/>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a:ea typeface="等线" panose="02010600030101010101" charset="-122"/>
                      </a:endParaRPr>
                    </a:p>
                  </p:txBody>
                </p:sp>
              </p:grpSp>
            </p:grpSp>
          </p:grpSp>
        </p:grpSp>
      </p:grpSp>
      <p:grpSp>
        <p:nvGrpSpPr>
          <p:cNvPr id="225" name="组合 224"/>
          <p:cNvGrpSpPr/>
          <p:nvPr/>
        </p:nvGrpSpPr>
        <p:grpSpPr>
          <a:xfrm>
            <a:off x="2048112" y="2403526"/>
            <a:ext cx="3679823" cy="476221"/>
            <a:chOff x="1403750" y="3593123"/>
            <a:chExt cx="3679823" cy="476221"/>
          </a:xfrm>
        </p:grpSpPr>
        <p:grpSp>
          <p:nvGrpSpPr>
            <p:cNvPr id="226" name="组合 225"/>
            <p:cNvGrpSpPr/>
            <p:nvPr/>
          </p:nvGrpSpPr>
          <p:grpSpPr>
            <a:xfrm>
              <a:off x="1403750" y="3593123"/>
              <a:ext cx="490436" cy="476221"/>
              <a:chOff x="1403750" y="3593123"/>
              <a:chExt cx="808892" cy="785446"/>
            </a:xfrm>
          </p:grpSpPr>
          <p:sp>
            <p:nvSpPr>
              <p:cNvPr id="228" name="对话气泡: 椭圆形 227"/>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27" name="Text Box 79"/>
            <p:cNvSpPr txBox="1">
              <a:spLocks noChangeArrowheads="1"/>
            </p:cNvSpPr>
            <p:nvPr/>
          </p:nvSpPr>
          <p:spPr bwMode="auto">
            <a:xfrm>
              <a:off x="1985931" y="3593123"/>
              <a:ext cx="309764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获取</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NEXT-HOP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属性</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0" name="组合 229"/>
          <p:cNvGrpSpPr/>
          <p:nvPr/>
        </p:nvGrpSpPr>
        <p:grpSpPr>
          <a:xfrm>
            <a:off x="2089846" y="2961088"/>
            <a:ext cx="3260435" cy="517461"/>
            <a:chOff x="4650629" y="2375498"/>
            <a:chExt cx="3380794" cy="701023"/>
          </a:xfrm>
        </p:grpSpPr>
        <p:sp>
          <p:nvSpPr>
            <p:cNvPr id="231" name="矩形: 圆角 230"/>
            <p:cNvSpPr/>
            <p:nvPr/>
          </p:nvSpPr>
          <p:spPr>
            <a:xfrm>
              <a:off x="4650629" y="2375498"/>
              <a:ext cx="3380794"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32" name="文本框 231"/>
            <p:cNvSpPr txBox="1"/>
            <p:nvPr/>
          </p:nvSpPr>
          <p:spPr>
            <a:xfrm>
              <a:off x="4774666" y="2425278"/>
              <a:ext cx="3236175" cy="62543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AS-PATH:  AS2  AS17</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3" name="组合 232"/>
          <p:cNvGrpSpPr/>
          <p:nvPr/>
        </p:nvGrpSpPr>
        <p:grpSpPr>
          <a:xfrm>
            <a:off x="5406479" y="2960392"/>
            <a:ext cx="3753297" cy="517461"/>
            <a:chOff x="4635556" y="2375498"/>
            <a:chExt cx="3395867" cy="701023"/>
          </a:xfrm>
        </p:grpSpPr>
        <p:sp>
          <p:nvSpPr>
            <p:cNvPr id="234" name="矩形: 圆角 233"/>
            <p:cNvSpPr/>
            <p:nvPr/>
          </p:nvSpPr>
          <p:spPr>
            <a:xfrm>
              <a:off x="4650629" y="2375498"/>
              <a:ext cx="3380794"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35" name="文本框 234"/>
            <p:cNvSpPr txBox="1"/>
            <p:nvPr/>
          </p:nvSpPr>
          <p:spPr>
            <a:xfrm>
              <a:off x="4635556" y="2425278"/>
              <a:ext cx="3395866" cy="62543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NEXT-HOP: 111.99.86.55</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6" name="组合 235"/>
          <p:cNvGrpSpPr/>
          <p:nvPr/>
        </p:nvGrpSpPr>
        <p:grpSpPr>
          <a:xfrm>
            <a:off x="2046363" y="3558089"/>
            <a:ext cx="4207123" cy="476221"/>
            <a:chOff x="1403750" y="3593123"/>
            <a:chExt cx="4207123" cy="476221"/>
          </a:xfrm>
        </p:grpSpPr>
        <p:grpSp>
          <p:nvGrpSpPr>
            <p:cNvPr id="237" name="组合 236"/>
            <p:cNvGrpSpPr/>
            <p:nvPr/>
          </p:nvGrpSpPr>
          <p:grpSpPr>
            <a:xfrm>
              <a:off x="1403750" y="3593123"/>
              <a:ext cx="490436" cy="476221"/>
              <a:chOff x="1403750" y="3593123"/>
              <a:chExt cx="808892" cy="785446"/>
            </a:xfrm>
          </p:grpSpPr>
          <p:sp>
            <p:nvSpPr>
              <p:cNvPr id="239" name="对话气泡: 椭圆形 238"/>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38" name="Text Box 79"/>
            <p:cNvSpPr txBox="1">
              <a:spLocks noChangeArrowheads="1"/>
            </p:cNvSpPr>
            <p:nvPr/>
          </p:nvSpPr>
          <p:spPr bwMode="auto">
            <a:xfrm>
              <a:off x="1985931" y="3593123"/>
              <a:ext cx="362494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获取最短路径：</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1c-1b</a:t>
              </a: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1" name="组合 240"/>
          <p:cNvGrpSpPr/>
          <p:nvPr/>
        </p:nvGrpSpPr>
        <p:grpSpPr>
          <a:xfrm>
            <a:off x="2043392" y="4117543"/>
            <a:ext cx="4207123" cy="476221"/>
            <a:chOff x="1403750" y="3593123"/>
            <a:chExt cx="4207123" cy="476221"/>
          </a:xfrm>
        </p:grpSpPr>
        <p:grpSp>
          <p:nvGrpSpPr>
            <p:cNvPr id="242" name="组合 241"/>
            <p:cNvGrpSpPr/>
            <p:nvPr/>
          </p:nvGrpSpPr>
          <p:grpSpPr>
            <a:xfrm>
              <a:off x="1403750" y="3593123"/>
              <a:ext cx="490436" cy="476221"/>
              <a:chOff x="1403750" y="3593123"/>
              <a:chExt cx="808892" cy="785446"/>
            </a:xfrm>
          </p:grpSpPr>
          <p:sp>
            <p:nvSpPr>
              <p:cNvPr id="244" name="对话气泡: 椭圆形 243"/>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43" name="Text Box 79"/>
            <p:cNvSpPr txBox="1">
              <a:spLocks noChangeArrowheads="1"/>
            </p:cNvSpPr>
            <p:nvPr/>
          </p:nvSpPr>
          <p:spPr bwMode="auto">
            <a:xfrm>
              <a:off x="1985931" y="3593123"/>
              <a:ext cx="362494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确定端口，加入转发表</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6" name="组合 245"/>
          <p:cNvGrpSpPr/>
          <p:nvPr/>
        </p:nvGrpSpPr>
        <p:grpSpPr>
          <a:xfrm>
            <a:off x="5808614" y="4086877"/>
            <a:ext cx="3321304" cy="517461"/>
            <a:chOff x="4635556" y="2375498"/>
            <a:chExt cx="3395867" cy="701023"/>
          </a:xfrm>
        </p:grpSpPr>
        <p:sp>
          <p:nvSpPr>
            <p:cNvPr id="247" name="矩形: 圆角 246"/>
            <p:cNvSpPr/>
            <p:nvPr/>
          </p:nvSpPr>
          <p:spPr>
            <a:xfrm>
              <a:off x="4650629" y="2375498"/>
              <a:ext cx="3380794"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48" name="文本框 247"/>
            <p:cNvSpPr txBox="1"/>
            <p:nvPr/>
          </p:nvSpPr>
          <p:spPr>
            <a:xfrm>
              <a:off x="4635556" y="2399470"/>
              <a:ext cx="3395866" cy="62543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(138.16.64.0/22 , port 4)</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49" name="TextBox 119"/>
          <p:cNvSpPr txBox="1">
            <a:spLocks noChangeArrowheads="1"/>
          </p:cNvSpPr>
          <p:nvPr/>
        </p:nvSpPr>
        <p:spPr bwMode="auto">
          <a:xfrm>
            <a:off x="6399178" y="4683912"/>
            <a:ext cx="18004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a:defRPr/>
            </a:pPr>
            <a:r>
              <a:rPr lang="en-US" altLang="zh-CN" sz="2400" kern="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111.99.86.55</a:t>
            </a:r>
            <a:endParaRPr lang="en-US" altLang="zh-CN" sz="2400" kern="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250" name="Straight Arrow Connector 121"/>
          <p:cNvCxnSpPr>
            <a:cxnSpLocks noChangeShapeType="1"/>
          </p:cNvCxnSpPr>
          <p:nvPr/>
        </p:nvCxnSpPr>
        <p:spPr bwMode="auto">
          <a:xfrm>
            <a:off x="6782961" y="5149593"/>
            <a:ext cx="0" cy="438071"/>
          </a:xfrm>
          <a:prstGeom prst="straightConnector1">
            <a:avLst/>
          </a:prstGeom>
          <a:noFill/>
          <a:ln w="28575">
            <a:solidFill>
              <a:srgbClr val="009FF6"/>
            </a:solidFill>
            <a:round/>
            <a:tailEnd type="arrow" w="med" len="med"/>
          </a:ln>
          <a:extLst>
            <a:ext uri="{909E8E84-426E-40DD-AFC4-6F175D3DCCD1}">
              <a14:hiddenFill xmlns:a14="http://schemas.microsoft.com/office/drawing/2010/main">
                <a:noFill/>
              </a14:hiddenFill>
            </a:ext>
          </a:extLst>
        </p:spPr>
      </p:cxnSp>
      <p:sp>
        <p:nvSpPr>
          <p:cNvPr id="251" name="TextBox 122"/>
          <p:cNvSpPr txBox="1">
            <a:spLocks noChangeArrowheads="1"/>
          </p:cNvSpPr>
          <p:nvPr/>
        </p:nvSpPr>
        <p:spPr bwMode="auto">
          <a:xfrm>
            <a:off x="5505109" y="4685672"/>
            <a:ext cx="841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a:defRPr/>
            </a:pPr>
            <a:r>
              <a:rPr lang="zh-CN" altLang="en-US" sz="2400" kern="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路由端口</a:t>
            </a:r>
            <a:endParaRPr lang="en-US" altLang="zh-CN" sz="2400" kern="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cxnSp>
        <p:nvCxnSpPr>
          <p:cNvPr id="252" name="Straight Arrow Connector 124"/>
          <p:cNvCxnSpPr>
            <a:cxnSpLocks noChangeShapeType="1"/>
          </p:cNvCxnSpPr>
          <p:nvPr/>
        </p:nvCxnSpPr>
        <p:spPr bwMode="auto">
          <a:xfrm flipH="1">
            <a:off x="5495661" y="5470401"/>
            <a:ext cx="407987" cy="328613"/>
          </a:xfrm>
          <a:prstGeom prst="straightConnector1">
            <a:avLst/>
          </a:prstGeom>
          <a:noFill/>
          <a:ln w="28575">
            <a:solidFill>
              <a:srgbClr val="009FF6"/>
            </a:solidFill>
            <a:round/>
            <a:tailEnd type="arrow" w="med" len="med"/>
          </a:ln>
          <a:extLst>
            <a:ext uri="{909E8E84-426E-40DD-AFC4-6F175D3DCCD1}">
              <a14:hiddenFill xmlns:a14="http://schemas.microsoft.com/office/drawing/2010/main">
                <a:noFill/>
              </a14:hiddenFill>
            </a:ext>
          </a:extLst>
        </p:spPr>
      </p:cxnSp>
      <p:sp>
        <p:nvSpPr>
          <p:cNvPr id="253" name="TextBox 121"/>
          <p:cNvSpPr txBox="1">
            <a:spLocks noChangeArrowheads="1"/>
          </p:cNvSpPr>
          <p:nvPr/>
        </p:nvSpPr>
        <p:spPr bwMode="auto">
          <a:xfrm>
            <a:off x="5091026" y="5430897"/>
            <a:ext cx="286230" cy="400110"/>
          </a:xfrm>
          <a:prstGeom prst="rect">
            <a:avLst/>
          </a:prstGeom>
          <a:solidFill>
            <a:sysClr val="window" lastClr="FFFFFF">
              <a:alpha val="60000"/>
            </a:sysClr>
          </a:solid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4" name="TextBox 123"/>
          <p:cNvSpPr txBox="1">
            <a:spLocks noChangeArrowheads="1"/>
          </p:cNvSpPr>
          <p:nvPr/>
        </p:nvSpPr>
        <p:spPr bwMode="auto">
          <a:xfrm>
            <a:off x="4721139" y="5834122"/>
            <a:ext cx="287337" cy="400110"/>
          </a:xfrm>
          <a:prstGeom prst="rect">
            <a:avLst/>
          </a:prstGeom>
          <a:solidFill>
            <a:sysClr val="window" lastClr="FFFFFF">
              <a:alpha val="60000"/>
            </a:sysClr>
          </a:solidFill>
          <a:ln>
            <a:noFill/>
          </a:ln>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5" name="TextBox 126"/>
          <p:cNvSpPr txBox="1">
            <a:spLocks noChangeArrowheads="1"/>
          </p:cNvSpPr>
          <p:nvPr/>
        </p:nvSpPr>
        <p:spPr bwMode="auto">
          <a:xfrm>
            <a:off x="5086264" y="5945247"/>
            <a:ext cx="313694" cy="400110"/>
          </a:xfrm>
          <a:prstGeom prst="rect">
            <a:avLst/>
          </a:prstGeom>
          <a:solidFill>
            <a:sysClr val="window" lastClr="FFFFFF">
              <a:alpha val="60000"/>
            </a:sysClr>
          </a:solid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6" name="TextBox 127"/>
          <p:cNvSpPr txBox="1">
            <a:spLocks noChangeArrowheads="1"/>
          </p:cNvSpPr>
          <p:nvPr/>
        </p:nvSpPr>
        <p:spPr bwMode="auto">
          <a:xfrm>
            <a:off x="5440276" y="5786497"/>
            <a:ext cx="295453" cy="400110"/>
          </a:xfrm>
          <a:prstGeom prst="rect">
            <a:avLst/>
          </a:prstGeom>
          <a:solidFill>
            <a:sysClr val="window" lastClr="FFFFFF">
              <a:alpha val="60000"/>
            </a:sysClr>
          </a:solidFill>
          <a:ln>
            <a:noFill/>
          </a:ln>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endParaRPr kumimoji="0" lang="en-US" altLang="zh-CN" sz="2000" b="0" i="0" u="none" strike="noStrike" kern="0" cap="none" spc="0" normalizeH="0" baseline="0" noProof="0" dirty="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7" name="Freeform 125"/>
          <p:cNvSpPr/>
          <p:nvPr/>
        </p:nvSpPr>
        <p:spPr bwMode="auto">
          <a:xfrm rot="20676546">
            <a:off x="5406314" y="5833184"/>
            <a:ext cx="1323336" cy="321817"/>
          </a:xfrm>
          <a:custGeom>
            <a:avLst/>
            <a:gdLst>
              <a:gd name="T0" fmla="*/ 0 w 1581664"/>
              <a:gd name="T1" fmla="*/ 0 h 459259"/>
              <a:gd name="T2" fmla="*/ 88351 w 1581664"/>
              <a:gd name="T3" fmla="*/ 16286 h 459259"/>
              <a:gd name="T4" fmla="*/ 245419 w 1581664"/>
              <a:gd name="T5" fmla="*/ 12338 h 459259"/>
              <a:gd name="T6" fmla="*/ 314138 w 1581664"/>
              <a:gd name="T7" fmla="*/ 2961 h 459259"/>
              <a:gd name="T8" fmla="*/ 0 60000 65536"/>
              <a:gd name="T9" fmla="*/ 0 60000 65536"/>
              <a:gd name="T10" fmla="*/ 0 60000 65536"/>
              <a:gd name="T11" fmla="*/ 0 60000 65536"/>
              <a:gd name="T12" fmla="*/ 0 w 1581664"/>
              <a:gd name="T13" fmla="*/ 0 h 459259"/>
              <a:gd name="T14" fmla="*/ 1581664 w 1581664"/>
              <a:gd name="T15" fmla="*/ 459259 h 459259"/>
            </a:gdLst>
            <a:ahLst/>
            <a:cxnLst>
              <a:cxn ang="T8">
                <a:pos x="T0" y="T1"/>
              </a:cxn>
              <a:cxn ang="T9">
                <a:pos x="T2" y="T3"/>
              </a:cxn>
              <a:cxn ang="T10">
                <a:pos x="T4" y="T5"/>
              </a:cxn>
              <a:cxn ang="T11">
                <a:pos x="T6" y="T7"/>
              </a:cxn>
            </a:cxnLst>
            <a:rect l="T12" t="T13" r="T14" b="T15"/>
            <a:pathLst>
              <a:path w="1581664" h="459259">
                <a:moveTo>
                  <a:pt x="0" y="0"/>
                </a:moveTo>
                <a:cubicBezTo>
                  <a:pt x="119448" y="178143"/>
                  <a:pt x="238897" y="356287"/>
                  <a:pt x="444843" y="407773"/>
                </a:cubicBezTo>
                <a:cubicBezTo>
                  <a:pt x="650789" y="459259"/>
                  <a:pt x="1046205" y="364525"/>
                  <a:pt x="1235675" y="308919"/>
                </a:cubicBezTo>
                <a:cubicBezTo>
                  <a:pt x="1425145" y="253314"/>
                  <a:pt x="1503404" y="163727"/>
                  <a:pt x="1581664" y="74140"/>
                </a:cubicBezTo>
              </a:path>
            </a:pathLst>
          </a:custGeom>
          <a:noFill/>
          <a:ln w="38100" cap="flat" cmpd="sng">
            <a:solidFill>
              <a:srgbClr val="009FF6"/>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wrap="none"/>
          <a:lstStyle/>
          <a:p>
            <a:pPr defTabSz="914400"/>
            <a:endParaRPr lang="zh-CN" altLang="en-US">
              <a:solidFill>
                <a:prstClr val="black"/>
              </a:solidFill>
              <a:latin typeface="等线" panose="02010600030101010101" charset="-122"/>
              <a:ea typeface="等线" panose="02010600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3.7037E-6 L -3.33333E-6 0.37801 " pathEditMode="relative" rAng="0" ptsTypes="AA">
                                      <p:cBhvr>
                                        <p:cTn id="6" dur="1000" fill="hold"/>
                                        <p:tgtEl>
                                          <p:spTgt spid="4"/>
                                        </p:tgtEl>
                                        <p:attrNameLst>
                                          <p:attrName>ppt_x</p:attrName>
                                          <p:attrName>ppt_y</p:attrName>
                                        </p:attrNameLst>
                                      </p:cBhvr>
                                      <p:rCtr x="0" y="18889"/>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225"/>
                                        </p:tgtEl>
                                        <p:attrNameLst>
                                          <p:attrName>style.visibility</p:attrName>
                                        </p:attrNameLst>
                                      </p:cBhvr>
                                      <p:to>
                                        <p:strVal val="visible"/>
                                      </p:to>
                                    </p:set>
                                    <p:animEffect transition="in" filter="wipe(left)">
                                      <p:cBhvr>
                                        <p:cTn id="10" dur="500"/>
                                        <p:tgtEl>
                                          <p:spTgt spid="225"/>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fade">
                                      <p:cBhvr>
                                        <p:cTn id="14" dur="500"/>
                                        <p:tgtEl>
                                          <p:spTgt spid="230"/>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33"/>
                                        </p:tgtEl>
                                        <p:attrNameLst>
                                          <p:attrName>style.visibility</p:attrName>
                                        </p:attrNameLst>
                                      </p:cBhvr>
                                      <p:to>
                                        <p:strVal val="visible"/>
                                      </p:to>
                                    </p:set>
                                    <p:animEffect transition="in" filter="fade">
                                      <p:cBhvr>
                                        <p:cTn id="18" dur="500"/>
                                        <p:tgtEl>
                                          <p:spTgt spid="23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9"/>
                                        </p:tgtEl>
                                        <p:attrNameLst>
                                          <p:attrName>style.visibility</p:attrName>
                                        </p:attrNameLst>
                                      </p:cBhvr>
                                      <p:to>
                                        <p:strVal val="visible"/>
                                      </p:to>
                                    </p:set>
                                    <p:animEffect transition="in" filter="blinds(horizontal)">
                                      <p:cBhvr>
                                        <p:cTn id="23" dur="500"/>
                                        <p:tgtEl>
                                          <p:spTgt spid="249"/>
                                        </p:tgtEl>
                                      </p:cBhvr>
                                    </p:animEffect>
                                  </p:childTnLst>
                                </p:cTn>
                              </p:par>
                              <p:par>
                                <p:cTn id="24" presetID="3" presetClass="entr" presetSubtype="10" fill="hold" nodeType="withEffect">
                                  <p:stCondLst>
                                    <p:cond delay="0"/>
                                  </p:stCondLst>
                                  <p:childTnLst>
                                    <p:set>
                                      <p:cBhvr>
                                        <p:cTn id="25" dur="1" fill="hold">
                                          <p:stCondLst>
                                            <p:cond delay="0"/>
                                          </p:stCondLst>
                                        </p:cTn>
                                        <p:tgtEl>
                                          <p:spTgt spid="250"/>
                                        </p:tgtEl>
                                        <p:attrNameLst>
                                          <p:attrName>style.visibility</p:attrName>
                                        </p:attrNameLst>
                                      </p:cBhvr>
                                      <p:to>
                                        <p:strVal val="visible"/>
                                      </p:to>
                                    </p:set>
                                    <p:animEffect transition="in" filter="blinds(horizontal)">
                                      <p:cBhvr>
                                        <p:cTn id="26" dur="500"/>
                                        <p:tgtEl>
                                          <p:spTgt spid="2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36"/>
                                        </p:tgtEl>
                                        <p:attrNameLst>
                                          <p:attrName>style.visibility</p:attrName>
                                        </p:attrNameLst>
                                      </p:cBhvr>
                                      <p:to>
                                        <p:strVal val="visible"/>
                                      </p:to>
                                    </p:set>
                                    <p:animEffect transition="in" filter="wipe(left)">
                                      <p:cBhvr>
                                        <p:cTn id="31" dur="500"/>
                                        <p:tgtEl>
                                          <p:spTgt spid="236"/>
                                        </p:tgtEl>
                                      </p:cBhvr>
                                    </p:animEffect>
                                  </p:childTnLst>
                                </p:cTn>
                              </p:par>
                            </p:childTnLst>
                          </p:cTn>
                        </p:par>
                        <p:par>
                          <p:cTn id="32" fill="hold">
                            <p:stCondLst>
                              <p:cond delay="500"/>
                            </p:stCondLst>
                            <p:childTnLst>
                              <p:par>
                                <p:cTn id="33" presetID="3" presetClass="entr" presetSubtype="10" fill="hold" nodeType="afterEffect">
                                  <p:stCondLst>
                                    <p:cond delay="0"/>
                                  </p:stCondLst>
                                  <p:childTnLst>
                                    <p:set>
                                      <p:cBhvr>
                                        <p:cTn id="34" dur="1" fill="hold">
                                          <p:stCondLst>
                                            <p:cond delay="0"/>
                                          </p:stCondLst>
                                        </p:cTn>
                                        <p:tgtEl>
                                          <p:spTgt spid="257"/>
                                        </p:tgtEl>
                                        <p:attrNameLst>
                                          <p:attrName>style.visibility</p:attrName>
                                        </p:attrNameLst>
                                      </p:cBhvr>
                                      <p:to>
                                        <p:strVal val="visible"/>
                                      </p:to>
                                    </p:set>
                                    <p:animEffect transition="in" filter="blinds(horizontal)">
                                      <p:cBhvr>
                                        <p:cTn id="35" dur="500"/>
                                        <p:tgtEl>
                                          <p:spTgt spid="25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41"/>
                                        </p:tgtEl>
                                        <p:attrNameLst>
                                          <p:attrName>style.visibility</p:attrName>
                                        </p:attrNameLst>
                                      </p:cBhvr>
                                      <p:to>
                                        <p:strVal val="visible"/>
                                      </p:to>
                                    </p:set>
                                    <p:animEffect transition="in" filter="wipe(left)">
                                      <p:cBhvr>
                                        <p:cTn id="40" dur="500"/>
                                        <p:tgtEl>
                                          <p:spTgt spid="241"/>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46"/>
                                        </p:tgtEl>
                                        <p:attrNameLst>
                                          <p:attrName>style.visibility</p:attrName>
                                        </p:attrNameLst>
                                      </p:cBhvr>
                                      <p:to>
                                        <p:strVal val="visible"/>
                                      </p:to>
                                    </p:set>
                                    <p:animEffect transition="in" filter="fade">
                                      <p:cBhvr>
                                        <p:cTn id="44" dur="500"/>
                                        <p:tgtEl>
                                          <p:spTgt spid="246"/>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25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56"/>
                                        </p:tgtEl>
                                        <p:attrNameLst>
                                          <p:attrName>style.visibility</p:attrName>
                                        </p:attrNameLst>
                                      </p:cBhvr>
                                      <p:to>
                                        <p:strVal val="visible"/>
                                      </p:to>
                                    </p:set>
                                  </p:childTnLst>
                                </p:cTn>
                              </p:par>
                              <p:par>
                                <p:cTn id="54" presetID="3" presetClass="entr" presetSubtype="10" fill="hold" nodeType="withEffect">
                                  <p:stCondLst>
                                    <p:cond delay="0"/>
                                  </p:stCondLst>
                                  <p:childTnLst>
                                    <p:set>
                                      <p:cBhvr>
                                        <p:cTn id="55" dur="1" fill="hold">
                                          <p:stCondLst>
                                            <p:cond delay="0"/>
                                          </p:stCondLst>
                                        </p:cTn>
                                        <p:tgtEl>
                                          <p:spTgt spid="252"/>
                                        </p:tgtEl>
                                        <p:attrNameLst>
                                          <p:attrName>style.visibility</p:attrName>
                                        </p:attrNameLst>
                                      </p:cBhvr>
                                      <p:to>
                                        <p:strVal val="visible"/>
                                      </p:to>
                                    </p:set>
                                    <p:animEffect transition="in" filter="blinds(horizontal)">
                                      <p:cBhvr>
                                        <p:cTn id="56" dur="500"/>
                                        <p:tgtEl>
                                          <p:spTgt spid="252"/>
                                        </p:tgtEl>
                                      </p:cBhvr>
                                    </p:animEffect>
                                  </p:childTnLst>
                                </p:cTn>
                              </p:par>
                              <p:par>
                                <p:cTn id="57" presetID="3" presetClass="entr" presetSubtype="10" fill="hold" nodeType="withEffect">
                                  <p:stCondLst>
                                    <p:cond delay="0"/>
                                  </p:stCondLst>
                                  <p:childTnLst>
                                    <p:set>
                                      <p:cBhvr>
                                        <p:cTn id="58" dur="1" fill="hold">
                                          <p:stCondLst>
                                            <p:cond delay="0"/>
                                          </p:stCondLst>
                                        </p:cTn>
                                        <p:tgtEl>
                                          <p:spTgt spid="251">
                                            <p:txEl>
                                              <p:pRg st="0" end="0"/>
                                            </p:txEl>
                                          </p:spTgt>
                                        </p:tgtEl>
                                        <p:attrNameLst>
                                          <p:attrName>style.visibility</p:attrName>
                                        </p:attrNameLst>
                                      </p:cBhvr>
                                      <p:to>
                                        <p:strVal val="visible"/>
                                      </p:to>
                                    </p:set>
                                    <p:animEffect transition="in" filter="blinds(horizontal)">
                                      <p:cBhvr>
                                        <p:cTn id="59" dur="500"/>
                                        <p:tgtEl>
                                          <p:spTgt spid="2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53" grpId="0" animBg="1"/>
      <p:bldP spid="254" grpId="0" animBg="1"/>
      <p:bldP spid="255" grpId="0" animBg="1"/>
      <p:bldP spid="2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数据报网络</a:t>
            </a:r>
            <a:endParaRPr lang="zh-CN" altLang="en-US" dirty="0"/>
          </a:p>
        </p:txBody>
      </p:sp>
      <p:sp>
        <p:nvSpPr>
          <p:cNvPr id="3" name="内容占位符 2"/>
          <p:cNvSpPr>
            <a:spLocks noGrp="1"/>
          </p:cNvSpPr>
          <p:nvPr>
            <p:ph idx="1"/>
          </p:nvPr>
        </p:nvSpPr>
        <p:spPr/>
        <p:txBody>
          <a:bodyPr/>
          <a:lstStyle/>
          <a:p>
            <a:r>
              <a:rPr lang="zh-CN" altLang="en-US" sz="2000" dirty="0"/>
              <a:t>在网络层没有连接建立过程</a:t>
            </a:r>
            <a:endParaRPr lang="zh-CN" altLang="en-US" sz="2000" dirty="0"/>
          </a:p>
          <a:p>
            <a:r>
              <a:rPr lang="zh-CN" altLang="en-US" sz="2000" dirty="0"/>
              <a:t>不维护连接状态信息</a:t>
            </a:r>
            <a:endParaRPr lang="zh-CN" altLang="en-US" sz="2000" dirty="0"/>
          </a:p>
          <a:p>
            <a:r>
              <a:rPr lang="zh-CN" altLang="en-US" sz="2000" dirty="0"/>
              <a:t>同一对主机间的报文可能会走不同的路径：网络设备仅根据</a:t>
            </a:r>
            <a:r>
              <a:rPr lang="zh-CN" altLang="en-US" sz="2000" b="1" dirty="0"/>
              <a:t>目的地址</a:t>
            </a:r>
            <a:r>
              <a:rPr lang="zh-CN" altLang="en-US" sz="2000" dirty="0"/>
              <a:t>进行转发</a:t>
            </a:r>
            <a:endParaRPr lang="zh-CN" altLang="en-US" sz="2000" dirty="0"/>
          </a:p>
          <a:p>
            <a:endParaRPr lang="zh-CN" altLang="en-US" dirty="0"/>
          </a:p>
        </p:txBody>
      </p:sp>
      <p:sp>
        <p:nvSpPr>
          <p:cNvPr id="4" name="Rectangle 162"/>
          <p:cNvSpPr>
            <a:spLocks noChangeArrowheads="1"/>
          </p:cNvSpPr>
          <p:nvPr/>
        </p:nvSpPr>
        <p:spPr bwMode="auto">
          <a:xfrm>
            <a:off x="2199193" y="4383214"/>
            <a:ext cx="1274434" cy="1676400"/>
          </a:xfrm>
          <a:prstGeom prst="rect">
            <a:avLst/>
          </a:prstGeom>
          <a:solidFill>
            <a:srgbClr val="FFC000"/>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aphicFrame>
        <p:nvGraphicFramePr>
          <p:cNvPr id="5" name="表格 5"/>
          <p:cNvGraphicFramePr>
            <a:graphicFrameLocks noGrp="1"/>
          </p:cNvGraphicFramePr>
          <p:nvPr/>
        </p:nvGraphicFramePr>
        <p:xfrm>
          <a:off x="2199193" y="4414461"/>
          <a:ext cx="1243247" cy="1676400"/>
        </p:xfrm>
        <a:graphic>
          <a:graphicData uri="http://schemas.openxmlformats.org/drawingml/2006/table">
            <a:tbl>
              <a:tblPr firstRow="1" bandRow="1"/>
              <a:tblGrid>
                <a:gridCol w="1243247"/>
              </a:tblGrid>
              <a:tr h="0">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endPar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r>
              <a:tr h="0">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grpSp>
        <p:nvGrpSpPr>
          <p:cNvPr id="6" name="组合 5"/>
          <p:cNvGrpSpPr/>
          <p:nvPr/>
        </p:nvGrpSpPr>
        <p:grpSpPr>
          <a:xfrm>
            <a:off x="4713040" y="4422663"/>
            <a:ext cx="2817893" cy="1798048"/>
            <a:chOff x="10256649" y="1794811"/>
            <a:chExt cx="2817893" cy="1798048"/>
          </a:xfrm>
        </p:grpSpPr>
        <p:sp>
          <p:nvSpPr>
            <p:cNvPr id="7" name="Freeform 4"/>
            <p:cNvSpPr/>
            <p:nvPr/>
          </p:nvSpPr>
          <p:spPr bwMode="auto">
            <a:xfrm>
              <a:off x="10256649" y="1794811"/>
              <a:ext cx="2817893" cy="1798048"/>
            </a:xfrm>
            <a:prstGeom prst="ellipse">
              <a:avLst/>
            </a:prstGeom>
            <a:solidFill>
              <a:srgbClr val="FFC000">
                <a:lumMod val="20000"/>
                <a:lumOff val="80000"/>
              </a:srgbClr>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8" name="Freeform 8"/>
            <p:cNvSpPr/>
            <p:nvPr/>
          </p:nvSpPr>
          <p:spPr bwMode="auto">
            <a:xfrm>
              <a:off x="10871412" y="2278304"/>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ysClr val="windowText" lastClr="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9" name="Freeform 93"/>
            <p:cNvSpPr/>
            <p:nvPr/>
          </p:nvSpPr>
          <p:spPr bwMode="auto">
            <a:xfrm>
              <a:off x="11788988" y="2224438"/>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ysClr val="windowText" lastClr="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0" name="Freeform 94"/>
            <p:cNvSpPr/>
            <p:nvPr/>
          </p:nvSpPr>
          <p:spPr bwMode="auto">
            <a:xfrm>
              <a:off x="10847600" y="2664066"/>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ysClr val="windowText" lastClr="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 name="Freeform 95"/>
            <p:cNvSpPr/>
            <p:nvPr/>
          </p:nvSpPr>
          <p:spPr bwMode="auto">
            <a:xfrm>
              <a:off x="11795337" y="2640254"/>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ysClr val="windowText" lastClr="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 name="Freeform 96"/>
            <p:cNvSpPr/>
            <p:nvPr/>
          </p:nvSpPr>
          <p:spPr bwMode="auto">
            <a:xfrm>
              <a:off x="12345756" y="2632613"/>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ysClr val="windowText" lastClr="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3" name="Freeform 97"/>
            <p:cNvSpPr/>
            <p:nvPr/>
          </p:nvSpPr>
          <p:spPr bwMode="auto">
            <a:xfrm>
              <a:off x="11227012" y="3227629"/>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ysClr val="windowText" lastClr="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4" name="Freeform 98"/>
            <p:cNvSpPr/>
            <p:nvPr/>
          </p:nvSpPr>
          <p:spPr bwMode="auto">
            <a:xfrm>
              <a:off x="10690437" y="2687879"/>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ysClr val="windowText" lastClr="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1311801" y="2013543"/>
              <a:ext cx="567999" cy="316019"/>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824836" y="3092154"/>
              <a:ext cx="611625" cy="340291"/>
            </a:xfrm>
            <a:prstGeom prst="rect">
              <a:avLst/>
            </a:prstGeom>
          </p:spPr>
        </p:pic>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1294286" y="2717385"/>
              <a:ext cx="589191" cy="327809"/>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0694550" y="2996675"/>
              <a:ext cx="607705" cy="338110"/>
            </a:xfrm>
            <a:prstGeom prst="rect">
              <a:avLst/>
            </a:prstGeom>
          </p:spPr>
        </p:pic>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2310463" y="2462574"/>
              <a:ext cx="573899" cy="319301"/>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0445749" y="2456556"/>
              <a:ext cx="544958" cy="303199"/>
            </a:xfrm>
            <a:prstGeom prst="rect">
              <a:avLst/>
            </a:prstGeom>
          </p:spPr>
        </p:pic>
      </p:grpSp>
      <p:sp>
        <p:nvSpPr>
          <p:cNvPr id="21" name="Line 5"/>
          <p:cNvSpPr>
            <a:spLocks noChangeShapeType="1"/>
          </p:cNvSpPr>
          <p:nvPr/>
        </p:nvSpPr>
        <p:spPr bwMode="auto">
          <a:xfrm rot="5400000" flipV="1">
            <a:off x="4207167" y="4477635"/>
            <a:ext cx="10301" cy="1539751"/>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2" name="Line 97"/>
          <p:cNvSpPr>
            <a:spLocks noChangeShapeType="1"/>
          </p:cNvSpPr>
          <p:nvPr/>
        </p:nvSpPr>
        <p:spPr bwMode="auto">
          <a:xfrm rot="16200000" flipH="1" flipV="1">
            <a:off x="7883317" y="4748618"/>
            <a:ext cx="0" cy="1185885"/>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3" name="矩形 22"/>
          <p:cNvSpPr/>
          <p:nvPr/>
        </p:nvSpPr>
        <p:spPr>
          <a:xfrm>
            <a:off x="5257047" y="6344801"/>
            <a:ext cx="1763624" cy="461665"/>
          </a:xfrm>
          <a:prstGeom prst="rect">
            <a:avLst/>
          </a:prstGeom>
        </p:spPr>
        <p:txBody>
          <a:bodyPr wrap="none">
            <a:spAutoFit/>
          </a:bodyPr>
          <a:lstStyle/>
          <a:p>
            <a:pPr defTabSz="914400"/>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数据报网络</a:t>
            </a:r>
            <a:endPar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318802" y="3606091"/>
            <a:ext cx="865823" cy="865823"/>
          </a:xfrm>
          <a:prstGeom prst="rect">
            <a:avLst/>
          </a:prstGeom>
        </p:spPr>
      </p:pic>
      <p:sp>
        <p:nvSpPr>
          <p:cNvPr id="25" name="Rectangle 162"/>
          <p:cNvSpPr>
            <a:spLocks noChangeArrowheads="1"/>
          </p:cNvSpPr>
          <p:nvPr/>
        </p:nvSpPr>
        <p:spPr bwMode="auto">
          <a:xfrm>
            <a:off x="8453164" y="4381445"/>
            <a:ext cx="1274434" cy="1676400"/>
          </a:xfrm>
          <a:prstGeom prst="rect">
            <a:avLst/>
          </a:prstGeom>
          <a:solidFill>
            <a:srgbClr val="FFC000"/>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aphicFrame>
        <p:nvGraphicFramePr>
          <p:cNvPr id="26" name="表格 5"/>
          <p:cNvGraphicFramePr>
            <a:graphicFrameLocks noGrp="1"/>
          </p:cNvGraphicFramePr>
          <p:nvPr/>
        </p:nvGraphicFramePr>
        <p:xfrm>
          <a:off x="8453164" y="4412692"/>
          <a:ext cx="1243247" cy="1676400"/>
        </p:xfrm>
        <a:graphic>
          <a:graphicData uri="http://schemas.openxmlformats.org/drawingml/2006/table">
            <a:tbl>
              <a:tblPr firstRow="1" bandRow="1"/>
              <a:tblGrid>
                <a:gridCol w="1243247"/>
              </a:tblGrid>
              <a:tr h="0">
                <a:tc>
                  <a:txBody>
                    <a:bodyPr/>
                    <a:lstStyle>
                      <a:lvl1pPr marL="0" algn="l" defTabSz="457200" rtl="0" eaLnBrk="1" latinLnBrk="0" hangingPunct="1">
                        <a:defRPr sz="1800" b="1" kern="1200">
                          <a:solidFill>
                            <a:schemeClr val="lt1"/>
                          </a:solidFill>
                          <a:latin typeface="等线" panose="02010600030101010101" charset="-122"/>
                        </a:defRPr>
                      </a:lvl1pPr>
                      <a:lvl2pPr marL="457200" algn="l" defTabSz="457200" rtl="0" eaLnBrk="1" latinLnBrk="0" hangingPunct="1">
                        <a:defRPr sz="1800" b="1" kern="1200">
                          <a:solidFill>
                            <a:schemeClr val="lt1"/>
                          </a:solidFill>
                          <a:latin typeface="等线" panose="02010600030101010101" charset="-122"/>
                        </a:defRPr>
                      </a:lvl2pPr>
                      <a:lvl3pPr marL="914400" algn="l" defTabSz="457200" rtl="0" eaLnBrk="1" latinLnBrk="0" hangingPunct="1">
                        <a:defRPr sz="1800" b="1" kern="1200">
                          <a:solidFill>
                            <a:schemeClr val="lt1"/>
                          </a:solidFill>
                          <a:latin typeface="等线" panose="02010600030101010101" charset="-122"/>
                        </a:defRPr>
                      </a:lvl3pPr>
                      <a:lvl4pPr marL="1371600" algn="l" defTabSz="457200" rtl="0" eaLnBrk="1" latinLnBrk="0" hangingPunct="1">
                        <a:defRPr sz="1800" b="1" kern="1200">
                          <a:solidFill>
                            <a:schemeClr val="lt1"/>
                          </a:solidFill>
                          <a:latin typeface="等线" panose="02010600030101010101" charset="-122"/>
                        </a:defRPr>
                      </a:lvl4pPr>
                      <a:lvl5pPr marL="1828800" algn="l" defTabSz="457200" rtl="0" eaLnBrk="1" latinLnBrk="0" hangingPunct="1">
                        <a:defRPr sz="1800" b="1" kern="1200">
                          <a:solidFill>
                            <a:schemeClr val="lt1"/>
                          </a:solidFill>
                          <a:latin typeface="等线" panose="02010600030101010101" charset="-122"/>
                        </a:defRPr>
                      </a:lvl5pPr>
                      <a:lvl6pPr marL="2286000" algn="l" defTabSz="457200" rtl="0" eaLnBrk="1" latinLnBrk="0" hangingPunct="1">
                        <a:defRPr sz="1800" b="1" kern="1200">
                          <a:solidFill>
                            <a:schemeClr val="lt1"/>
                          </a:solidFill>
                          <a:latin typeface="等线" panose="02010600030101010101" charset="-122"/>
                        </a:defRPr>
                      </a:lvl6pPr>
                      <a:lvl7pPr marL="2743200" algn="l" defTabSz="457200" rtl="0" eaLnBrk="1" latinLnBrk="0" hangingPunct="1">
                        <a:defRPr sz="1800" b="1" kern="1200">
                          <a:solidFill>
                            <a:schemeClr val="lt1"/>
                          </a:solidFill>
                          <a:latin typeface="等线" panose="02010600030101010101" charset="-122"/>
                        </a:defRPr>
                      </a:lvl7pPr>
                      <a:lvl8pPr marL="3200400" algn="l" defTabSz="457200" rtl="0" eaLnBrk="1" latinLnBrk="0" hangingPunct="1">
                        <a:defRPr sz="1800" b="1" kern="1200">
                          <a:solidFill>
                            <a:schemeClr val="lt1"/>
                          </a:solidFill>
                          <a:latin typeface="等线" panose="02010600030101010101" charset="-122"/>
                        </a:defRPr>
                      </a:lvl8pPr>
                      <a:lvl9pPr marL="3657600" algn="l" defTabSz="457200" rtl="0" eaLnBrk="1" latinLnBrk="0" hangingPunct="1">
                        <a:defRPr sz="1800" b="1" kern="1200">
                          <a:solidFill>
                            <a:schemeClr val="lt1"/>
                          </a:solidFill>
                          <a:latin typeface="等线" panose="02010600030101010101" charset="-122"/>
                        </a:defRPr>
                      </a:lvl9p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endPar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r>
              <a:tr h="0">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457200" rtl="0" eaLnBrk="1" latinLnBrk="0" hangingPunct="1">
                        <a:defRPr sz="1800" kern="1200">
                          <a:solidFill>
                            <a:schemeClr val="dk1"/>
                          </a:solidFill>
                          <a:latin typeface="等线" panose="02010600030101010101" charset="-122"/>
                        </a:defRPr>
                      </a:lvl1pPr>
                      <a:lvl2pPr marL="457200" algn="l" defTabSz="457200" rtl="0" eaLnBrk="1" latinLnBrk="0" hangingPunct="1">
                        <a:defRPr sz="1800" kern="1200">
                          <a:solidFill>
                            <a:schemeClr val="dk1"/>
                          </a:solidFill>
                          <a:latin typeface="等线" panose="02010600030101010101" charset="-122"/>
                        </a:defRPr>
                      </a:lvl2pPr>
                      <a:lvl3pPr marL="914400" algn="l" defTabSz="457200" rtl="0" eaLnBrk="1" latinLnBrk="0" hangingPunct="1">
                        <a:defRPr sz="1800" kern="1200">
                          <a:solidFill>
                            <a:schemeClr val="dk1"/>
                          </a:solidFill>
                          <a:latin typeface="等线" panose="02010600030101010101" charset="-122"/>
                        </a:defRPr>
                      </a:lvl3pPr>
                      <a:lvl4pPr marL="1371600" algn="l" defTabSz="457200" rtl="0" eaLnBrk="1" latinLnBrk="0" hangingPunct="1">
                        <a:defRPr sz="1800" kern="1200">
                          <a:solidFill>
                            <a:schemeClr val="dk1"/>
                          </a:solidFill>
                          <a:latin typeface="等线" panose="02010600030101010101" charset="-122"/>
                        </a:defRPr>
                      </a:lvl4pPr>
                      <a:lvl5pPr marL="1828800" algn="l" defTabSz="457200" rtl="0" eaLnBrk="1" latinLnBrk="0" hangingPunct="1">
                        <a:defRPr sz="1800" kern="1200">
                          <a:solidFill>
                            <a:schemeClr val="dk1"/>
                          </a:solidFill>
                          <a:latin typeface="等线" panose="02010600030101010101" charset="-122"/>
                        </a:defRPr>
                      </a:lvl5pPr>
                      <a:lvl6pPr marL="2286000" algn="l" defTabSz="457200" rtl="0" eaLnBrk="1" latinLnBrk="0" hangingPunct="1">
                        <a:defRPr sz="1800" kern="1200">
                          <a:solidFill>
                            <a:schemeClr val="dk1"/>
                          </a:solidFill>
                          <a:latin typeface="等线" panose="02010600030101010101" charset="-122"/>
                        </a:defRPr>
                      </a:lvl6pPr>
                      <a:lvl7pPr marL="2743200" algn="l" defTabSz="457200" rtl="0" eaLnBrk="1" latinLnBrk="0" hangingPunct="1">
                        <a:defRPr sz="1800" kern="1200">
                          <a:solidFill>
                            <a:schemeClr val="dk1"/>
                          </a:solidFill>
                          <a:latin typeface="等线" panose="02010600030101010101" charset="-122"/>
                        </a:defRPr>
                      </a:lvl7pPr>
                      <a:lvl8pPr marL="3200400" algn="l" defTabSz="457200" rtl="0" eaLnBrk="1" latinLnBrk="0" hangingPunct="1">
                        <a:defRPr sz="1800" kern="1200">
                          <a:solidFill>
                            <a:schemeClr val="dk1"/>
                          </a:solidFill>
                          <a:latin typeface="等线" panose="02010600030101010101" charset="-122"/>
                        </a:defRPr>
                      </a:lvl8pPr>
                      <a:lvl9pPr marL="3657600" algn="l" defTabSz="457200" rtl="0" eaLnBrk="1" latinLnBrk="0" hangingPunct="1">
                        <a:defRPr sz="1800" kern="1200">
                          <a:solidFill>
                            <a:schemeClr val="dk1"/>
                          </a:solidFill>
                          <a:latin typeface="等线" panose="02010600030101010101"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endParaRPr lang="zh-CN" altLang="en-US" sz="1600" b="0" dirty="0">
                        <a:solidFill>
                          <a:schemeClr val="tx1"/>
                        </a:solidFill>
                        <a:latin typeface="思源黑体 CN Normal" panose="020B0400000000000000" pitchFamily="34" charset="-122"/>
                        <a:ea typeface="思源黑体 CN Normal" panose="020B0400000000000000" pitchFamily="34" charset="-122"/>
                      </a:endParaRPr>
                    </a:p>
                  </a:txBody>
                  <a:tcPr>
                    <a:lnL w="19050" cap="flat" cmpd="sng" algn="ctr">
                      <a:solidFill>
                        <a:sysClr val="windowText" lastClr="000000"/>
                      </a:solidFill>
                      <a:prstDash val="solid"/>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pic>
        <p:nvPicPr>
          <p:cNvPr id="27" name="图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673334" y="3611330"/>
            <a:ext cx="865823" cy="865823"/>
          </a:xfrm>
          <a:prstGeom prst="rect">
            <a:avLst/>
          </a:prstGeom>
        </p:spPr>
      </p:pic>
      <p:sp>
        <p:nvSpPr>
          <p:cNvPr id="28" name="Text Box 6"/>
          <p:cNvSpPr txBox="1">
            <a:spLocks noChangeArrowheads="1"/>
          </p:cNvSpPr>
          <p:nvPr/>
        </p:nvSpPr>
        <p:spPr bwMode="auto">
          <a:xfrm>
            <a:off x="3604983" y="4593517"/>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r>
              <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 </a:t>
            </a:r>
            <a:r>
              <a:rPr lang="zh-CN" altLang="en-US"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发送数据</a:t>
            </a:r>
            <a:endParaRPr lang="zh-CN" altLang="en-US" sz="2400"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Text Box 7"/>
          <p:cNvSpPr txBox="1">
            <a:spLocks noChangeArrowheads="1"/>
          </p:cNvSpPr>
          <p:nvPr/>
        </p:nvSpPr>
        <p:spPr bwMode="auto">
          <a:xfrm>
            <a:off x="7127890" y="4661924"/>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r>
              <a:rPr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 </a:t>
            </a:r>
            <a:r>
              <a:rPr lang="zh-CN" altLang="en-US"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接收数据</a:t>
            </a:r>
            <a:endParaRPr lang="zh-CN" altLang="en-US" sz="2400"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Freeform 8"/>
          <p:cNvSpPr/>
          <p:nvPr/>
        </p:nvSpPr>
        <p:spPr bwMode="auto">
          <a:xfrm>
            <a:off x="3582018" y="4582549"/>
            <a:ext cx="304800" cy="658079"/>
          </a:xfrm>
          <a:custGeom>
            <a:avLst/>
            <a:gdLst>
              <a:gd name="T0" fmla="*/ 0 w 192"/>
              <a:gd name="T1" fmla="*/ 0 h 414"/>
              <a:gd name="T2" fmla="*/ 0 w 192"/>
              <a:gd name="T3" fmla="*/ 2147483646 h 414"/>
              <a:gd name="T4" fmla="*/ 2147483646 w 192"/>
              <a:gd name="T5" fmla="*/ 2147483646 h 414"/>
              <a:gd name="T6" fmla="*/ 0 60000 65536"/>
              <a:gd name="T7" fmla="*/ 0 60000 65536"/>
              <a:gd name="T8" fmla="*/ 0 60000 65536"/>
              <a:gd name="T9" fmla="*/ 0 w 192"/>
              <a:gd name="T10" fmla="*/ 0 h 414"/>
              <a:gd name="T11" fmla="*/ 192 w 192"/>
              <a:gd name="T12" fmla="*/ 414 h 414"/>
              <a:gd name="connsiteX0" fmla="*/ 0 w 10000"/>
              <a:gd name="connsiteY0" fmla="*/ 0 h 10013"/>
              <a:gd name="connsiteX1" fmla="*/ 0 w 10000"/>
              <a:gd name="connsiteY1" fmla="*/ 10000 h 10013"/>
              <a:gd name="connsiteX2" fmla="*/ 10000 w 10000"/>
              <a:gd name="connsiteY2" fmla="*/ 10000 h 10013"/>
            </a:gdLst>
            <a:ahLst/>
            <a:cxnLst>
              <a:cxn ang="0">
                <a:pos x="connsiteX0" y="connsiteY0"/>
              </a:cxn>
              <a:cxn ang="0">
                <a:pos x="connsiteX1" y="connsiteY1"/>
              </a:cxn>
              <a:cxn ang="0">
                <a:pos x="connsiteX2" y="connsiteY2"/>
              </a:cxn>
            </a:cxnLst>
            <a:rect l="l" t="t" r="r" b="b"/>
            <a:pathLst>
              <a:path w="10000" h="10013">
                <a:moveTo>
                  <a:pt x="0" y="0"/>
                </a:moveTo>
                <a:lnTo>
                  <a:pt x="0" y="10000"/>
                </a:lnTo>
                <a:cubicBezTo>
                  <a:pt x="3333" y="9952"/>
                  <a:pt x="6667" y="10048"/>
                  <a:pt x="10000" y="1000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914400"/>
            <a:endParaRPr lang="zh-CN" altLang="en-US">
              <a:solidFill>
                <a:prstClr val="black"/>
              </a:solidFill>
              <a:latin typeface="等线" panose="02010600030101010101" charset="-122"/>
              <a:ea typeface="等线" panose="02010600030101010101" charset="-122"/>
            </a:endParaRPr>
          </a:p>
        </p:txBody>
      </p:sp>
      <p:sp>
        <p:nvSpPr>
          <p:cNvPr id="31" name="Freeform 9"/>
          <p:cNvSpPr/>
          <p:nvPr/>
        </p:nvSpPr>
        <p:spPr bwMode="auto">
          <a:xfrm>
            <a:off x="7746040" y="5040701"/>
            <a:ext cx="609600" cy="295275"/>
          </a:xfrm>
          <a:custGeom>
            <a:avLst/>
            <a:gdLst>
              <a:gd name="T0" fmla="*/ 0 w 384"/>
              <a:gd name="T1" fmla="*/ 2147483646 h 186"/>
              <a:gd name="T2" fmla="*/ 2147483646 w 384"/>
              <a:gd name="T3" fmla="*/ 2147483646 h 186"/>
              <a:gd name="T4" fmla="*/ 2147483646 w 384"/>
              <a:gd name="T5" fmla="*/ 0 h 186"/>
              <a:gd name="T6" fmla="*/ 0 60000 65536"/>
              <a:gd name="T7" fmla="*/ 0 60000 65536"/>
              <a:gd name="T8" fmla="*/ 0 60000 65536"/>
              <a:gd name="T9" fmla="*/ 0 w 384"/>
              <a:gd name="T10" fmla="*/ 0 h 186"/>
              <a:gd name="T11" fmla="*/ 384 w 384"/>
              <a:gd name="T12" fmla="*/ 186 h 186"/>
            </a:gdLst>
            <a:ahLst/>
            <a:cxnLst>
              <a:cxn ang="T6">
                <a:pos x="T0" y="T1"/>
              </a:cxn>
              <a:cxn ang="T7">
                <a:pos x="T2" y="T3"/>
              </a:cxn>
              <a:cxn ang="T8">
                <a:pos x="T4" y="T5"/>
              </a:cxn>
            </a:cxnLst>
            <a:rect l="T9" t="T10" r="T11" b="T12"/>
            <a:pathLst>
              <a:path w="384" h="186">
                <a:moveTo>
                  <a:pt x="0" y="186"/>
                </a:moveTo>
                <a:lnTo>
                  <a:pt x="384" y="186"/>
                </a:lnTo>
                <a:lnTo>
                  <a:pt x="384" y="0"/>
                </a:ln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914400"/>
            <a:endParaRPr lang="zh-CN" altLang="en-US">
              <a:solidFill>
                <a:prstClr val="black"/>
              </a:solidFill>
              <a:latin typeface="等线" panose="02010600030101010101" charset="-122"/>
              <a:ea typeface="等线" panose="02010600030101010101" charset="-122"/>
            </a:endParaRPr>
          </a:p>
        </p:txBody>
      </p:sp>
      <p:grpSp>
        <p:nvGrpSpPr>
          <p:cNvPr id="32" name="Group 10"/>
          <p:cNvGrpSpPr/>
          <p:nvPr/>
        </p:nvGrpSpPr>
        <p:grpSpPr bwMode="auto">
          <a:xfrm>
            <a:off x="4184654" y="4971636"/>
            <a:ext cx="361950" cy="261937"/>
            <a:chOff x="1548" y="3723"/>
            <a:chExt cx="228" cy="165"/>
          </a:xfrm>
        </p:grpSpPr>
        <p:sp>
          <p:nvSpPr>
            <p:cNvPr id="33" name="Rectangle 11"/>
            <p:cNvSpPr>
              <a:spLocks noChangeArrowheads="1"/>
            </p:cNvSpPr>
            <p:nvPr/>
          </p:nvSpPr>
          <p:spPr bwMode="auto">
            <a:xfrm>
              <a:off x="1563" y="3723"/>
              <a:ext cx="102" cy="150"/>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34" name="Line 13"/>
            <p:cNvSpPr>
              <a:spLocks noChangeShapeType="1"/>
            </p:cNvSpPr>
            <p:nvPr/>
          </p:nvSpPr>
          <p:spPr bwMode="auto">
            <a:xfrm>
              <a:off x="1650" y="3816"/>
              <a:ext cx="126"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5" name="Rectangle 12"/>
            <p:cNvSpPr>
              <a:spLocks noChangeArrowheads="1"/>
            </p:cNvSpPr>
            <p:nvPr/>
          </p:nvSpPr>
          <p:spPr bwMode="auto">
            <a:xfrm>
              <a:off x="1548" y="3738"/>
              <a:ext cx="102" cy="150"/>
            </a:xfrm>
            <a:prstGeom prst="rect">
              <a:avLst/>
            </a:prstGeom>
            <a:solidFill>
              <a:srgbClr val="FFC000"/>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36" name="Group 10"/>
          <p:cNvGrpSpPr/>
          <p:nvPr/>
        </p:nvGrpSpPr>
        <p:grpSpPr bwMode="auto">
          <a:xfrm>
            <a:off x="4431433" y="4967783"/>
            <a:ext cx="361950" cy="261937"/>
            <a:chOff x="1548" y="3723"/>
            <a:chExt cx="228" cy="165"/>
          </a:xfrm>
        </p:grpSpPr>
        <p:sp>
          <p:nvSpPr>
            <p:cNvPr id="37" name="Rectangle 11"/>
            <p:cNvSpPr>
              <a:spLocks noChangeArrowheads="1"/>
            </p:cNvSpPr>
            <p:nvPr/>
          </p:nvSpPr>
          <p:spPr bwMode="auto">
            <a:xfrm>
              <a:off x="1563" y="3723"/>
              <a:ext cx="102" cy="150"/>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38" name="Line 13"/>
            <p:cNvSpPr>
              <a:spLocks noChangeShapeType="1"/>
            </p:cNvSpPr>
            <p:nvPr/>
          </p:nvSpPr>
          <p:spPr bwMode="auto">
            <a:xfrm>
              <a:off x="1650" y="3816"/>
              <a:ext cx="126"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9" name="Rectangle 12"/>
            <p:cNvSpPr>
              <a:spLocks noChangeArrowheads="1"/>
            </p:cNvSpPr>
            <p:nvPr/>
          </p:nvSpPr>
          <p:spPr bwMode="auto">
            <a:xfrm>
              <a:off x="1548" y="3738"/>
              <a:ext cx="102" cy="150"/>
            </a:xfrm>
            <a:prstGeom prst="rect">
              <a:avLst/>
            </a:prstGeom>
            <a:solidFill>
              <a:srgbClr val="FFC000"/>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40" name="Group 10"/>
          <p:cNvGrpSpPr/>
          <p:nvPr/>
        </p:nvGrpSpPr>
        <p:grpSpPr bwMode="auto">
          <a:xfrm>
            <a:off x="3945658" y="4967783"/>
            <a:ext cx="361950" cy="261937"/>
            <a:chOff x="1548" y="3723"/>
            <a:chExt cx="228" cy="165"/>
          </a:xfrm>
        </p:grpSpPr>
        <p:sp>
          <p:nvSpPr>
            <p:cNvPr id="41" name="Rectangle 11"/>
            <p:cNvSpPr>
              <a:spLocks noChangeArrowheads="1"/>
            </p:cNvSpPr>
            <p:nvPr/>
          </p:nvSpPr>
          <p:spPr bwMode="auto">
            <a:xfrm>
              <a:off x="1563" y="3723"/>
              <a:ext cx="102" cy="150"/>
            </a:xfrm>
            <a:prstGeom prst="rect">
              <a:avLst/>
            </a:prstGeom>
            <a:solidFill>
              <a:srgbClr val="E7E6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42" name="Line 13"/>
            <p:cNvSpPr>
              <a:spLocks noChangeShapeType="1"/>
            </p:cNvSpPr>
            <p:nvPr/>
          </p:nvSpPr>
          <p:spPr bwMode="auto">
            <a:xfrm>
              <a:off x="1650" y="3816"/>
              <a:ext cx="126"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43" name="Rectangle 12"/>
            <p:cNvSpPr>
              <a:spLocks noChangeArrowheads="1"/>
            </p:cNvSpPr>
            <p:nvPr/>
          </p:nvSpPr>
          <p:spPr bwMode="auto">
            <a:xfrm>
              <a:off x="1548" y="3738"/>
              <a:ext cx="102" cy="150"/>
            </a:xfrm>
            <a:prstGeom prst="rect">
              <a:avLst/>
            </a:prstGeom>
            <a:solidFill>
              <a:srgbClr val="FFC000"/>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grpSp>
        <p:nvGrpSpPr>
          <p:cNvPr id="44" name="组合 43"/>
          <p:cNvGrpSpPr/>
          <p:nvPr/>
        </p:nvGrpSpPr>
        <p:grpSpPr>
          <a:xfrm>
            <a:off x="7290374" y="2535231"/>
            <a:ext cx="3018419" cy="885552"/>
            <a:chOff x="1791494" y="2533650"/>
            <a:chExt cx="5486489" cy="1200150"/>
          </a:xfrm>
        </p:grpSpPr>
        <p:sp>
          <p:nvSpPr>
            <p:cNvPr id="45" name="矩形: 圆角 44"/>
            <p:cNvSpPr/>
            <p:nvPr/>
          </p:nvSpPr>
          <p:spPr>
            <a:xfrm>
              <a:off x="1791494" y="2533650"/>
              <a:ext cx="5486489"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文本框 45"/>
            <p:cNvSpPr txBox="1"/>
            <p:nvPr/>
          </p:nvSpPr>
          <p:spPr>
            <a:xfrm>
              <a:off x="1946663" y="2889792"/>
              <a:ext cx="5281461" cy="5422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协议就是数据报服务。 </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矩形: 圆角 46"/>
            <p:cNvSpPr/>
            <p:nvPr/>
          </p:nvSpPr>
          <p:spPr>
            <a:xfrm>
              <a:off x="1857375" y="2624956"/>
              <a:ext cx="5370749" cy="103217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par>
                                <p:cTn id="23" presetID="22" presetClass="entr" presetSubtype="1"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500"/>
                                        <p:tgtEl>
                                          <p:spTgt spid="22"/>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3000"/>
                            </p:stCondLst>
                            <p:childTnLst>
                              <p:par>
                                <p:cTn id="38" presetID="9"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dissolve">
                                      <p:cBhvr>
                                        <p:cTn id="40" dur="500"/>
                                        <p:tgtEl>
                                          <p:spTgt spid="28"/>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par>
                                <p:cTn id="54" presetID="10" presetClass="entr" presetSubtype="0"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par>
                          <p:cTn id="57" fill="hold">
                            <p:stCondLst>
                              <p:cond delay="4000"/>
                            </p:stCondLst>
                            <p:childTnLst>
                              <p:par>
                                <p:cTn id="58" presetID="10" presetClass="exit" presetSubtype="0" fill="hold" grpId="1" nodeType="afterEffect">
                                  <p:stCondLst>
                                    <p:cond delay="0"/>
                                  </p:stCondLst>
                                  <p:childTnLst>
                                    <p:animEffect transition="out" filter="fade">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30"/>
                                        </p:tgtEl>
                                      </p:cBhvr>
                                    </p:animEffect>
                                    <p:set>
                                      <p:cBhvr>
                                        <p:cTn id="63" dur="1" fill="hold">
                                          <p:stCondLst>
                                            <p:cond delay="499"/>
                                          </p:stCondLst>
                                        </p:cTn>
                                        <p:tgtEl>
                                          <p:spTgt spid="30"/>
                                        </p:tgtEl>
                                        <p:attrNameLst>
                                          <p:attrName>style.visibility</p:attrName>
                                        </p:attrNameLst>
                                      </p:cBhvr>
                                      <p:to>
                                        <p:strVal val="hidden"/>
                                      </p:to>
                                    </p:set>
                                  </p:childTnLst>
                                </p:cTn>
                              </p:par>
                            </p:childTnLst>
                          </p:cTn>
                        </p:par>
                        <p:par>
                          <p:cTn id="64" fill="hold">
                            <p:stCondLst>
                              <p:cond delay="4500"/>
                            </p:stCondLst>
                            <p:childTnLst>
                              <p:par>
                                <p:cTn id="65" presetID="42" presetClass="path" presetSubtype="0" accel="50000" decel="50000" fill="hold" nodeType="afterEffect">
                                  <p:stCondLst>
                                    <p:cond delay="0"/>
                                  </p:stCondLst>
                                  <p:childTnLst>
                                    <p:animMotion origin="layout" path="M 4.79167E-6 2.96296E-6 L 0.04309 0.00023 " pathEditMode="relative" rAng="0" ptsTypes="AA">
                                      <p:cBhvr>
                                        <p:cTn id="66" dur="1000" fill="hold"/>
                                        <p:tgtEl>
                                          <p:spTgt spid="36"/>
                                        </p:tgtEl>
                                        <p:attrNameLst>
                                          <p:attrName>ppt_x</p:attrName>
                                          <p:attrName>ppt_y</p:attrName>
                                        </p:attrNameLst>
                                      </p:cBhvr>
                                      <p:rCtr x="2148" y="0"/>
                                    </p:animMotion>
                                  </p:childTnLst>
                                </p:cTn>
                              </p:par>
                              <p:par>
                                <p:cTn id="67" presetID="42" presetClass="path" presetSubtype="0" accel="50000" decel="50000" fill="hold" nodeType="withEffect">
                                  <p:stCondLst>
                                    <p:cond delay="0"/>
                                  </p:stCondLst>
                                  <p:childTnLst>
                                    <p:animMotion origin="layout" path="M -2.91667E-6 -1.48148E-6 L 0.06341 -0.00046 " pathEditMode="relative" rAng="0" ptsTypes="AA">
                                      <p:cBhvr>
                                        <p:cTn id="68" dur="1000" fill="hold"/>
                                        <p:tgtEl>
                                          <p:spTgt spid="32"/>
                                        </p:tgtEl>
                                        <p:attrNameLst>
                                          <p:attrName>ppt_x</p:attrName>
                                          <p:attrName>ppt_y</p:attrName>
                                        </p:attrNameLst>
                                      </p:cBhvr>
                                      <p:rCtr x="3164" y="-23"/>
                                    </p:animMotion>
                                  </p:childTnLst>
                                </p:cTn>
                              </p:par>
                              <p:par>
                                <p:cTn id="69" presetID="42" presetClass="path" presetSubtype="0" accel="50000" decel="50000" fill="hold" nodeType="withEffect">
                                  <p:stCondLst>
                                    <p:cond delay="0"/>
                                  </p:stCondLst>
                                  <p:childTnLst>
                                    <p:animMotion origin="layout" path="M 0.0431 0.00023 L 0.08399 -0.00047 " pathEditMode="relative" rAng="0" ptsTypes="AA">
                                      <p:cBhvr>
                                        <p:cTn id="70" dur="1000" fill="hold"/>
                                        <p:tgtEl>
                                          <p:spTgt spid="40"/>
                                        </p:tgtEl>
                                        <p:attrNameLst>
                                          <p:attrName>ppt_x</p:attrName>
                                          <p:attrName>ppt_y</p:attrName>
                                        </p:attrNameLst>
                                      </p:cBhvr>
                                      <p:rCtr x="2044" y="-46"/>
                                    </p:animMotion>
                                  </p:childTnLst>
                                </p:cTn>
                              </p:par>
                            </p:childTnLst>
                          </p:cTn>
                        </p:par>
                        <p:par>
                          <p:cTn id="71" fill="hold">
                            <p:stCondLst>
                              <p:cond delay="5500"/>
                            </p:stCondLst>
                            <p:childTnLst>
                              <p:par>
                                <p:cTn id="72" presetID="42" presetClass="path" presetSubtype="0" accel="50000" decel="50000" fill="hold" nodeType="afterEffect">
                                  <p:stCondLst>
                                    <p:cond delay="0"/>
                                  </p:stCondLst>
                                  <p:childTnLst>
                                    <p:animMotion origin="layout" path="M 0.04309 0.00023 L 0.12591 -0.0625 " pathEditMode="relative" rAng="0" ptsTypes="AA">
                                      <p:cBhvr>
                                        <p:cTn id="73" dur="1000" fill="hold"/>
                                        <p:tgtEl>
                                          <p:spTgt spid="36"/>
                                        </p:tgtEl>
                                        <p:attrNameLst>
                                          <p:attrName>ppt_x</p:attrName>
                                          <p:attrName>ppt_y</p:attrName>
                                        </p:attrNameLst>
                                      </p:cBhvr>
                                      <p:rCtr x="4141" y="-3148"/>
                                    </p:animMotion>
                                  </p:childTnLst>
                                </p:cTn>
                              </p:par>
                              <p:par>
                                <p:cTn id="74" presetID="42" presetClass="path" presetSubtype="0" accel="50000" decel="50000" fill="hold" nodeType="withEffect">
                                  <p:stCondLst>
                                    <p:cond delay="0"/>
                                  </p:stCondLst>
                                  <p:childTnLst>
                                    <p:animMotion origin="layout" path="M 0.06341 -0.00046 L 0.13933 0.05486 " pathEditMode="relative" rAng="0" ptsTypes="AA">
                                      <p:cBhvr>
                                        <p:cTn id="75" dur="1000" fill="hold"/>
                                        <p:tgtEl>
                                          <p:spTgt spid="32"/>
                                        </p:tgtEl>
                                        <p:attrNameLst>
                                          <p:attrName>ppt_x</p:attrName>
                                          <p:attrName>ppt_y</p:attrName>
                                        </p:attrNameLst>
                                      </p:cBhvr>
                                      <p:rCtr x="3789" y="2755"/>
                                    </p:animMotion>
                                  </p:childTnLst>
                                </p:cTn>
                              </p:par>
                              <p:par>
                                <p:cTn id="76" presetID="42" presetClass="path" presetSubtype="0" accel="50000" decel="50000" fill="hold" nodeType="withEffect">
                                  <p:stCondLst>
                                    <p:cond delay="0"/>
                                  </p:stCondLst>
                                  <p:childTnLst>
                                    <p:animMotion origin="layout" path="M 0.08399 -0.00047 L 0.11341 0.09305 " pathEditMode="relative" rAng="0" ptsTypes="AA">
                                      <p:cBhvr>
                                        <p:cTn id="77" dur="1000" fill="hold"/>
                                        <p:tgtEl>
                                          <p:spTgt spid="40"/>
                                        </p:tgtEl>
                                        <p:attrNameLst>
                                          <p:attrName>ppt_x</p:attrName>
                                          <p:attrName>ppt_y</p:attrName>
                                        </p:attrNameLst>
                                      </p:cBhvr>
                                      <p:rCtr x="1471" y="4676"/>
                                    </p:animMotion>
                                  </p:childTnLst>
                                </p:cTn>
                              </p:par>
                            </p:childTnLst>
                          </p:cTn>
                        </p:par>
                        <p:par>
                          <p:cTn id="78" fill="hold">
                            <p:stCondLst>
                              <p:cond delay="6500"/>
                            </p:stCondLst>
                            <p:childTnLst>
                              <p:par>
                                <p:cTn id="79" presetID="42" presetClass="path" presetSubtype="0" accel="50000" decel="50000" fill="hold" nodeType="afterEffect">
                                  <p:stCondLst>
                                    <p:cond delay="0"/>
                                  </p:stCondLst>
                                  <p:childTnLst>
                                    <p:animMotion origin="layout" path="M 0.12591 -0.0625 L 0.20481 0.01574 " pathEditMode="relative" rAng="0" ptsTypes="AA">
                                      <p:cBhvr>
                                        <p:cTn id="80" dur="1000" fill="hold"/>
                                        <p:tgtEl>
                                          <p:spTgt spid="36"/>
                                        </p:tgtEl>
                                        <p:attrNameLst>
                                          <p:attrName>ppt_x</p:attrName>
                                          <p:attrName>ppt_y</p:attrName>
                                        </p:attrNameLst>
                                      </p:cBhvr>
                                      <p:rCtr x="3945" y="3912"/>
                                    </p:animMotion>
                                  </p:childTnLst>
                                </p:cTn>
                              </p:par>
                              <p:par>
                                <p:cTn id="81" presetID="42" presetClass="path" presetSubtype="0" accel="50000" decel="50000" fill="hold" nodeType="withEffect">
                                  <p:stCondLst>
                                    <p:cond delay="0"/>
                                  </p:stCondLst>
                                  <p:childTnLst>
                                    <p:animMotion origin="layout" path="M 0.13933 0.05486 L 0.22513 0.01505 " pathEditMode="relative" rAng="0" ptsTypes="AA">
                                      <p:cBhvr>
                                        <p:cTn id="82" dur="1000" fill="hold"/>
                                        <p:tgtEl>
                                          <p:spTgt spid="32"/>
                                        </p:tgtEl>
                                        <p:attrNameLst>
                                          <p:attrName>ppt_x</p:attrName>
                                          <p:attrName>ppt_y</p:attrName>
                                        </p:attrNameLst>
                                      </p:cBhvr>
                                      <p:rCtr x="4284" y="-1991"/>
                                    </p:animMotion>
                                  </p:childTnLst>
                                </p:cTn>
                              </p:par>
                              <p:par>
                                <p:cTn id="83" presetID="42" presetClass="path" presetSubtype="0" accel="50000" decel="50000" fill="hold" nodeType="withEffect">
                                  <p:stCondLst>
                                    <p:cond delay="0"/>
                                  </p:stCondLst>
                                  <p:childTnLst>
                                    <p:animMotion origin="layout" path="M 0.11341 0.09305 L 0.20482 0.10555 " pathEditMode="relative" rAng="0" ptsTypes="AA">
                                      <p:cBhvr>
                                        <p:cTn id="84" dur="1000" fill="hold"/>
                                        <p:tgtEl>
                                          <p:spTgt spid="40"/>
                                        </p:tgtEl>
                                        <p:attrNameLst>
                                          <p:attrName>ppt_x</p:attrName>
                                          <p:attrName>ppt_y</p:attrName>
                                        </p:attrNameLst>
                                      </p:cBhvr>
                                      <p:rCtr x="4570" y="625"/>
                                    </p:animMotion>
                                  </p:childTnLst>
                                </p:cTn>
                              </p:par>
                            </p:childTnLst>
                          </p:cTn>
                        </p:par>
                        <p:par>
                          <p:cTn id="85" fill="hold">
                            <p:stCondLst>
                              <p:cond delay="7500"/>
                            </p:stCondLst>
                            <p:childTnLst>
                              <p:par>
                                <p:cTn id="86" presetID="42" presetClass="path" presetSubtype="0" accel="50000" decel="50000" fill="hold" nodeType="afterEffect">
                                  <p:stCondLst>
                                    <p:cond delay="0"/>
                                  </p:stCondLst>
                                  <p:childTnLst>
                                    <p:animMotion origin="layout" path="M 0.20481 0.01574 L 0.26601 0.01736 " pathEditMode="relative" rAng="0" ptsTypes="AA">
                                      <p:cBhvr>
                                        <p:cTn id="87" dur="1000" fill="hold"/>
                                        <p:tgtEl>
                                          <p:spTgt spid="36"/>
                                        </p:tgtEl>
                                        <p:attrNameLst>
                                          <p:attrName>ppt_x</p:attrName>
                                          <p:attrName>ppt_y</p:attrName>
                                        </p:attrNameLst>
                                      </p:cBhvr>
                                      <p:rCtr x="3060" y="69"/>
                                    </p:animMotion>
                                  </p:childTnLst>
                                </p:cTn>
                              </p:par>
                              <p:par>
                                <p:cTn id="88" presetID="42" presetClass="path" presetSubtype="0" accel="50000" decel="50000" fill="hold" nodeType="withEffect">
                                  <p:stCondLst>
                                    <p:cond delay="0"/>
                                  </p:stCondLst>
                                  <p:childTnLst>
                                    <p:animMotion origin="layout" path="M 0.22513 0.01505 L 0.28633 0.0132 " pathEditMode="relative" rAng="0" ptsTypes="AA">
                                      <p:cBhvr>
                                        <p:cTn id="89" dur="1000" fill="hold"/>
                                        <p:tgtEl>
                                          <p:spTgt spid="32"/>
                                        </p:tgtEl>
                                        <p:attrNameLst>
                                          <p:attrName>ppt_x</p:attrName>
                                          <p:attrName>ppt_y</p:attrName>
                                        </p:attrNameLst>
                                      </p:cBhvr>
                                      <p:rCtr x="3060" y="-93"/>
                                    </p:animMotion>
                                  </p:childTnLst>
                                </p:cTn>
                              </p:par>
                              <p:par>
                                <p:cTn id="90" presetID="42" presetClass="path" presetSubtype="0" accel="50000" decel="50000" fill="hold" nodeType="withEffect">
                                  <p:stCondLst>
                                    <p:cond delay="0"/>
                                  </p:stCondLst>
                                  <p:childTnLst>
                                    <p:animMotion origin="layout" path="M 0.20482 0.10555 L 0.2457 0.01504 " pathEditMode="relative" rAng="0" ptsTypes="AA">
                                      <p:cBhvr>
                                        <p:cTn id="91" dur="1000" fill="hold"/>
                                        <p:tgtEl>
                                          <p:spTgt spid="40"/>
                                        </p:tgtEl>
                                        <p:attrNameLst>
                                          <p:attrName>ppt_x</p:attrName>
                                          <p:attrName>ppt_y</p:attrName>
                                        </p:attrNameLst>
                                      </p:cBhvr>
                                      <p:rCtr x="2044" y="-4537"/>
                                    </p:animMotion>
                                  </p:childTnLst>
                                </p:cTn>
                              </p:par>
                            </p:childTnLst>
                          </p:cTn>
                        </p:par>
                        <p:par>
                          <p:cTn id="92" fill="hold">
                            <p:stCondLst>
                              <p:cond delay="8500"/>
                            </p:stCondLst>
                            <p:childTnLst>
                              <p:par>
                                <p:cTn id="93" presetID="42" presetClass="path" presetSubtype="0" accel="50000" decel="50000" fill="hold" nodeType="afterEffect">
                                  <p:stCondLst>
                                    <p:cond delay="0"/>
                                  </p:stCondLst>
                                  <p:childTnLst>
                                    <p:animMotion origin="layout" path="M 0.2457 0.01504 L 0.3069 0.01666 " pathEditMode="relative" rAng="0" ptsTypes="AA">
                                      <p:cBhvr>
                                        <p:cTn id="94" dur="1000" fill="hold"/>
                                        <p:tgtEl>
                                          <p:spTgt spid="40"/>
                                        </p:tgtEl>
                                        <p:attrNameLst>
                                          <p:attrName>ppt_x</p:attrName>
                                          <p:attrName>ppt_y</p:attrName>
                                        </p:attrNameLst>
                                      </p:cBhvr>
                                      <p:rCtr x="3060" y="69"/>
                                    </p:animMotion>
                                  </p:childTnLst>
                                </p:cTn>
                              </p:par>
                            </p:childTnLst>
                          </p:cTn>
                        </p:par>
                        <p:par>
                          <p:cTn id="95" fill="hold">
                            <p:stCondLst>
                              <p:cond delay="9500"/>
                            </p:stCondLst>
                            <p:childTnLst>
                              <p:par>
                                <p:cTn id="96" presetID="9" presetClass="entr" presetSubtype="0" fill="hold" grpId="0" nodeType="after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dissolve">
                                      <p:cBhvr>
                                        <p:cTn id="98" dur="500"/>
                                        <p:tgtEl>
                                          <p:spTgt spid="29"/>
                                        </p:tgtEl>
                                      </p:cBhvr>
                                    </p:animEffect>
                                  </p:childTnLst>
                                </p:cTn>
                              </p:par>
                            </p:childTnLst>
                          </p:cTn>
                        </p:par>
                        <p:par>
                          <p:cTn id="99" fill="hold">
                            <p:stCondLst>
                              <p:cond delay="10000"/>
                            </p:stCondLst>
                            <p:childTnLst>
                              <p:par>
                                <p:cTn id="100" presetID="22" presetClass="entr" presetSubtype="8"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wipe(left)">
                                      <p:cBhvr>
                                        <p:cTn id="102" dur="500"/>
                                        <p:tgtEl>
                                          <p:spTgt spid="31"/>
                                        </p:tgtEl>
                                      </p:cBhvr>
                                    </p:animEffect>
                                  </p:childTnLst>
                                </p:cTn>
                              </p:par>
                            </p:childTnLst>
                          </p:cTn>
                        </p:par>
                        <p:par>
                          <p:cTn id="103" fill="hold">
                            <p:stCondLst>
                              <p:cond delay="10500"/>
                            </p:stCondLst>
                            <p:childTnLst>
                              <p:par>
                                <p:cTn id="104" presetID="22" presetClass="entr" presetSubtype="8" fill="hold" nodeType="after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wipe(left)">
                                      <p:cBhvr>
                                        <p:cTn id="10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1" grpId="0" bldLvl="0" animBg="1"/>
      <p:bldP spid="22" grpId="0" bldLvl="0" animBg="1"/>
      <p:bldP spid="23" grpId="0"/>
      <p:bldP spid="25" grpId="0" bldLvl="0" animBg="1"/>
      <p:bldP spid="28" grpId="0" autoUpdateAnimBg="0"/>
      <p:bldP spid="28" grpId="1"/>
      <p:bldP spid="29" grpId="0" autoUpdateAnimBg="0"/>
      <p:bldP spid="30" grpId="0" bldLvl="0" animBg="1"/>
      <p:bldP spid="30" grpId="1" bldLvl="0" animBg="1"/>
      <p:bldP spid="31" grpId="0" bldLvl="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BGP</a:t>
            </a:r>
            <a:r>
              <a:rPr lang="zh-CN" altLang="en-US" dirty="0"/>
              <a:t>路由选择规则</a:t>
            </a:r>
            <a:endParaRPr lang="zh-CN" altLang="en-US" dirty="0"/>
          </a:p>
        </p:txBody>
      </p:sp>
      <p:sp>
        <p:nvSpPr>
          <p:cNvPr id="7" name="文本框 6"/>
          <p:cNvSpPr txBox="1"/>
          <p:nvPr/>
        </p:nvSpPr>
        <p:spPr>
          <a:xfrm>
            <a:off x="1399312" y="2510122"/>
            <a:ext cx="10521574" cy="22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342900" indent="-342900">
              <a:lnSpc>
                <a:spcPct val="110000"/>
              </a:lnSpc>
              <a:buClr>
                <a:srgbClr val="009FF6"/>
              </a:buClr>
              <a:buFont typeface="Wingdings" panose="05000000000000000000" pitchFamily="2" charset="2"/>
              <a:buChar char="p"/>
              <a:defRPr kumimoji="1" sz="2400">
                <a:latin typeface="Times New Roman" panose="02020603050405020304" pitchFamily="18" charset="0"/>
                <a:ea typeface="思源黑体 CN Normal" panose="020B0400000000000000" pitchFamily="34" charset="-122"/>
                <a:cs typeface="Times New Roman" panose="02020603050405020304" pitchFamily="18" charset="0"/>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nSpc>
                <a:spcPct val="150000"/>
              </a:lnSpc>
            </a:pPr>
            <a:r>
              <a:rPr lang="en-US" altLang="zh-CN" dirty="0"/>
              <a:t>1.</a:t>
            </a:r>
            <a:r>
              <a:rPr lang="zh-CN" altLang="en-US" dirty="0"/>
              <a:t> 优选路由策略中</a:t>
            </a:r>
            <a:r>
              <a:rPr lang="zh-CN" altLang="en-US" dirty="0">
                <a:solidFill>
                  <a:srgbClr val="C00000"/>
                </a:solidFill>
              </a:rPr>
              <a:t>优先级</a:t>
            </a:r>
            <a:r>
              <a:rPr lang="zh-CN" altLang="en-US" dirty="0"/>
              <a:t>最高的路由</a:t>
            </a:r>
            <a:endParaRPr lang="zh-CN" altLang="en-US" dirty="0"/>
          </a:p>
          <a:p>
            <a:pPr>
              <a:lnSpc>
                <a:spcPct val="150000"/>
              </a:lnSpc>
            </a:pPr>
            <a:r>
              <a:rPr lang="en-US" altLang="zh-CN" dirty="0"/>
              <a:t>2.</a:t>
            </a:r>
            <a:r>
              <a:rPr lang="zh-CN" altLang="en-US" dirty="0"/>
              <a:t> 优选</a:t>
            </a:r>
            <a:r>
              <a:rPr lang="en-US" altLang="zh-CN" dirty="0">
                <a:solidFill>
                  <a:srgbClr val="C00000"/>
                </a:solidFill>
              </a:rPr>
              <a:t>AS</a:t>
            </a:r>
            <a:r>
              <a:rPr lang="zh-CN" altLang="en-US" dirty="0">
                <a:solidFill>
                  <a:srgbClr val="C00000"/>
                </a:solidFill>
              </a:rPr>
              <a:t>路径（</a:t>
            </a:r>
            <a:r>
              <a:rPr lang="en-US" altLang="zh-CN" dirty="0" err="1">
                <a:solidFill>
                  <a:srgbClr val="C00000"/>
                </a:solidFill>
              </a:rPr>
              <a:t>AS_Path</a:t>
            </a:r>
            <a:r>
              <a:rPr lang="zh-CN" altLang="en-US" dirty="0">
                <a:solidFill>
                  <a:srgbClr val="C00000"/>
                </a:solidFill>
              </a:rPr>
              <a:t>）最短</a:t>
            </a:r>
            <a:r>
              <a:rPr lang="zh-CN" altLang="en-US" dirty="0"/>
              <a:t>的路由</a:t>
            </a:r>
            <a:endParaRPr lang="zh-CN" altLang="en-US" dirty="0"/>
          </a:p>
          <a:p>
            <a:pPr>
              <a:lnSpc>
                <a:spcPct val="150000"/>
              </a:lnSpc>
            </a:pPr>
            <a:r>
              <a:rPr lang="en-US" altLang="zh-CN" dirty="0"/>
              <a:t>3.</a:t>
            </a:r>
            <a:r>
              <a:rPr lang="zh-CN" altLang="en-US" dirty="0"/>
              <a:t>热土豆选路</a:t>
            </a:r>
            <a:endParaRPr lang="zh-CN" altLang="en-US" dirty="0"/>
          </a:p>
          <a:p>
            <a:pPr marL="0" indent="0">
              <a:lnSpc>
                <a:spcPct val="150000"/>
              </a:lnSpc>
              <a:buNone/>
            </a:pPr>
            <a:r>
              <a:rPr lang="zh-CN" altLang="en-US" dirty="0"/>
              <a:t>当以上全部相同，则为“等价路由”，可以负载均衡</a:t>
            </a:r>
            <a:endParaRPr lang="zh-CN" alt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路由协议小结</a:t>
            </a:r>
            <a:endParaRPr lang="zh-CN" altLang="en-US" dirty="0"/>
          </a:p>
        </p:txBody>
      </p:sp>
      <p:graphicFrame>
        <p:nvGraphicFramePr>
          <p:cNvPr id="4" name="Group 606"/>
          <p:cNvGraphicFramePr>
            <a:graphicFrameLocks noGrp="1"/>
          </p:cNvGraphicFramePr>
          <p:nvPr>
            <p:custDataLst>
              <p:tags r:id="rId1"/>
            </p:custDataLst>
          </p:nvPr>
        </p:nvGraphicFramePr>
        <p:xfrm>
          <a:off x="2105267" y="2467779"/>
          <a:ext cx="8128000" cy="3903663"/>
        </p:xfrm>
        <a:graphic>
          <a:graphicData uri="http://schemas.openxmlformats.org/drawingml/2006/table">
            <a:tbl>
              <a:tblPr/>
              <a:tblGrid>
                <a:gridCol w="1752600"/>
                <a:gridCol w="2311400"/>
                <a:gridCol w="2032000"/>
                <a:gridCol w="2032000"/>
              </a:tblGrid>
              <a:tr h="368087">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RIP</a:t>
                      </a:r>
                      <a:endParaRPr kumimoji="0" lang="en-US" altLang="zh-CN" sz="1800" b="1"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OSPF</a:t>
                      </a:r>
                      <a:endParaRPr kumimoji="0" lang="en-US" altLang="zh-CN" sz="1800" b="1"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BGP</a:t>
                      </a:r>
                      <a:endParaRPr kumimoji="0" lang="en-US" altLang="zh-CN" sz="1800" b="1"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r>
              <a:tr h="349409">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协议类型</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IGP</a:t>
                      </a:r>
                      <a:endParaRPr kumimoji="0" lang="en-US" altLang="zh-CN"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IGP</a:t>
                      </a:r>
                      <a:endParaRPr kumimoji="0" lang="en-US" altLang="zh-CN"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EGP</a:t>
                      </a:r>
                      <a:endParaRPr kumimoji="0" lang="en-US" altLang="zh-CN"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r>
              <a:tr h="350998">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信息表达格式</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距离－向量协议</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链路－状态协议</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路径向量</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r>
              <a:tr h="374820">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交换信息范围</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相邻路由器</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2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自治系统或区域内路由器</a:t>
                      </a:r>
                      <a:endParaRPr kumimoji="0" lang="zh-CN" altLang="en-US" sz="12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BGP</a:t>
                      </a: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发言人</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r>
              <a:tr h="384349">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交换信息内容</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路由表</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链路状态</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路径向量</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r>
              <a:tr h="350998">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交换信息时间</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30S</a:t>
                      </a:r>
                      <a:endParaRPr kumimoji="0" lang="en-US" altLang="zh-CN"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当链路状态发生变化</a:t>
                      </a:r>
                      <a:endParaRPr kumimoji="0" lang="zh-CN" altLang="en-US"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有变化</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r>
              <a:tr h="349409">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原则</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最短路径</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最小代价</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可达性</a:t>
                      </a:r>
                      <a:endParaRPr kumimoji="0" lang="zh-CN" altLang="en-US"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r>
              <a:tr h="350998">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收敛过程</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较快</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快</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快</a:t>
                      </a:r>
                      <a:endParaRPr kumimoji="0" lang="zh-CN" altLang="en-US"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r>
              <a:tr h="349409">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传输协议</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UDP</a:t>
                      </a:r>
                      <a:endParaRPr kumimoji="0" lang="en-US" altLang="zh-CN"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IP</a:t>
                      </a:r>
                      <a:endParaRPr kumimoji="0" lang="en-US" altLang="zh-CN"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TCP</a:t>
                      </a:r>
                      <a:endParaRPr kumimoji="0" lang="en-US" altLang="zh-CN"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r>
              <a:tr h="337593">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适用网络类型</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小型网络</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大型网络</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自治系统之间</a:t>
                      </a:r>
                      <a:endParaRPr kumimoji="0" lang="zh-CN" altLang="en-US"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r>
              <a:tr h="337593">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衡量标准</a:t>
                      </a:r>
                      <a:endPar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距离</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可有多种度量标准</a:t>
                      </a:r>
                      <a:endParaRPr kumimoji="0" lang="zh-CN" altLang="en-US" sz="1600" b="0" i="0" u="none" strike="noStrike" cap="none" normalizeH="0" baseline="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c>
                  <a:txBody>
                    <a:bodyPr/>
                    <a:lstStyle>
                      <a:lvl1pPr marL="0" algn="l" defTabSz="457200" rtl="0" eaLnBrk="1" latinLnBrk="0" hangingPunct="1">
                        <a:defRPr sz="1800" kern="1200">
                          <a:solidFill>
                            <a:schemeClr val="tx1"/>
                          </a:solidFill>
                          <a:latin typeface="等线" panose="02010600030101010101" charset="-122"/>
                        </a:defRPr>
                      </a:lvl1pPr>
                      <a:lvl2pPr marL="457200" algn="l" defTabSz="457200" rtl="0" eaLnBrk="1" latinLnBrk="0" hangingPunct="1">
                        <a:defRPr sz="1800" kern="1200">
                          <a:solidFill>
                            <a:schemeClr val="tx1"/>
                          </a:solidFill>
                          <a:latin typeface="等线" panose="02010600030101010101" charset="-122"/>
                        </a:defRPr>
                      </a:lvl2pPr>
                      <a:lvl3pPr marL="914400" algn="l" defTabSz="457200" rtl="0" eaLnBrk="1" latinLnBrk="0" hangingPunct="1">
                        <a:defRPr sz="1800" kern="1200">
                          <a:solidFill>
                            <a:schemeClr val="tx1"/>
                          </a:solidFill>
                          <a:latin typeface="等线" panose="02010600030101010101" charset="-122"/>
                        </a:defRPr>
                      </a:lvl3pPr>
                      <a:lvl4pPr marL="1371600" algn="l" defTabSz="457200" rtl="0" eaLnBrk="1" latinLnBrk="0" hangingPunct="1">
                        <a:defRPr sz="1800" kern="1200">
                          <a:solidFill>
                            <a:schemeClr val="tx1"/>
                          </a:solidFill>
                          <a:latin typeface="等线" panose="02010600030101010101" charset="-122"/>
                        </a:defRPr>
                      </a:lvl4pPr>
                      <a:lvl5pPr marL="1828800" algn="l" defTabSz="457200" rtl="0" eaLnBrk="1" latinLnBrk="0" hangingPunct="1">
                        <a:defRPr sz="1800" kern="1200">
                          <a:solidFill>
                            <a:schemeClr val="tx1"/>
                          </a:solidFill>
                          <a:latin typeface="等线" panose="02010600030101010101" charset="-122"/>
                        </a:defRPr>
                      </a:lvl5pPr>
                      <a:lvl6pPr marL="2286000" algn="l" defTabSz="457200" rtl="0" eaLnBrk="1" latinLnBrk="0" hangingPunct="1">
                        <a:defRPr sz="1800" kern="1200">
                          <a:solidFill>
                            <a:schemeClr val="tx1"/>
                          </a:solidFill>
                          <a:latin typeface="等线" panose="02010600030101010101" charset="-122"/>
                        </a:defRPr>
                      </a:lvl6pPr>
                      <a:lvl7pPr marL="2743200" algn="l" defTabSz="457200" rtl="0" eaLnBrk="1" latinLnBrk="0" hangingPunct="1">
                        <a:defRPr sz="1800" kern="1200">
                          <a:solidFill>
                            <a:schemeClr val="tx1"/>
                          </a:solidFill>
                          <a:latin typeface="等线" panose="02010600030101010101" charset="-122"/>
                        </a:defRPr>
                      </a:lvl7pPr>
                      <a:lvl8pPr marL="3200400" algn="l" defTabSz="457200" rtl="0" eaLnBrk="1" latinLnBrk="0" hangingPunct="1">
                        <a:defRPr sz="1800" kern="1200">
                          <a:solidFill>
                            <a:schemeClr val="tx1"/>
                          </a:solidFill>
                          <a:latin typeface="等线" panose="02010600030101010101" charset="-122"/>
                        </a:defRPr>
                      </a:lvl8pPr>
                      <a:lvl9pPr marL="3657600" algn="l" defTabSz="457200" rtl="0" eaLnBrk="1" latinLnBrk="0" hangingPunct="1">
                        <a:defRPr sz="1800" kern="1200">
                          <a:solidFill>
                            <a:schemeClr val="tx1"/>
                          </a:solidFill>
                          <a:latin typeface="等线" panose="02010600030101010101"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rPr>
                        <a:t>无</a:t>
                      </a:r>
                      <a:endParaRPr kumimoji="0" lang="zh-CN" altLang="en-US" sz="1600" b="0" i="0" u="none" strike="noStrike" cap="none" normalizeH="0" baseline="0" dirty="0">
                        <a:ln>
                          <a:noFill/>
                        </a:ln>
                        <a:solidFill>
                          <a:srgbClr val="FF0000"/>
                        </a:solidFill>
                        <a:effectLst/>
                        <a:latin typeface="Arial" panose="020B0604020202020204" pitchFamily="34" charset="0"/>
                        <a:ea typeface="楷体" panose="02010609060101010101" pitchFamily="49" charset="-122"/>
                        <a:cs typeface="Arial" panose="020B0604020202020204" pitchFamily="34" charset="0"/>
                      </a:endParaRPr>
                    </a:p>
                  </a:txBody>
                  <a:tcPr marL="90000" marR="90000" marT="46821" marB="46821"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solidFill>
                      <a:srgbClr val="FFC000">
                        <a:lumMod val="20000"/>
                        <a:lumOff val="80000"/>
                      </a:srgbClr>
                    </a:solidFill>
                  </a:tcPr>
                </a:tc>
              </a:tr>
            </a:tbl>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rtlCol="0"/>
          <a:lstStyle/>
          <a:p>
            <a:pPr rtl="0"/>
            <a:r>
              <a:rPr lang="zh-CN" altLang="en-US" dirty="0"/>
              <a:t>本章咱们学习了</a:t>
            </a:r>
            <a:endParaRPr lang="zh-CN" altLang="en-US" b="0" dirty="0">
              <a:latin typeface="Microsoft YaHei UI" panose="020B0503020204020204" pitchFamily="34" charset="-122"/>
              <a:ea typeface="Microsoft YaHei UI" panose="020B0503020204020204" pitchFamily="34" charset="-122"/>
            </a:endParaRPr>
          </a:p>
        </p:txBody>
      </p:sp>
      <p:sp>
        <p:nvSpPr>
          <p:cNvPr id="4" name="内容占位符 3"/>
          <p:cNvSpPr>
            <a:spLocks noGrp="1"/>
          </p:cNvSpPr>
          <p:nvPr>
            <p:ph idx="13"/>
          </p:nvPr>
        </p:nvSpPr>
        <p:spPr>
          <a:xfrm>
            <a:off x="1295401" y="3229053"/>
            <a:ext cx="2952000" cy="1109133"/>
          </a:xfrm>
        </p:spPr>
        <p:txBody>
          <a:bodyPr rtlCol="0"/>
          <a:lstStyle/>
          <a:p>
            <a:pPr rtl="0"/>
            <a:r>
              <a:rPr lang="zh-CN" altLang="en-US" dirty="0"/>
              <a:t>网络互联基础</a:t>
            </a:r>
            <a:endParaRPr lang="zh-CN" altLang="en-US" dirty="0">
              <a:latin typeface="Microsoft YaHei UI" panose="020B0503020204020204" pitchFamily="34" charset="-122"/>
              <a:ea typeface="Microsoft YaHei UI" panose="020B0503020204020204" pitchFamily="34" charset="-122"/>
            </a:endParaRPr>
          </a:p>
        </p:txBody>
      </p:sp>
      <p:sp>
        <p:nvSpPr>
          <p:cNvPr id="7" name="内容占位符 6"/>
          <p:cNvSpPr>
            <a:spLocks noGrp="1"/>
          </p:cNvSpPr>
          <p:nvPr>
            <p:ph idx="14"/>
          </p:nvPr>
        </p:nvSpPr>
        <p:spPr>
          <a:xfrm>
            <a:off x="4496657" y="3229053"/>
            <a:ext cx="2952000"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网络互联设备</a:t>
            </a:r>
            <a:r>
              <a:rPr lang="en-US" altLang="zh-CN" dirty="0">
                <a:latin typeface="Microsoft YaHei UI" panose="020B0503020204020204" pitchFamily="34" charset="-122"/>
                <a:ea typeface="Microsoft YaHei UI" panose="020B0503020204020204" pitchFamily="34" charset="-122"/>
              </a:rPr>
              <a:t>——</a:t>
            </a:r>
            <a:r>
              <a:rPr lang="zh-CN" altLang="en-US" dirty="0">
                <a:latin typeface="Microsoft YaHei UI" panose="020B0503020204020204" pitchFamily="34" charset="-122"/>
                <a:ea typeface="Microsoft YaHei UI" panose="020B0503020204020204" pitchFamily="34" charset="-122"/>
              </a:rPr>
              <a:t>路由器</a:t>
            </a:r>
            <a:endParaRPr lang="zh-CN" altLang="en-US" dirty="0">
              <a:latin typeface="Microsoft YaHei UI" panose="020B0503020204020204" pitchFamily="34" charset="-122"/>
              <a:ea typeface="Microsoft YaHei UI" panose="020B0503020204020204" pitchFamily="34" charset="-122"/>
            </a:endParaRPr>
          </a:p>
        </p:txBody>
      </p:sp>
      <p:sp>
        <p:nvSpPr>
          <p:cNvPr id="8" name="内容占位符 7"/>
          <p:cNvSpPr>
            <a:spLocks noGrp="1"/>
          </p:cNvSpPr>
          <p:nvPr>
            <p:ph idx="15"/>
          </p:nvPr>
        </p:nvSpPr>
        <p:spPr>
          <a:xfrm>
            <a:off x="7697914" y="3229053"/>
            <a:ext cx="3198683"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网络互联中的数据转发</a:t>
            </a:r>
            <a:endParaRPr lang="zh-CN" altLang="en-US" dirty="0">
              <a:latin typeface="Microsoft YaHei UI" panose="020B0503020204020204" pitchFamily="34" charset="-122"/>
              <a:ea typeface="Microsoft YaHei UI" panose="020B0503020204020204" pitchFamily="34" charset="-122"/>
            </a:endParaRPr>
          </a:p>
        </p:txBody>
      </p:sp>
      <p:sp>
        <p:nvSpPr>
          <p:cNvPr id="9" name="内容占位符 3"/>
          <p:cNvSpPr txBox="1"/>
          <p:nvPr/>
        </p:nvSpPr>
        <p:spPr>
          <a:xfrm>
            <a:off x="2455191" y="4765016"/>
            <a:ext cx="2952000" cy="1109133"/>
          </a:xfrm>
          <a:prstGeom prst="rect">
            <a:avLst/>
          </a:prstGeom>
          <a:ln w="44450" cap="sq" cmpd="thinThick">
            <a:solidFill>
              <a:srgbClr val="FFC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panose="020B0604020202020204"/>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panose="020B0604020202020204"/>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panose="020B0604020202020204"/>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r>
              <a:rPr lang="zh-CN" altLang="en-US" dirty="0"/>
              <a:t>因特网控制报文协议</a:t>
            </a:r>
            <a:r>
              <a:rPr lang="en-US" altLang="zh-CN" dirty="0"/>
              <a:t>ICMP</a:t>
            </a:r>
            <a:endParaRPr lang="en-US" altLang="zh-CN" dirty="0"/>
          </a:p>
        </p:txBody>
      </p:sp>
      <p:sp>
        <p:nvSpPr>
          <p:cNvPr id="10" name="内容占位符 7"/>
          <p:cNvSpPr txBox="1"/>
          <p:nvPr/>
        </p:nvSpPr>
        <p:spPr>
          <a:xfrm>
            <a:off x="6098572" y="4765016"/>
            <a:ext cx="3198683" cy="1109133"/>
          </a:xfrm>
          <a:prstGeom prst="rect">
            <a:avLst/>
          </a:prstGeom>
          <a:ln w="44450" cap="sq" cmpd="thinThick">
            <a:solidFill>
              <a:srgbClr val="92D05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panose="020B0604020202020204"/>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panose="020B0604020202020204"/>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panose="020B0604020202020204"/>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r>
              <a:rPr lang="zh-CN" altLang="en-US" dirty="0"/>
              <a:t>网络互联中的选路</a:t>
            </a:r>
            <a:endParaRPr lang="zh-CN" altLang="en-US"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接下来</a:t>
            </a:r>
            <a:endParaRPr lang="zh-CN" altLang="en-US" dirty="0"/>
          </a:p>
        </p:txBody>
      </p:sp>
      <p:sp>
        <p:nvSpPr>
          <p:cNvPr id="4" name="内容占位符 3"/>
          <p:cNvSpPr>
            <a:spLocks noGrp="1"/>
          </p:cNvSpPr>
          <p:nvPr>
            <p:ph idx="13"/>
          </p:nvPr>
        </p:nvSpPr>
        <p:spPr>
          <a:xfrm>
            <a:off x="1295401" y="3205802"/>
            <a:ext cx="2952000" cy="1109133"/>
          </a:xfrm>
        </p:spPr>
        <p:txBody>
          <a:bodyPr/>
          <a:lstStyle/>
          <a:p>
            <a:r>
              <a:rPr lang="zh-CN" altLang="en-US" dirty="0"/>
              <a:t>数据通信的基本原理</a:t>
            </a:r>
            <a:endParaRPr lang="zh-CN" altLang="en-US" dirty="0"/>
          </a:p>
        </p:txBody>
      </p:sp>
      <p:sp>
        <p:nvSpPr>
          <p:cNvPr id="5" name="内容占位符 4"/>
          <p:cNvSpPr>
            <a:spLocks noGrp="1"/>
          </p:cNvSpPr>
          <p:nvPr>
            <p:ph idx="14"/>
          </p:nvPr>
        </p:nvSpPr>
        <p:spPr>
          <a:xfrm>
            <a:off x="4620000" y="3205802"/>
            <a:ext cx="2952000" cy="1109133"/>
          </a:xfrm>
        </p:spPr>
        <p:txBody>
          <a:bodyPr/>
          <a:lstStyle/>
          <a:p>
            <a:r>
              <a:rPr lang="zh-CN" altLang="en-US" dirty="0"/>
              <a:t>网络提供服务及应用</a:t>
            </a:r>
            <a:endParaRPr lang="zh-CN" altLang="en-US" dirty="0"/>
          </a:p>
        </p:txBody>
      </p:sp>
      <p:sp>
        <p:nvSpPr>
          <p:cNvPr id="6" name="内容占位符 5"/>
          <p:cNvSpPr>
            <a:spLocks noGrp="1"/>
          </p:cNvSpPr>
          <p:nvPr>
            <p:ph idx="15"/>
          </p:nvPr>
        </p:nvSpPr>
        <p:spPr>
          <a:xfrm>
            <a:off x="7944598" y="3205802"/>
            <a:ext cx="2952000" cy="1109133"/>
          </a:xfrm>
        </p:spPr>
        <p:txBody>
          <a:bodyPr/>
          <a:lstStyle/>
          <a:p>
            <a:r>
              <a:rPr lang="zh-CN" altLang="en-US" dirty="0"/>
              <a:t>局域网</a:t>
            </a:r>
            <a:endParaRPr lang="zh-CN" altLang="en-US" dirty="0"/>
          </a:p>
        </p:txBody>
      </p:sp>
      <p:sp>
        <p:nvSpPr>
          <p:cNvPr id="7" name="内容占位符 3"/>
          <p:cNvSpPr txBox="1"/>
          <p:nvPr/>
        </p:nvSpPr>
        <p:spPr>
          <a:xfrm>
            <a:off x="1295400" y="4694554"/>
            <a:ext cx="2952000" cy="1109133"/>
          </a:xfrm>
          <a:prstGeom prst="rect">
            <a:avLst/>
          </a:prstGeom>
          <a:ln w="44450" cap="sq" cmpd="thinThick">
            <a:solidFill>
              <a:srgbClr val="FFC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panose="020B0604020202020204"/>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panose="020B0604020202020204"/>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panose="020B0604020202020204"/>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r>
              <a:rPr lang="zh-CN" altLang="en-US" dirty="0"/>
              <a:t>网络互联</a:t>
            </a:r>
            <a:endParaRPr lang="zh-CN" altLang="en-US" dirty="0"/>
          </a:p>
        </p:txBody>
      </p:sp>
      <p:sp>
        <p:nvSpPr>
          <p:cNvPr id="8" name="内容占位符 7"/>
          <p:cNvSpPr txBox="1"/>
          <p:nvPr/>
        </p:nvSpPr>
        <p:spPr>
          <a:xfrm>
            <a:off x="4619999" y="4717801"/>
            <a:ext cx="2952001" cy="1109133"/>
          </a:xfrm>
          <a:prstGeom prst="rect">
            <a:avLst/>
          </a:prstGeom>
          <a:ln w="44450" cap="sq" cmpd="thinThick">
            <a:solidFill>
              <a:srgbClr val="92D05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panose="020B0604020202020204"/>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panose="020B0604020202020204"/>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panose="020B0604020202020204"/>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r>
              <a:rPr lang="zh-CN" altLang="en-US" dirty="0">
                <a:solidFill>
                  <a:srgbClr val="FF0000"/>
                </a:solidFill>
              </a:rPr>
              <a:t>拥塞控制</a:t>
            </a:r>
            <a:endParaRPr lang="zh-CN" altLang="en-US" dirty="0">
              <a:solidFill>
                <a:srgbClr val="FF0000"/>
              </a:solidFill>
            </a:endParaRPr>
          </a:p>
        </p:txBody>
      </p:sp>
      <p:sp>
        <p:nvSpPr>
          <p:cNvPr id="9" name="内容占位符 5"/>
          <p:cNvSpPr txBox="1"/>
          <p:nvPr/>
        </p:nvSpPr>
        <p:spPr>
          <a:xfrm>
            <a:off x="7944597" y="4694553"/>
            <a:ext cx="2952000" cy="1109133"/>
          </a:xfrm>
          <a:prstGeom prst="rect">
            <a:avLst/>
          </a:prstGeom>
          <a:ln w="44450" cap="sq" cmpd="thinThick">
            <a:solidFill>
              <a:srgbClr val="C00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panose="020B0604020202020204"/>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panose="020B0604020202020204"/>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panose="020B0604020202020204"/>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r>
              <a:rPr lang="zh-CN" altLang="en-US" dirty="0"/>
              <a:t>软件定义网络</a:t>
            </a:r>
            <a:endParaRPr lang="zh-CN" alt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  业</a:t>
            </a:r>
            <a:endParaRPr lang="zh-CN" altLang="en-US" dirty="0"/>
          </a:p>
        </p:txBody>
      </p:sp>
      <p:sp>
        <p:nvSpPr>
          <p:cNvPr id="3" name="内容占位符 2"/>
          <p:cNvSpPr>
            <a:spLocks noGrp="1"/>
          </p:cNvSpPr>
          <p:nvPr>
            <p:ph idx="1"/>
          </p:nvPr>
        </p:nvSpPr>
        <p:spPr/>
        <p:txBody>
          <a:bodyPr/>
          <a:lstStyle/>
          <a:p>
            <a:endParaRPr lang="zh-CN"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目   标</a:t>
            </a:r>
            <a:endParaRPr lang="zh-CN" altLang="en-US" b="0" dirty="0">
              <a:latin typeface="Microsoft YaHei UI" panose="020B0503020204020204" pitchFamily="34" charset="-122"/>
              <a:ea typeface="Microsoft YaHei UI" panose="020B0503020204020204" pitchFamily="34" charset="-122"/>
            </a:endParaRPr>
          </a:p>
        </p:txBody>
      </p:sp>
      <p:sp>
        <p:nvSpPr>
          <p:cNvPr id="4" name="内容占位符 3"/>
          <p:cNvSpPr>
            <a:spLocks noGrp="1"/>
          </p:cNvSpPr>
          <p:nvPr>
            <p:ph idx="1"/>
          </p:nvPr>
        </p:nvSpPr>
        <p:spPr/>
        <p:txBody>
          <a:bodyPr rtlCol="0">
            <a:normAutofit/>
          </a:bodyPr>
          <a:lstStyle/>
          <a:p>
            <a:pPr rtl="0"/>
            <a:r>
              <a:rPr lang="zh-CN" altLang="en-US" sz="2400" dirty="0">
                <a:latin typeface="Microsoft YaHei UI" panose="020B0503020204020204" pitchFamily="34" charset="-122"/>
                <a:ea typeface="Microsoft YaHei UI" panose="020B0503020204020204" pitchFamily="34" charset="-122"/>
              </a:rPr>
              <a:t>网络互联基础</a:t>
            </a:r>
            <a:endParaRPr lang="en-US" altLang="zh-CN" sz="2400" dirty="0">
              <a:latin typeface="Microsoft YaHei UI" panose="020B0503020204020204" pitchFamily="34" charset="-122"/>
              <a:ea typeface="Microsoft YaHei UI" panose="020B0503020204020204" pitchFamily="34" charset="-122"/>
            </a:endParaRPr>
          </a:p>
          <a:p>
            <a:pPr rtl="0"/>
            <a:r>
              <a:rPr lang="zh-CN" altLang="en-US" sz="2400" dirty="0">
                <a:latin typeface="Microsoft YaHei UI" panose="020B0503020204020204" pitchFamily="34" charset="-122"/>
                <a:ea typeface="Microsoft YaHei UI" panose="020B0503020204020204" pitchFamily="34" charset="-122"/>
              </a:rPr>
              <a:t>网络互联设备</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路由器</a:t>
            </a:r>
            <a:endParaRPr lang="en-US" altLang="zh-CN" sz="2400" dirty="0">
              <a:latin typeface="Microsoft YaHei UI" panose="020B0503020204020204" pitchFamily="34" charset="-122"/>
              <a:ea typeface="Microsoft YaHei UI" panose="020B0503020204020204" pitchFamily="34" charset="-122"/>
            </a:endParaRPr>
          </a:p>
          <a:p>
            <a:pPr rtl="0"/>
            <a:r>
              <a:rPr lang="zh-CN" altLang="en-US" sz="2400" dirty="0">
                <a:latin typeface="Microsoft YaHei UI" panose="020B0503020204020204" pitchFamily="34" charset="-122"/>
                <a:ea typeface="Microsoft YaHei UI" panose="020B0503020204020204" pitchFamily="34" charset="-122"/>
              </a:rPr>
              <a:t>网络互联中的数据转发</a:t>
            </a:r>
            <a:endParaRPr lang="en-US" altLang="zh-CN" sz="2400" dirty="0">
              <a:latin typeface="Microsoft YaHei UI" panose="020B0503020204020204" pitchFamily="34" charset="-122"/>
              <a:ea typeface="Microsoft YaHei UI" panose="020B0503020204020204" pitchFamily="34" charset="-122"/>
            </a:endParaRPr>
          </a:p>
          <a:p>
            <a:pPr rtl="0"/>
            <a:r>
              <a:rPr lang="zh-CN" altLang="en-US" sz="2400" dirty="0">
                <a:latin typeface="Microsoft YaHei UI" panose="020B0503020204020204" pitchFamily="34" charset="-122"/>
                <a:ea typeface="Microsoft YaHei UI" panose="020B0503020204020204" pitchFamily="34" charset="-122"/>
              </a:rPr>
              <a:t>因特网控制报文协议</a:t>
            </a:r>
            <a:r>
              <a:rPr lang="en-US" altLang="zh-CN" sz="2400" dirty="0">
                <a:latin typeface="Microsoft YaHei UI" panose="020B0503020204020204" pitchFamily="34" charset="-122"/>
                <a:ea typeface="Microsoft YaHei UI" panose="020B0503020204020204" pitchFamily="34" charset="-122"/>
              </a:rPr>
              <a:t>ICMP</a:t>
            </a:r>
            <a:endParaRPr lang="en-US" altLang="zh-CN" sz="2400" dirty="0">
              <a:latin typeface="Microsoft YaHei UI" panose="020B0503020204020204" pitchFamily="34" charset="-122"/>
              <a:ea typeface="Microsoft YaHei UI" panose="020B0503020204020204" pitchFamily="34" charset="-122"/>
            </a:endParaRPr>
          </a:p>
          <a:p>
            <a:pPr rtl="0"/>
            <a:r>
              <a:rPr lang="zh-CN" altLang="en-US" sz="2400" dirty="0">
                <a:latin typeface="Microsoft YaHei UI" panose="020B0503020204020204" pitchFamily="34" charset="-122"/>
                <a:ea typeface="Microsoft YaHei UI" panose="020B0503020204020204" pitchFamily="34" charset="-122"/>
              </a:rPr>
              <a:t>网络互联中的选路</a:t>
            </a:r>
            <a:endParaRPr lang="en-US" altLang="zh-CN" sz="2400" dirty="0">
              <a:latin typeface="Microsoft YaHei UI" panose="020B0503020204020204" pitchFamily="34" charset="-122"/>
              <a:ea typeface="Microsoft YaHei UI" panose="020B0503020204020204" pitchFamily="34" charset="-122"/>
            </a:endParaRPr>
          </a:p>
          <a:p>
            <a:pPr rtl="0"/>
            <a:endParaRPr lang="zh-CN" altLang="en-US" sz="2400"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数据包的转发规则</a:t>
            </a:r>
            <a:endParaRPr lang="zh-CN" altLang="en-US" dirty="0"/>
          </a:p>
        </p:txBody>
      </p:sp>
      <p:sp>
        <p:nvSpPr>
          <p:cNvPr id="4" name="内容占位符 3"/>
          <p:cNvSpPr>
            <a:spLocks noGrp="1"/>
          </p:cNvSpPr>
          <p:nvPr>
            <p:ph sz="half" idx="1"/>
          </p:nvPr>
        </p:nvSpPr>
        <p:spPr/>
        <p:txBody>
          <a:bodyPr/>
          <a:lstStyle/>
          <a:p>
            <a:pPr marL="0" indent="0">
              <a:lnSpc>
                <a:spcPct val="150000"/>
              </a:lnSpc>
              <a:buNone/>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 数据报的转发流程：</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indent="0">
              <a:lnSpc>
                <a:spcPct val="150000"/>
              </a:lnSpc>
              <a:buNone/>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每个数据报中包含目的地址（</a:t>
            </a: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indent="0">
              <a:lnSpc>
                <a:spcPct val="150000"/>
              </a:lnSpc>
              <a:buNone/>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路由器根据路由表查找下一跳</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indent="0">
              <a:lnSpc>
                <a:spcPct val="150000"/>
              </a:lnSpc>
              <a:buNone/>
            </a:pP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将数据报送往下一个网络节点</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indent="0">
              <a:lnSpc>
                <a:spcPct val="150000"/>
              </a:lnSpc>
              <a:buNone/>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 路由器不保存上下文信息</a:t>
            </a:r>
            <a:endPar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dirty="0"/>
          </a:p>
        </p:txBody>
      </p:sp>
      <p:sp>
        <p:nvSpPr>
          <p:cNvPr id="5" name="内容占位符 4"/>
          <p:cNvSpPr>
            <a:spLocks noGrp="1"/>
          </p:cNvSpPr>
          <p:nvPr>
            <p:ph sz="half" idx="2"/>
          </p:nvPr>
        </p:nvSpPr>
        <p:spPr>
          <a:xfrm>
            <a:off x="6181344" y="2560320"/>
            <a:ext cx="5111052" cy="3310128"/>
          </a:xfrm>
        </p:spPr>
        <p:txBody>
          <a:bodyPr/>
          <a:lstStyle/>
          <a:p>
            <a:pPr marL="0" indent="0">
              <a:buNone/>
            </a:pPr>
            <a:r>
              <a:rPr lang="zh-CN" altLang="en-US" sz="2000" dirty="0"/>
              <a:t>📉 缺点：</a:t>
            </a:r>
            <a:endParaRPr lang="zh-CN" altLang="en-US" sz="2000" dirty="0"/>
          </a:p>
          <a:p>
            <a:pPr marL="0" indent="0">
              <a:buNone/>
            </a:pPr>
            <a:r>
              <a:rPr lang="en-US" altLang="zh-CN" sz="2000" dirty="0"/>
              <a:t>	</a:t>
            </a:r>
            <a:r>
              <a:rPr lang="zh-CN" altLang="en-US" sz="2000" dirty="0"/>
              <a:t>顺序无法保证</a:t>
            </a:r>
            <a:endParaRPr lang="zh-CN" altLang="en-US" sz="2000" dirty="0"/>
          </a:p>
          <a:p>
            <a:pPr marL="0" indent="0">
              <a:buNone/>
            </a:pPr>
            <a:r>
              <a:rPr lang="en-US" altLang="zh-CN" sz="2000" dirty="0"/>
              <a:t>	</a:t>
            </a:r>
            <a:r>
              <a:rPr lang="zh-CN" altLang="en-US" sz="2000" dirty="0"/>
              <a:t>丢包时无自动纠正机制（需上层处理）</a:t>
            </a:r>
            <a:endParaRPr lang="en-US" altLang="zh-CN" sz="2000" dirty="0"/>
          </a:p>
          <a:p>
            <a:pPr marL="0" indent="0">
              <a:buNone/>
            </a:pPr>
            <a:br>
              <a:rPr lang="zh-CN" altLang="en-US" sz="2000" dirty="0"/>
            </a:br>
            <a:r>
              <a:rPr lang="zh-CN" altLang="en-US" sz="2000" dirty="0"/>
              <a:t>📈 优点：</a:t>
            </a:r>
            <a:endParaRPr lang="zh-CN" altLang="en-US" sz="2000" dirty="0"/>
          </a:p>
          <a:p>
            <a:pPr marL="0" indent="0">
              <a:buNone/>
            </a:pPr>
            <a:r>
              <a:rPr lang="en-US" altLang="zh-CN" sz="2000" dirty="0"/>
              <a:t>	</a:t>
            </a:r>
            <a:r>
              <a:rPr lang="zh-CN" altLang="en-US" sz="2000" dirty="0"/>
              <a:t>简单灵活，扩展性强</a:t>
            </a:r>
            <a:endParaRPr lang="zh-CN" altLang="en-US" sz="2000"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数据报服务转发表示例</a:t>
            </a:r>
            <a:endParaRPr lang="zh-CN" altLang="en-US" dirty="0"/>
          </a:p>
        </p:txBody>
      </p:sp>
      <p:sp>
        <p:nvSpPr>
          <p:cNvPr id="4" name="Rectangle 4"/>
          <p:cNvSpPr/>
          <p:nvPr/>
        </p:nvSpPr>
        <p:spPr>
          <a:xfrm>
            <a:off x="1935129" y="1922015"/>
            <a:ext cx="9333865" cy="4338320"/>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a:spcBef>
                <a:spcPct val="0"/>
              </a:spcBef>
              <a:buClrTx/>
              <a:buSzTx/>
              <a:buFont typeface="Arial" panose="020B0604020202020204" pitchFamily="34" charset="0"/>
              <a:buNone/>
            </a:pPr>
            <a:r>
              <a:rPr lang="en-US" altLang="zh-CN" sz="2400" dirty="0">
                <a:latin typeface="微软雅黑" panose="020B0503020204020204" charset="-122"/>
                <a:ea typeface="微软雅黑" panose="020B0503020204020204" charset="-122"/>
                <a:cs typeface="微软雅黑" panose="020B0503020204020204" charset="-122"/>
              </a:rPr>
              <a:t>        </a:t>
            </a:r>
            <a:r>
              <a:rPr lang="en-US" altLang="zh-CN" sz="1800" dirty="0">
                <a:latin typeface="微软雅黑" panose="020B0503020204020204" charset="-122"/>
                <a:ea typeface="微软雅黑" panose="020B0503020204020204" charset="-122"/>
                <a:cs typeface="微软雅黑" panose="020B0503020204020204" charset="-122"/>
              </a:rPr>
              <a:t>            </a:t>
            </a:r>
            <a:r>
              <a:rPr lang="zh-CN" altLang="en-US" sz="1800" u="sng" dirty="0">
                <a:latin typeface="微软雅黑" panose="020B0503020204020204" charset="-122"/>
                <a:ea typeface="微软雅黑" panose="020B0503020204020204" charset="-122"/>
                <a:cs typeface="微软雅黑" panose="020B0503020204020204" charset="-122"/>
              </a:rPr>
              <a:t>目的地址范围</a:t>
            </a:r>
            <a:r>
              <a:rPr lang="zh-CN" altLang="en-US" sz="1800" dirty="0">
                <a:latin typeface="微软雅黑" panose="020B0503020204020204" charset="-122"/>
                <a:ea typeface="微软雅黑" panose="020B0503020204020204" charset="-122"/>
                <a:cs typeface="微软雅黑" panose="020B0503020204020204" charset="-122"/>
              </a:rPr>
              <a:t>                                      </a:t>
            </a:r>
            <a:r>
              <a:rPr lang="zh-CN" altLang="en-US" sz="1800" u="sng" dirty="0">
                <a:latin typeface="微软雅黑" panose="020B0503020204020204" charset="-122"/>
                <a:ea typeface="微软雅黑" panose="020B0503020204020204" charset="-122"/>
                <a:cs typeface="微软雅黑" panose="020B0503020204020204" charset="-122"/>
              </a:rPr>
              <a:t>链路接口</a:t>
            </a:r>
            <a:endParaRPr lang="zh-CN" altLang="en-US"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r>
              <a:rPr lang="zh-CN" altLang="en-US" sz="1800" dirty="0">
                <a:latin typeface="微软雅黑" panose="020B0503020204020204" charset="-122"/>
                <a:ea typeface="微软雅黑" panose="020B0503020204020204" charset="-122"/>
                <a:cs typeface="微软雅黑" panose="020B0503020204020204" charset="-122"/>
              </a:rPr>
              <a:t>   </a:t>
            </a:r>
            <a:endParaRPr lang="zh-CN" altLang="en-US"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r>
              <a:rPr lang="en-US" altLang="zh-CN" sz="1800" dirty="0">
                <a:latin typeface="微软雅黑" panose="020B0503020204020204" charset="-122"/>
                <a:ea typeface="微软雅黑" panose="020B0503020204020204" charset="-122"/>
                <a:cs typeface="微软雅黑" panose="020B0503020204020204" charset="-122"/>
              </a:rPr>
              <a:t>   11001000 00010111 00010000 00000000</a:t>
            </a: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r>
              <a:rPr lang="en-US" altLang="zh-CN" sz="1800" dirty="0">
                <a:latin typeface="微软雅黑" panose="020B0503020204020204" charset="-122"/>
                <a:ea typeface="微软雅黑" panose="020B0503020204020204" charset="-122"/>
                <a:cs typeface="微软雅黑" panose="020B0503020204020204" charset="-122"/>
              </a:rPr>
              <a:t>                                  </a:t>
            </a:r>
            <a:r>
              <a:rPr lang="zh-CN" altLang="en-US" sz="1800" dirty="0">
                <a:latin typeface="微软雅黑" panose="020B0503020204020204" charset="-122"/>
                <a:ea typeface="微软雅黑" panose="020B0503020204020204" charset="-122"/>
                <a:cs typeface="微软雅黑" panose="020B0503020204020204" charset="-122"/>
              </a:rPr>
              <a:t>到                                                  </a:t>
            </a:r>
            <a:r>
              <a:rPr lang="en-US" altLang="zh-CN" sz="1800" dirty="0">
                <a:latin typeface="微软雅黑" panose="020B0503020204020204" charset="-122"/>
                <a:ea typeface="微软雅黑" panose="020B0503020204020204" charset="-122"/>
                <a:cs typeface="微软雅黑" panose="020B0503020204020204" charset="-122"/>
              </a:rPr>
              <a:t>0  </a:t>
            </a: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r>
              <a:rPr lang="en-US" altLang="zh-CN" sz="1800" dirty="0">
                <a:latin typeface="微软雅黑" panose="020B0503020204020204" charset="-122"/>
                <a:ea typeface="微软雅黑" panose="020B0503020204020204" charset="-122"/>
                <a:cs typeface="微软雅黑" panose="020B0503020204020204" charset="-122"/>
              </a:rPr>
              <a:t>   11001000 00010111 00010111 11111111</a:t>
            </a: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r>
              <a:rPr lang="en-US" altLang="zh-CN" sz="1800" dirty="0">
                <a:latin typeface="微软雅黑" panose="020B0503020204020204" charset="-122"/>
                <a:ea typeface="微软雅黑" panose="020B0503020204020204" charset="-122"/>
                <a:cs typeface="微软雅黑" panose="020B0503020204020204" charset="-122"/>
              </a:rPr>
              <a:t>   11001000 00010111 00011000 00000000   </a:t>
            </a: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r>
              <a:rPr lang="en-US" altLang="zh-CN" sz="1800" dirty="0">
                <a:latin typeface="微软雅黑" panose="020B0503020204020204" charset="-122"/>
                <a:ea typeface="微软雅黑" panose="020B0503020204020204" charset="-122"/>
                <a:cs typeface="微软雅黑" panose="020B0503020204020204" charset="-122"/>
              </a:rPr>
              <a:t>                                  </a:t>
            </a:r>
            <a:r>
              <a:rPr lang="zh-CN" altLang="en-US" sz="1800" dirty="0">
                <a:latin typeface="微软雅黑" panose="020B0503020204020204" charset="-122"/>
                <a:ea typeface="微软雅黑" panose="020B0503020204020204" charset="-122"/>
                <a:cs typeface="微软雅黑" panose="020B0503020204020204" charset="-122"/>
              </a:rPr>
              <a:t>到                                                  </a:t>
            </a:r>
            <a:r>
              <a:rPr lang="en-US" altLang="zh-CN" sz="1800" dirty="0">
                <a:latin typeface="微软雅黑" panose="020B0503020204020204" charset="-122"/>
                <a:ea typeface="微软雅黑" panose="020B0503020204020204" charset="-122"/>
                <a:cs typeface="微软雅黑" panose="020B0503020204020204" charset="-122"/>
              </a:rPr>
              <a:t>1</a:t>
            </a: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r>
              <a:rPr lang="en-US" altLang="zh-CN" sz="1800" dirty="0">
                <a:latin typeface="微软雅黑" panose="020B0503020204020204" charset="-122"/>
                <a:ea typeface="微软雅黑" panose="020B0503020204020204" charset="-122"/>
                <a:cs typeface="微软雅黑" panose="020B0503020204020204" charset="-122"/>
              </a:rPr>
              <a:t>   11001000 00010111 00011000 11111111  </a:t>
            </a: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r>
              <a:rPr lang="en-US" altLang="zh-CN" sz="1800" dirty="0">
                <a:latin typeface="微软雅黑" panose="020B0503020204020204" charset="-122"/>
                <a:ea typeface="微软雅黑" panose="020B0503020204020204" charset="-122"/>
                <a:cs typeface="微软雅黑" panose="020B0503020204020204" charset="-122"/>
              </a:rPr>
              <a:t>   11001000 00010111 00011000 00000000</a:t>
            </a: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r>
              <a:rPr lang="en-US" altLang="zh-CN" sz="1800" dirty="0">
                <a:latin typeface="微软雅黑" panose="020B0503020204020204" charset="-122"/>
                <a:ea typeface="微软雅黑" panose="020B0503020204020204" charset="-122"/>
                <a:cs typeface="微软雅黑" panose="020B0503020204020204" charset="-122"/>
              </a:rPr>
              <a:t>                                  </a:t>
            </a:r>
            <a:r>
              <a:rPr lang="zh-CN" altLang="en-US" sz="1800" dirty="0">
                <a:latin typeface="微软雅黑" panose="020B0503020204020204" charset="-122"/>
                <a:ea typeface="微软雅黑" panose="020B0503020204020204" charset="-122"/>
                <a:cs typeface="微软雅黑" panose="020B0503020204020204" charset="-122"/>
              </a:rPr>
              <a:t>到                                                  </a:t>
            </a:r>
            <a:r>
              <a:rPr lang="en-US" altLang="zh-CN" sz="1800" dirty="0">
                <a:latin typeface="微软雅黑" panose="020B0503020204020204" charset="-122"/>
                <a:ea typeface="微软雅黑" panose="020B0503020204020204" charset="-122"/>
                <a:cs typeface="微软雅黑" panose="020B0503020204020204" charset="-122"/>
              </a:rPr>
              <a:t>2</a:t>
            </a: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r>
              <a:rPr lang="en-US" altLang="zh-CN" sz="1800" dirty="0">
                <a:latin typeface="微软雅黑" panose="020B0503020204020204" charset="-122"/>
                <a:ea typeface="微软雅黑" panose="020B0503020204020204" charset="-122"/>
                <a:cs typeface="微软雅黑" panose="020B0503020204020204" charset="-122"/>
              </a:rPr>
              <a:t>   11001000 00010111 00011111 11111111  </a:t>
            </a: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endParaRPr lang="en-US" altLang="zh-CN" sz="1800" dirty="0">
              <a:latin typeface="微软雅黑" panose="020B0503020204020204" charset="-122"/>
              <a:ea typeface="微软雅黑" panose="020B0503020204020204" charset="-122"/>
              <a:cs typeface="微软雅黑" panose="020B0503020204020204" charset="-122"/>
            </a:endParaRPr>
          </a:p>
          <a:p>
            <a:pPr marL="0" lvl="0" indent="0" algn="just">
              <a:spcBef>
                <a:spcPct val="0"/>
              </a:spcBef>
              <a:buClrTx/>
              <a:buSzTx/>
              <a:buFont typeface="Arial" panose="020B0604020202020204" pitchFamily="34" charset="0"/>
              <a:buNone/>
            </a:pPr>
            <a:r>
              <a:rPr lang="en-US" altLang="zh-CN" sz="1800" dirty="0">
                <a:latin typeface="微软雅黑" panose="020B0503020204020204" charset="-122"/>
                <a:ea typeface="微软雅黑" panose="020B0503020204020204" charset="-122"/>
                <a:cs typeface="微软雅黑" panose="020B0503020204020204" charset="-122"/>
              </a:rPr>
              <a:t>                                 </a:t>
            </a:r>
            <a:r>
              <a:rPr lang="zh-CN" altLang="en-US" sz="1800" dirty="0">
                <a:latin typeface="微软雅黑" panose="020B0503020204020204" charset="-122"/>
                <a:ea typeface="微软雅黑" panose="020B0503020204020204" charset="-122"/>
                <a:cs typeface="微软雅黑" panose="020B0503020204020204" charset="-122"/>
              </a:rPr>
              <a:t>其它                                                </a:t>
            </a:r>
            <a:r>
              <a:rPr lang="en-US" altLang="zh-CN" sz="1800" dirty="0">
                <a:latin typeface="微软雅黑" panose="020B0503020204020204" charset="-122"/>
                <a:ea typeface="微软雅黑" panose="020B0503020204020204" charset="-122"/>
                <a:cs typeface="微软雅黑" panose="020B0503020204020204" charset="-122"/>
              </a:rPr>
              <a:t>3</a:t>
            </a:r>
            <a:endParaRPr lang="en-US" altLang="zh-CN" sz="1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虚电路 </a:t>
            </a:r>
            <a:r>
              <a:rPr lang="en-US" altLang="zh-CN" dirty="0"/>
              <a:t>vs </a:t>
            </a:r>
            <a:r>
              <a:rPr lang="zh-CN" altLang="en-US" dirty="0"/>
              <a:t>数据报</a:t>
            </a:r>
            <a:endParaRPr lang="zh-CN" altLang="en-US" dirty="0"/>
          </a:p>
        </p:txBody>
      </p:sp>
      <p:sp>
        <p:nvSpPr>
          <p:cNvPr id="4" name="Rectangle 11"/>
          <p:cNvSpPr>
            <a:spLocks noChangeArrowheads="1"/>
          </p:cNvSpPr>
          <p:nvPr/>
        </p:nvSpPr>
        <p:spPr bwMode="auto">
          <a:xfrm>
            <a:off x="2215793" y="2800267"/>
            <a:ext cx="2310586"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虚电路网络</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Rectangle 11"/>
          <p:cNvSpPr>
            <a:spLocks noChangeArrowheads="1"/>
          </p:cNvSpPr>
          <p:nvPr/>
        </p:nvSpPr>
        <p:spPr bwMode="auto">
          <a:xfrm>
            <a:off x="6714586" y="2800267"/>
            <a:ext cx="2310586"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数据报网络</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 name="组合 5"/>
          <p:cNvGrpSpPr/>
          <p:nvPr/>
        </p:nvGrpSpPr>
        <p:grpSpPr>
          <a:xfrm>
            <a:off x="2350025" y="3469226"/>
            <a:ext cx="2262152" cy="886793"/>
            <a:chOff x="4650628" y="2375498"/>
            <a:chExt cx="3777340" cy="1201370"/>
          </a:xfrm>
        </p:grpSpPr>
        <p:sp>
          <p:nvSpPr>
            <p:cNvPr id="7" name="矩形: 圆角 6"/>
            <p:cNvSpPr/>
            <p:nvPr/>
          </p:nvSpPr>
          <p:spPr>
            <a:xfrm>
              <a:off x="4650628" y="2375498"/>
              <a:ext cx="3579232" cy="120137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rgbClr val="009FF6"/>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4972774" y="2451087"/>
              <a:ext cx="3455194" cy="11257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rPr>
                <a:t>聪明的网络，愚笨的终端</a:t>
              </a:r>
              <a:endParaRPr kumimoji="0" lang="zh-CN" altLang="en-US" sz="24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endParaRPr>
            </a:p>
          </p:txBody>
        </p:sp>
      </p:grpSp>
      <p:grpSp>
        <p:nvGrpSpPr>
          <p:cNvPr id="9" name="组合 8"/>
          <p:cNvGrpSpPr/>
          <p:nvPr/>
        </p:nvGrpSpPr>
        <p:grpSpPr>
          <a:xfrm>
            <a:off x="6881257" y="3464886"/>
            <a:ext cx="2262152" cy="886793"/>
            <a:chOff x="4650628" y="2375498"/>
            <a:chExt cx="3777340" cy="1201370"/>
          </a:xfrm>
        </p:grpSpPr>
        <p:sp>
          <p:nvSpPr>
            <p:cNvPr id="10" name="矩形: 圆角 9"/>
            <p:cNvSpPr/>
            <p:nvPr/>
          </p:nvSpPr>
          <p:spPr>
            <a:xfrm>
              <a:off x="4650628" y="2375498"/>
              <a:ext cx="3579232" cy="1201370"/>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rgbClr val="009FF6"/>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4972774" y="2451087"/>
              <a:ext cx="3455194" cy="11257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rPr>
                <a:t>简单的网络，复杂的终端</a:t>
              </a:r>
              <a:endParaRPr kumimoji="0" lang="zh-CN" altLang="en-US" sz="24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endParaRPr>
            </a:p>
          </p:txBody>
        </p:sp>
      </p:grpSp>
      <p:sp>
        <p:nvSpPr>
          <p:cNvPr id="12" name="Text Box 79"/>
          <p:cNvSpPr txBox="1">
            <a:spLocks noChangeArrowheads="1"/>
          </p:cNvSpPr>
          <p:nvPr/>
        </p:nvSpPr>
        <p:spPr bwMode="auto">
          <a:xfrm>
            <a:off x="1684601" y="4703033"/>
            <a:ext cx="3581536" cy="128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1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保证速率和服务质量</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lnSpc>
                <a:spcPct val="110000"/>
              </a:lnSpc>
              <a:buClr>
                <a:srgbClr val="009FF6"/>
              </a:buClr>
            </a:pP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1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定时维持状态</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Text Box 79"/>
          <p:cNvSpPr txBox="1">
            <a:spLocks noChangeArrowheads="1"/>
          </p:cNvSpPr>
          <p:nvPr/>
        </p:nvSpPr>
        <p:spPr bwMode="auto">
          <a:xfrm>
            <a:off x="6162244" y="4703041"/>
            <a:ext cx="4912358"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1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互联不同类型的网络更加容易</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10000"/>
              </a:lnSpc>
              <a:buClr>
                <a:srgbClr val="009FF6"/>
              </a:buClr>
              <a:buFont typeface="Wingdings" panose="05000000000000000000" pitchFamily="2" charset="2"/>
              <a:buChar char="p"/>
            </a:pP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1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启用新服务的速度更快，更简单</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6" presetClass="emph" presetSubtype="0" repeatCount="2000" fill="hold" nodeType="afterEffect">
                                  <p:stCondLst>
                                    <p:cond delay="0"/>
                                  </p:stCondLst>
                                  <p:childTnLst>
                                    <p:animEffect transition="out" filter="fade">
                                      <p:cBhvr>
                                        <p:cTn id="18" dur="500" tmFilter="0, 0; .2, .5; .8, .5; 1, 0"/>
                                        <p:tgtEl>
                                          <p:spTgt spid="6"/>
                                        </p:tgtEl>
                                      </p:cBhvr>
                                    </p:animEffect>
                                    <p:animScale>
                                      <p:cBhvr>
                                        <p:cTn id="19" dur="250" autoRev="1" fill="hold"/>
                                        <p:tgtEl>
                                          <p:spTgt spid="6"/>
                                        </p:tgtEl>
                                      </p:cBhvr>
                                      <p:by x="105000" y="105000"/>
                                    </p:animScale>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26" presetClass="emph" presetSubtype="0" repeatCount="2000" fill="hold" nodeType="afterEffect">
                                  <p:stCondLst>
                                    <p:cond delay="0"/>
                                  </p:stCondLst>
                                  <p:childTnLst>
                                    <p:animEffect transition="out" filter="fade">
                                      <p:cBhvr>
                                        <p:cTn id="26" dur="500" tmFilter="0, 0; .2, .5; .8, .5; 1, 0"/>
                                        <p:tgtEl>
                                          <p:spTgt spid="9"/>
                                        </p:tgtEl>
                                      </p:cBhvr>
                                    </p:animEffect>
                                    <p:animScale>
                                      <p:cBhvr>
                                        <p:cTn id="27" dur="250" autoRev="1" fill="hold"/>
                                        <p:tgtEl>
                                          <p:spTgt spid="9"/>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wipe(left)">
                                      <p:cBhvr>
                                        <p:cTn id="32" dur="500"/>
                                        <p:tgtEl>
                                          <p:spTgt spid="12">
                                            <p:txEl>
                                              <p:pRg st="0" end="0"/>
                                            </p:txEl>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animEffect transition="in" filter="wipe(left)">
                                      <p:cBhvr>
                                        <p:cTn id="36" dur="500"/>
                                        <p:tgtEl>
                                          <p:spTgt spid="12">
                                            <p:txEl>
                                              <p:pRg st="2" end="2"/>
                                            </p:txEl>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Effect transition="in" filter="wipe(left)">
                                      <p:cBhvr>
                                        <p:cTn id="40" dur="500"/>
                                        <p:tgtEl>
                                          <p:spTgt spid="13">
                                            <p:txEl>
                                              <p:pRg st="0" end="0"/>
                                            </p:txEl>
                                          </p:spTgt>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13">
                                            <p:txEl>
                                              <p:pRg st="2" end="2"/>
                                            </p:txEl>
                                          </p:spTgt>
                                        </p:tgtEl>
                                        <p:attrNameLst>
                                          <p:attrName>style.visibility</p:attrName>
                                        </p:attrNameLst>
                                      </p:cBhvr>
                                      <p:to>
                                        <p:strVal val="visible"/>
                                      </p:to>
                                    </p:set>
                                    <p:animEffect transition="in" filter="wipe(left)">
                                      <p:cBhvr>
                                        <p:cTn id="44"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2" grpId="0" uiExpand="1" build="p"/>
      <p:bldP spid="1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虚电路 </a:t>
            </a:r>
            <a:r>
              <a:rPr lang="en-US" altLang="zh-CN" dirty="0"/>
              <a:t>vs </a:t>
            </a:r>
            <a:r>
              <a:rPr lang="zh-CN" altLang="en-US" dirty="0"/>
              <a:t>数据报</a:t>
            </a:r>
            <a:endParaRPr lang="zh-CN" altLang="en-US" dirty="0"/>
          </a:p>
        </p:txBody>
      </p:sp>
      <p:graphicFrame>
        <p:nvGraphicFramePr>
          <p:cNvPr id="4" name="表格 3"/>
          <p:cNvGraphicFramePr>
            <a:graphicFrameLocks noGrp="1"/>
          </p:cNvGraphicFramePr>
          <p:nvPr/>
        </p:nvGraphicFramePr>
        <p:xfrm>
          <a:off x="866914" y="2314734"/>
          <a:ext cx="10495844" cy="4026729"/>
        </p:xfrm>
        <a:graphic>
          <a:graphicData uri="http://schemas.openxmlformats.org/drawingml/2006/table">
            <a:tbl>
              <a:tblPr/>
              <a:tblGrid>
                <a:gridCol w="2000573"/>
                <a:gridCol w="4092606"/>
                <a:gridCol w="4402665"/>
              </a:tblGrid>
              <a:tr h="0">
                <a:tc>
                  <a:txBody>
                    <a:bodyPr/>
                    <a:lstStyle/>
                    <a:p>
                      <a:pPr algn="ctr">
                        <a:lnSpc>
                          <a:spcPct val="150000"/>
                        </a:lnSpc>
                        <a:buNone/>
                      </a:pPr>
                      <a:r>
                        <a:rPr kumimoji="1" lang="zh-CN" altLang="en-US" sz="2400"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特性</a:t>
                      </a:r>
                      <a:endParaRPr kumimoji="1" lang="zh-CN" altLang="en-US" sz="2400"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75000"/>
                      </a:schemeClr>
                    </a:solidFill>
                  </a:tcPr>
                </a:tc>
                <a:tc>
                  <a:txBody>
                    <a:bodyPr/>
                    <a:lstStyle/>
                    <a:p>
                      <a:pPr algn="ctr">
                        <a:lnSpc>
                          <a:spcPct val="150000"/>
                        </a:lnSpc>
                        <a:buNone/>
                      </a:pPr>
                      <a:r>
                        <a:rPr kumimoji="1" lang="zh-CN" altLang="en-US" sz="2400"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数据报网络</a:t>
                      </a:r>
                      <a:endParaRPr kumimoji="1" lang="zh-CN" altLang="en-US" sz="2400"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75000"/>
                      </a:schemeClr>
                    </a:solidFill>
                  </a:tcPr>
                </a:tc>
                <a:tc>
                  <a:txBody>
                    <a:bodyPr/>
                    <a:lstStyle/>
                    <a:p>
                      <a:pPr algn="ctr">
                        <a:lnSpc>
                          <a:spcPct val="150000"/>
                        </a:lnSpc>
                        <a:buNone/>
                      </a:pPr>
                      <a:r>
                        <a:rPr kumimoji="1" lang="zh-CN" altLang="en-US" sz="2400"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虚电路网络</a:t>
                      </a:r>
                      <a:endParaRPr kumimoji="1" lang="zh-CN" altLang="en-US" sz="2400"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75000"/>
                      </a:schemeClr>
                    </a:solidFill>
                  </a:tcPr>
                </a:tc>
              </a:tr>
              <a:tr h="0">
                <a:tc>
                  <a:txBody>
                    <a:bodyPr/>
                    <a:lstStyle/>
                    <a:p>
                      <a:pPr algn="ctr">
                        <a:lnSpc>
                          <a:spcPct val="150000"/>
                        </a:lnSpc>
                        <a:buNone/>
                      </a:pPr>
                      <a:r>
                        <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连接方式</a:t>
                      </a:r>
                      <a:endPar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无连接</a:t>
                      </a:r>
                      <a:endPar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有连接</a:t>
                      </a:r>
                      <a:endPar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r>
              <a:tr h="0">
                <a:tc>
                  <a:txBody>
                    <a:bodyPr/>
                    <a:lstStyle/>
                    <a:p>
                      <a:pPr algn="ctr">
                        <a:lnSpc>
                          <a:spcPct val="150000"/>
                        </a:lnSpc>
                        <a:buNone/>
                      </a:pPr>
                      <a:r>
                        <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路由方式</a:t>
                      </a:r>
                      <a:endPar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每包独立选路</a:t>
                      </a:r>
                      <a:endPar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所有包走同一路径</a:t>
                      </a:r>
                      <a:endPar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r>
              <a:tr h="0">
                <a:tc>
                  <a:txBody>
                    <a:bodyPr/>
                    <a:lstStyle/>
                    <a:p>
                      <a:pPr algn="ctr">
                        <a:lnSpc>
                          <a:spcPct val="150000"/>
                        </a:lnSpc>
                        <a:buNone/>
                      </a:pPr>
                      <a:r>
                        <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资源预留</a:t>
                      </a:r>
                      <a:endPar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否</a:t>
                      </a:r>
                      <a:endPar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是</a:t>
                      </a:r>
                      <a:endPar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r>
              <a:tr h="0">
                <a:tc>
                  <a:txBody>
                    <a:bodyPr/>
                    <a:lstStyle/>
                    <a:p>
                      <a:pPr algn="ctr">
                        <a:lnSpc>
                          <a:spcPct val="150000"/>
                        </a:lnSpc>
                        <a:buNone/>
                      </a:pPr>
                      <a:r>
                        <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顺序保证</a:t>
                      </a:r>
                      <a:endPar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否</a:t>
                      </a:r>
                      <a:endPar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是</a:t>
                      </a:r>
                      <a:endPar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r>
              <a:tr h="0">
                <a:tc>
                  <a:txBody>
                    <a:bodyPr/>
                    <a:lstStyle/>
                    <a:p>
                      <a:pPr algn="ctr">
                        <a:lnSpc>
                          <a:spcPct val="150000"/>
                        </a:lnSpc>
                        <a:buNone/>
                      </a:pPr>
                      <a:r>
                        <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开销</a:t>
                      </a:r>
                      <a:endParaRPr kumimoji="1" lang="zh-CN" alt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低</a:t>
                      </a:r>
                      <a:endPar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高（需建立连接）</a:t>
                      </a:r>
                      <a:endPar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r>
              <a:tr h="0">
                <a:tc>
                  <a:txBody>
                    <a:bodyPr/>
                    <a:lstStyle/>
                    <a:p>
                      <a:pPr algn="ctr">
                        <a:lnSpc>
                          <a:spcPct val="150000"/>
                        </a:lnSpc>
                        <a:buNone/>
                      </a:pPr>
                      <a:r>
                        <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示例协议</a:t>
                      </a:r>
                      <a:endPar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IP</a:t>
                      </a:r>
                      <a:endParaRPr kumimoji="1" lang="en-US" sz="2400" kern="120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c>
                  <a:txBody>
                    <a:bodyPr/>
                    <a:lstStyle/>
                    <a:p>
                      <a:pPr algn="ctr">
                        <a:lnSpc>
                          <a:spcPct val="150000"/>
                        </a:lnSpc>
                        <a:buNone/>
                      </a:pPr>
                      <a:r>
                        <a:rPr kumimoji="1" 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ATM、MPLS、</a:t>
                      </a:r>
                      <a:r>
                        <a:rPr kumimoji="1" lang="zh-CN" alt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早期</a:t>
                      </a:r>
                      <a:r>
                        <a:rPr kumimoji="1" 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X.25</a:t>
                      </a:r>
                      <a:endParaRPr kumimoji="1" lang="en-US" sz="2400" kern="12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nchor="ctr">
                    <a:lnL>
                      <a:noFill/>
                    </a:lnL>
                    <a:lnR>
                      <a:noFill/>
                    </a:lnR>
                    <a:lnT>
                      <a:noFill/>
                    </a:lnT>
                    <a:lnB>
                      <a:noFill/>
                    </a:lnB>
                    <a:solidFill>
                      <a:schemeClr val="accent5">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dirty="0">
                <a:solidFill>
                  <a:schemeClr val="bg1"/>
                </a:solidFill>
              </a:rPr>
              <a:t>5</a:t>
            </a:r>
            <a:r>
              <a:rPr lang="en-US" altLang="zh-CN" b="0" dirty="0">
                <a:solidFill>
                  <a:schemeClr val="bg1"/>
                </a:solidFill>
                <a:latin typeface="Microsoft YaHei UI" panose="020B0503020204020204" pitchFamily="34" charset="-122"/>
                <a:ea typeface="Microsoft YaHei UI" panose="020B0503020204020204" pitchFamily="34" charset="-122"/>
              </a:rPr>
              <a:t>.2</a:t>
            </a:r>
            <a:r>
              <a:rPr lang="zh-CN" altLang="en-US" dirty="0">
                <a:solidFill>
                  <a:schemeClr val="bg1"/>
                </a:solidFill>
              </a:rPr>
              <a:t> 网络互联设备</a:t>
            </a:r>
            <a:r>
              <a:rPr lang="en-US" altLang="zh-CN" dirty="0">
                <a:solidFill>
                  <a:schemeClr val="bg1"/>
                </a:solidFill>
              </a:rPr>
              <a:t>—</a:t>
            </a:r>
            <a:r>
              <a:rPr lang="zh-CN" altLang="en-US" dirty="0">
                <a:solidFill>
                  <a:schemeClr val="bg1"/>
                </a:solidFill>
              </a:rPr>
              <a:t>路由器</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p:cNvPicPr>
            <a:picLocks noChangeAspect="1"/>
          </p:cNvPicPr>
          <p:nvPr/>
        </p:nvPicPr>
        <p:blipFill rotWithShape="1">
          <a:blip r:embed="rId1" cstate="screen"/>
          <a:srcRect/>
          <a:stretch>
            <a:fill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p:cNvPicPr>
            <a:picLocks noChangeAspect="1"/>
          </p:cNvPicPr>
          <p:nvPr/>
        </p:nvPicPr>
        <p:blipFill rotWithShape="1">
          <a:blip r:embed="rId1" cstate="screen"/>
          <a:srcRect/>
          <a:stretch>
            <a:fill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p:cNvPicPr>
            <a:picLocks noChangeAspect="1"/>
          </p:cNvPicPr>
          <p:nvPr/>
        </p:nvPicPr>
        <p:blipFill rotWithShape="1">
          <a:blip r:embed="rId1" cstate="screen"/>
          <a:srcRect/>
          <a:stretch>
            <a:fill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p:cNvPicPr>
            <a:picLocks noChangeAspect="1"/>
          </p:cNvPicPr>
          <p:nvPr/>
        </p:nvPicPr>
        <p:blipFill rotWithShape="1">
          <a:blip r:embed="rId1" cstate="screen"/>
          <a:srcRect/>
          <a:stretch>
            <a:fill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路由器结构</a:t>
            </a:r>
            <a:endParaRPr lang="zh-CN" altLang="en-US" dirty="0"/>
          </a:p>
        </p:txBody>
      </p:sp>
      <p:grpSp>
        <p:nvGrpSpPr>
          <p:cNvPr id="4" name="组合 3"/>
          <p:cNvGrpSpPr/>
          <p:nvPr/>
        </p:nvGrpSpPr>
        <p:grpSpPr>
          <a:xfrm>
            <a:off x="2038773" y="3909949"/>
            <a:ext cx="2333860" cy="2385704"/>
            <a:chOff x="627275" y="3332900"/>
            <a:chExt cx="2333860" cy="2385704"/>
          </a:xfrm>
        </p:grpSpPr>
        <p:sp>
          <p:nvSpPr>
            <p:cNvPr id="5" name="Rectangle 13"/>
            <p:cNvSpPr>
              <a:spLocks noChangeArrowheads="1"/>
            </p:cNvSpPr>
            <p:nvPr/>
          </p:nvSpPr>
          <p:spPr bwMode="auto">
            <a:xfrm>
              <a:off x="762572" y="3678143"/>
              <a:ext cx="2060448" cy="643985"/>
            </a:xfrm>
            <a:prstGeom prst="rect">
              <a:avLst/>
            </a:prstGeom>
            <a:solidFill>
              <a:srgbClr val="009FF6"/>
            </a:solidFill>
            <a:ln w="38100" cmpd="dbl">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Rectangle 14"/>
            <p:cNvSpPr>
              <a:spLocks noChangeArrowheads="1"/>
            </p:cNvSpPr>
            <p:nvPr/>
          </p:nvSpPr>
          <p:spPr bwMode="auto">
            <a:xfrm>
              <a:off x="2273379" y="3823287"/>
              <a:ext cx="414345" cy="350880"/>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Line 15"/>
            <p:cNvSpPr>
              <a:spLocks noChangeShapeType="1"/>
            </p:cNvSpPr>
            <p:nvPr/>
          </p:nvSpPr>
          <p:spPr bwMode="auto">
            <a:xfrm flipV="1">
              <a:off x="627275" y="3999431"/>
              <a:ext cx="315691"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Line 16"/>
            <p:cNvSpPr>
              <a:spLocks noChangeShapeType="1"/>
            </p:cNvSpPr>
            <p:nvPr/>
          </p:nvSpPr>
          <p:spPr bwMode="auto">
            <a:xfrm>
              <a:off x="1312212" y="3999431"/>
              <a:ext cx="276230"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Line 17"/>
            <p:cNvSpPr>
              <a:spLocks noChangeShapeType="1"/>
            </p:cNvSpPr>
            <p:nvPr/>
          </p:nvSpPr>
          <p:spPr bwMode="auto">
            <a:xfrm>
              <a:off x="1999968" y="3999431"/>
              <a:ext cx="273411"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18"/>
            <p:cNvSpPr>
              <a:spLocks noChangeShapeType="1"/>
            </p:cNvSpPr>
            <p:nvPr/>
          </p:nvSpPr>
          <p:spPr bwMode="auto">
            <a:xfrm>
              <a:off x="2687724" y="3999431"/>
              <a:ext cx="273411"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19"/>
            <p:cNvSpPr txBox="1">
              <a:spLocks noChangeArrowheads="1"/>
            </p:cNvSpPr>
            <p:nvPr/>
          </p:nvSpPr>
          <p:spPr bwMode="auto">
            <a:xfrm>
              <a:off x="1312212" y="333290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输入端口</a:t>
              </a:r>
              <a:endPar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Rectangle 20"/>
            <p:cNvSpPr>
              <a:spLocks noChangeArrowheads="1"/>
            </p:cNvSpPr>
            <p:nvPr/>
          </p:nvSpPr>
          <p:spPr bwMode="auto">
            <a:xfrm>
              <a:off x="762572" y="5074619"/>
              <a:ext cx="2060448" cy="643985"/>
            </a:xfrm>
            <a:prstGeom prst="rect">
              <a:avLst/>
            </a:prstGeom>
            <a:solidFill>
              <a:srgbClr val="009FF6"/>
            </a:solidFill>
            <a:ln w="38100" cmpd="dbl">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Rectangle 21"/>
            <p:cNvSpPr>
              <a:spLocks noChangeArrowheads="1"/>
            </p:cNvSpPr>
            <p:nvPr/>
          </p:nvSpPr>
          <p:spPr bwMode="auto">
            <a:xfrm>
              <a:off x="2273379" y="5219762"/>
              <a:ext cx="414345" cy="352289"/>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Line 22"/>
            <p:cNvSpPr>
              <a:spLocks noChangeShapeType="1"/>
            </p:cNvSpPr>
            <p:nvPr/>
          </p:nvSpPr>
          <p:spPr bwMode="auto">
            <a:xfrm flipV="1">
              <a:off x="627275" y="5395907"/>
              <a:ext cx="315691"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Line 23"/>
            <p:cNvSpPr>
              <a:spLocks noChangeShapeType="1"/>
            </p:cNvSpPr>
            <p:nvPr/>
          </p:nvSpPr>
          <p:spPr bwMode="auto">
            <a:xfrm>
              <a:off x="1312212" y="5395907"/>
              <a:ext cx="276230"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Line 24"/>
            <p:cNvSpPr>
              <a:spLocks noChangeShapeType="1"/>
            </p:cNvSpPr>
            <p:nvPr/>
          </p:nvSpPr>
          <p:spPr bwMode="auto">
            <a:xfrm>
              <a:off x="1999968" y="5395907"/>
              <a:ext cx="273411"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Line 25"/>
            <p:cNvSpPr>
              <a:spLocks noChangeShapeType="1"/>
            </p:cNvSpPr>
            <p:nvPr/>
          </p:nvSpPr>
          <p:spPr bwMode="auto">
            <a:xfrm>
              <a:off x="2687724" y="5395907"/>
              <a:ext cx="273411"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38"/>
            <p:cNvSpPr txBox="1">
              <a:spLocks noChangeArrowheads="1"/>
            </p:cNvSpPr>
            <p:nvPr/>
          </p:nvSpPr>
          <p:spPr bwMode="auto">
            <a:xfrm>
              <a:off x="1312212" y="46814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输入端口</a:t>
              </a:r>
              <a:endParaRPr kumimoji="1"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Text Box 46"/>
            <p:cNvSpPr txBox="1">
              <a:spLocks noChangeArrowheads="1"/>
            </p:cNvSpPr>
            <p:nvPr/>
          </p:nvSpPr>
          <p:spPr bwMode="auto">
            <a:xfrm rot="5400000">
              <a:off x="1724211" y="4391937"/>
              <a:ext cx="433132"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9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189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Rectangle 52"/>
            <p:cNvSpPr>
              <a:spLocks noChangeArrowheads="1"/>
            </p:cNvSpPr>
            <p:nvPr/>
          </p:nvSpPr>
          <p:spPr bwMode="auto">
            <a:xfrm>
              <a:off x="965516" y="5267673"/>
              <a:ext cx="411526" cy="253648"/>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Rectangle 55"/>
            <p:cNvSpPr>
              <a:spLocks noChangeArrowheads="1"/>
            </p:cNvSpPr>
            <p:nvPr/>
          </p:nvSpPr>
          <p:spPr bwMode="auto">
            <a:xfrm>
              <a:off x="965516" y="3883880"/>
              <a:ext cx="411526" cy="250830"/>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Rectangle 56"/>
            <p:cNvSpPr>
              <a:spLocks noChangeArrowheads="1"/>
            </p:cNvSpPr>
            <p:nvPr/>
          </p:nvSpPr>
          <p:spPr bwMode="auto">
            <a:xfrm>
              <a:off x="1619448" y="3854288"/>
              <a:ext cx="411526" cy="293105"/>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57"/>
            <p:cNvSpPr>
              <a:spLocks noChangeArrowheads="1"/>
            </p:cNvSpPr>
            <p:nvPr/>
          </p:nvSpPr>
          <p:spPr bwMode="auto">
            <a:xfrm>
              <a:off x="1619448" y="5249354"/>
              <a:ext cx="411526" cy="288877"/>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 name="组合 23"/>
          <p:cNvGrpSpPr/>
          <p:nvPr/>
        </p:nvGrpSpPr>
        <p:grpSpPr>
          <a:xfrm>
            <a:off x="4687423" y="2224596"/>
            <a:ext cx="2207483" cy="1461297"/>
            <a:chOff x="2961135" y="1647547"/>
            <a:chExt cx="2207483" cy="1461297"/>
          </a:xfrm>
        </p:grpSpPr>
        <p:sp>
          <p:nvSpPr>
            <p:cNvPr id="25" name="Rectangle 5"/>
            <p:cNvSpPr>
              <a:spLocks noChangeArrowheads="1"/>
            </p:cNvSpPr>
            <p:nvPr/>
          </p:nvSpPr>
          <p:spPr bwMode="auto">
            <a:xfrm>
              <a:off x="2961135" y="1692640"/>
              <a:ext cx="2128096" cy="1416204"/>
            </a:xfrm>
            <a:prstGeom prst="rect">
              <a:avLst/>
            </a:prstGeom>
            <a:solidFill>
              <a:srgbClr val="FFC000"/>
            </a:solidFill>
            <a:ln w="19050">
              <a:solidFill>
                <a:sysClr val="windowText" lastClr="000000"/>
              </a:solidFill>
              <a:miter lim="800000"/>
            </a:ln>
            <a:effectLst>
              <a:outerShdw dist="53882"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Text Box 9"/>
            <p:cNvSpPr txBox="1">
              <a:spLocks noChangeArrowheads="1"/>
            </p:cNvSpPr>
            <p:nvPr/>
          </p:nvSpPr>
          <p:spPr bwMode="auto">
            <a:xfrm>
              <a:off x="3009052" y="1647547"/>
              <a:ext cx="21595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2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路由选择处理机</a:t>
              </a:r>
              <a:endParaRPr kumimoji="1" lang="zh-CN" altLang="en-US" sz="22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Line 10"/>
            <p:cNvSpPr>
              <a:spLocks noChangeShapeType="1"/>
            </p:cNvSpPr>
            <p:nvPr/>
          </p:nvSpPr>
          <p:spPr bwMode="auto">
            <a:xfrm>
              <a:off x="4025183" y="2373263"/>
              <a:ext cx="0" cy="209965"/>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Rectangle 11"/>
            <p:cNvSpPr>
              <a:spLocks noChangeArrowheads="1"/>
            </p:cNvSpPr>
            <p:nvPr/>
          </p:nvSpPr>
          <p:spPr bwMode="auto">
            <a:xfrm>
              <a:off x="3269779" y="2111160"/>
              <a:ext cx="1510808" cy="348062"/>
            </a:xfrm>
            <a:prstGeom prst="rect">
              <a:avLst/>
            </a:prstGeom>
            <a:solidFill>
              <a:srgbClr val="009FF6"/>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路由选择协议</a:t>
              </a:r>
              <a:endParaRPr kumimoji="1" lang="zh-CN" alt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Rectangle 12"/>
            <p:cNvSpPr>
              <a:spLocks noChangeArrowheads="1"/>
            </p:cNvSpPr>
            <p:nvPr/>
          </p:nvSpPr>
          <p:spPr bwMode="auto">
            <a:xfrm>
              <a:off x="3510776" y="2586046"/>
              <a:ext cx="1030224" cy="366381"/>
            </a:xfrm>
            <a:prstGeom prst="rect">
              <a:avLst/>
            </a:prstGeom>
            <a:solidFill>
              <a:srgbClr val="70AD47">
                <a:lumMod val="20000"/>
                <a:lumOff val="80000"/>
              </a:srgbClr>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路由表</a:t>
              </a:r>
              <a:endParaRPr kumimoji="1" lang="zh-CN" altLang="en-US"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0" name="组合 29"/>
          <p:cNvGrpSpPr/>
          <p:nvPr/>
        </p:nvGrpSpPr>
        <p:grpSpPr>
          <a:xfrm>
            <a:off x="4687423" y="4255192"/>
            <a:ext cx="2129506" cy="2051734"/>
            <a:chOff x="2961135" y="3678143"/>
            <a:chExt cx="2129506" cy="2051734"/>
          </a:xfrm>
        </p:grpSpPr>
        <p:sp>
          <p:nvSpPr>
            <p:cNvPr id="31" name="Rectangle 26"/>
            <p:cNvSpPr>
              <a:spLocks noChangeArrowheads="1"/>
            </p:cNvSpPr>
            <p:nvPr/>
          </p:nvSpPr>
          <p:spPr bwMode="auto">
            <a:xfrm>
              <a:off x="2961135" y="3678143"/>
              <a:ext cx="2129506" cy="2051734"/>
            </a:xfrm>
            <a:prstGeom prst="rect">
              <a:avLst/>
            </a:prstGeom>
            <a:solidFill>
              <a:srgbClr val="FFC000"/>
            </a:solidFill>
            <a:ln w="19050">
              <a:solidFill>
                <a:sysClr val="windowText" lastClr="000000"/>
              </a:solidFill>
              <a:miter lim="800000"/>
            </a:ln>
            <a:effectLst>
              <a:outerShdw dist="53882"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Text Box 37"/>
            <p:cNvSpPr txBox="1">
              <a:spLocks noChangeArrowheads="1"/>
            </p:cNvSpPr>
            <p:nvPr/>
          </p:nvSpPr>
          <p:spPr bwMode="auto">
            <a:xfrm>
              <a:off x="3392392" y="5218353"/>
              <a:ext cx="1313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交换结构</a:t>
              </a:r>
              <a:endParaRPr kumimoji="1" lang="zh-CN" altLang="en-US" sz="22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Rectangle 42"/>
            <p:cNvSpPr>
              <a:spLocks noChangeArrowheads="1"/>
            </p:cNvSpPr>
            <p:nvPr/>
          </p:nvSpPr>
          <p:spPr bwMode="auto">
            <a:xfrm>
              <a:off x="3234546" y="3854288"/>
              <a:ext cx="1579865" cy="1230195"/>
            </a:xfrm>
            <a:prstGeom prst="rect">
              <a:avLst/>
            </a:prstGeom>
            <a:solidFill>
              <a:srgbClr val="009FF6"/>
            </a:solidFill>
            <a:ln w="9525">
              <a:solidFill>
                <a:sysClr val="windowText" lastClr="000000"/>
              </a:solidFill>
              <a:miter lim="800000"/>
            </a:ln>
            <a:effectLst>
              <a:outerShdw blurRad="50800" dist="38100" dir="2700000" algn="tl" rotWithShape="0">
                <a:prstClr val="black">
                  <a:alpha val="40000"/>
                </a:prstClr>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Rectangle 43"/>
            <p:cNvSpPr>
              <a:spLocks noChangeArrowheads="1"/>
            </p:cNvSpPr>
            <p:nvPr/>
          </p:nvSpPr>
          <p:spPr bwMode="auto">
            <a:xfrm>
              <a:off x="3510776" y="4498273"/>
              <a:ext cx="1030224" cy="412883"/>
            </a:xfrm>
            <a:prstGeom prst="rect">
              <a:avLst/>
            </a:prstGeom>
            <a:solidFill>
              <a:srgbClr val="70AD47">
                <a:lumMod val="20000"/>
                <a:lumOff val="80000"/>
              </a:srgbClr>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转发表</a:t>
              </a:r>
              <a:endParaRPr kumimoji="1"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Text Box 44"/>
            <p:cNvSpPr txBox="1">
              <a:spLocks noChangeArrowheads="1"/>
            </p:cNvSpPr>
            <p:nvPr/>
          </p:nvSpPr>
          <p:spPr bwMode="auto">
            <a:xfrm>
              <a:off x="3510776" y="3940247"/>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分组处理</a:t>
              </a:r>
              <a:endParaRPr kumimoji="1" lang="zh-CN" alt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6" name="组合 35"/>
          <p:cNvGrpSpPr/>
          <p:nvPr/>
        </p:nvGrpSpPr>
        <p:grpSpPr>
          <a:xfrm>
            <a:off x="6815519" y="3909949"/>
            <a:ext cx="2567614" cy="2385704"/>
            <a:chOff x="4856886" y="3332900"/>
            <a:chExt cx="2567614" cy="2385704"/>
          </a:xfrm>
        </p:grpSpPr>
        <p:sp>
          <p:nvSpPr>
            <p:cNvPr id="37" name="Rectangle 27"/>
            <p:cNvSpPr>
              <a:spLocks noChangeArrowheads="1"/>
            </p:cNvSpPr>
            <p:nvPr/>
          </p:nvSpPr>
          <p:spPr bwMode="auto">
            <a:xfrm flipH="1">
              <a:off x="5228756" y="3678143"/>
              <a:ext cx="2057630" cy="643985"/>
            </a:xfrm>
            <a:prstGeom prst="rect">
              <a:avLst/>
            </a:prstGeom>
            <a:solidFill>
              <a:srgbClr val="009FF6"/>
            </a:solidFill>
            <a:ln w="38100" cmpd="dbl">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Line 28"/>
            <p:cNvSpPr>
              <a:spLocks noChangeShapeType="1"/>
            </p:cNvSpPr>
            <p:nvPr/>
          </p:nvSpPr>
          <p:spPr bwMode="auto">
            <a:xfrm flipV="1">
              <a:off x="7141224" y="3999431"/>
              <a:ext cx="283276"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Line 29"/>
            <p:cNvSpPr>
              <a:spLocks noChangeShapeType="1"/>
            </p:cNvSpPr>
            <p:nvPr/>
          </p:nvSpPr>
          <p:spPr bwMode="auto">
            <a:xfrm rot="10800000" flipH="1">
              <a:off x="6463333" y="3999431"/>
              <a:ext cx="274820"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Line 30"/>
            <p:cNvSpPr>
              <a:spLocks noChangeShapeType="1"/>
            </p:cNvSpPr>
            <p:nvPr/>
          </p:nvSpPr>
          <p:spPr bwMode="auto">
            <a:xfrm>
              <a:off x="5775578" y="3999431"/>
              <a:ext cx="276230"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Line 31"/>
            <p:cNvSpPr>
              <a:spLocks noChangeShapeType="1"/>
            </p:cNvSpPr>
            <p:nvPr/>
          </p:nvSpPr>
          <p:spPr bwMode="auto">
            <a:xfrm>
              <a:off x="4856887" y="3999431"/>
              <a:ext cx="562130"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Rectangle 32"/>
            <p:cNvSpPr>
              <a:spLocks noChangeArrowheads="1"/>
            </p:cNvSpPr>
            <p:nvPr/>
          </p:nvSpPr>
          <p:spPr bwMode="auto">
            <a:xfrm flipH="1">
              <a:off x="5228756" y="5074619"/>
              <a:ext cx="2057630" cy="643985"/>
            </a:xfrm>
            <a:prstGeom prst="rect">
              <a:avLst/>
            </a:prstGeom>
            <a:solidFill>
              <a:srgbClr val="009FF6"/>
            </a:solidFill>
            <a:ln w="38100" cmpd="dbl">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33"/>
            <p:cNvSpPr>
              <a:spLocks noChangeShapeType="1"/>
            </p:cNvSpPr>
            <p:nvPr/>
          </p:nvSpPr>
          <p:spPr bwMode="auto">
            <a:xfrm flipV="1">
              <a:off x="7141224" y="5395907"/>
              <a:ext cx="283276"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Line 34"/>
            <p:cNvSpPr>
              <a:spLocks noChangeShapeType="1"/>
            </p:cNvSpPr>
            <p:nvPr/>
          </p:nvSpPr>
          <p:spPr bwMode="auto">
            <a:xfrm>
              <a:off x="6463333" y="5395907"/>
              <a:ext cx="274820"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Line 35"/>
            <p:cNvSpPr>
              <a:spLocks noChangeShapeType="1"/>
            </p:cNvSpPr>
            <p:nvPr/>
          </p:nvSpPr>
          <p:spPr bwMode="auto">
            <a:xfrm>
              <a:off x="5775578" y="5395907"/>
              <a:ext cx="276230"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36"/>
            <p:cNvSpPr>
              <a:spLocks noChangeShapeType="1"/>
            </p:cNvSpPr>
            <p:nvPr/>
          </p:nvSpPr>
          <p:spPr bwMode="auto">
            <a:xfrm flipV="1">
              <a:off x="4856886" y="5395907"/>
              <a:ext cx="550855" cy="0"/>
            </a:xfrm>
            <a:prstGeom prst="line">
              <a:avLst/>
            </a:prstGeom>
            <a:noFill/>
            <a:ln w="28575">
              <a:solidFill>
                <a:sysClr val="windowText" lastClr="000000"/>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Text Box 39"/>
            <p:cNvSpPr txBox="1">
              <a:spLocks noChangeArrowheads="1"/>
            </p:cNvSpPr>
            <p:nvPr/>
          </p:nvSpPr>
          <p:spPr bwMode="auto">
            <a:xfrm>
              <a:off x="5775578" y="333290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输出端口</a:t>
              </a:r>
              <a:endParaRPr kumimoji="1"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Text Box 45"/>
            <p:cNvSpPr txBox="1">
              <a:spLocks noChangeArrowheads="1"/>
            </p:cNvSpPr>
            <p:nvPr/>
          </p:nvSpPr>
          <p:spPr bwMode="auto">
            <a:xfrm>
              <a:off x="5775578" y="468146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输出端口</a:t>
              </a:r>
              <a:endParaRPr kumimoji="1"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47"/>
            <p:cNvSpPr txBox="1">
              <a:spLocks noChangeArrowheads="1"/>
            </p:cNvSpPr>
            <p:nvPr/>
          </p:nvSpPr>
          <p:spPr bwMode="auto">
            <a:xfrm rot="5400000">
              <a:off x="6170664" y="4391937"/>
              <a:ext cx="433132"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9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189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Rectangle 50"/>
            <p:cNvSpPr>
              <a:spLocks noChangeArrowheads="1"/>
            </p:cNvSpPr>
            <p:nvPr/>
          </p:nvSpPr>
          <p:spPr bwMode="auto">
            <a:xfrm>
              <a:off x="6733926" y="3883880"/>
              <a:ext cx="411526" cy="250830"/>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Rectangle 51"/>
            <p:cNvSpPr>
              <a:spLocks noChangeArrowheads="1"/>
            </p:cNvSpPr>
            <p:nvPr/>
          </p:nvSpPr>
          <p:spPr bwMode="auto">
            <a:xfrm>
              <a:off x="6755066" y="5267673"/>
              <a:ext cx="410117" cy="253648"/>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Rectangle 53"/>
            <p:cNvSpPr>
              <a:spLocks noChangeArrowheads="1"/>
            </p:cNvSpPr>
            <p:nvPr/>
          </p:nvSpPr>
          <p:spPr bwMode="auto">
            <a:xfrm flipH="1">
              <a:off x="5406332" y="3823287"/>
              <a:ext cx="411526" cy="350880"/>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Rectangle 54"/>
            <p:cNvSpPr>
              <a:spLocks noChangeArrowheads="1"/>
            </p:cNvSpPr>
            <p:nvPr/>
          </p:nvSpPr>
          <p:spPr bwMode="auto">
            <a:xfrm flipH="1">
              <a:off x="5406332" y="5219762"/>
              <a:ext cx="411526" cy="352289"/>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89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Rectangle 58"/>
            <p:cNvSpPr>
              <a:spLocks noChangeArrowheads="1"/>
            </p:cNvSpPr>
            <p:nvPr/>
          </p:nvSpPr>
          <p:spPr bwMode="auto">
            <a:xfrm flipH="1">
              <a:off x="6070129" y="3854288"/>
              <a:ext cx="411526" cy="293105"/>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Rectangle 59"/>
            <p:cNvSpPr>
              <a:spLocks noChangeArrowheads="1"/>
            </p:cNvSpPr>
            <p:nvPr/>
          </p:nvSpPr>
          <p:spPr bwMode="auto">
            <a:xfrm flipH="1">
              <a:off x="6079994" y="5249354"/>
              <a:ext cx="411526" cy="288877"/>
            </a:xfrm>
            <a:prstGeom prst="rect">
              <a:avLst/>
            </a:prstGeom>
            <a:solidFill>
              <a:srgbClr val="FFC000"/>
            </a:solidFill>
            <a:ln w="19050">
              <a:solidFill>
                <a:sysClr val="windowText" lastClr="000000"/>
              </a:solidFill>
              <a:miter lim="800000"/>
            </a:ln>
            <a:effectLst>
              <a:outerShdw dist="35921"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89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6" name="组合 55"/>
          <p:cNvGrpSpPr/>
          <p:nvPr/>
        </p:nvGrpSpPr>
        <p:grpSpPr>
          <a:xfrm>
            <a:off x="4117542" y="2216141"/>
            <a:ext cx="5999331" cy="4090785"/>
            <a:chOff x="2391254" y="1639092"/>
            <a:chExt cx="5999331" cy="4090785"/>
          </a:xfrm>
        </p:grpSpPr>
        <p:sp>
          <p:nvSpPr>
            <p:cNvPr id="57" name="Line 7"/>
            <p:cNvSpPr>
              <a:spLocks noChangeShapeType="1"/>
            </p:cNvSpPr>
            <p:nvPr/>
          </p:nvSpPr>
          <p:spPr bwMode="auto">
            <a:xfrm>
              <a:off x="8023592" y="1639092"/>
              <a:ext cx="0" cy="1734673"/>
            </a:xfrm>
            <a:prstGeom prst="line">
              <a:avLst/>
            </a:prstGeom>
            <a:noFill/>
            <a:ln w="28575">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8"/>
            <p:cNvSpPr txBox="1">
              <a:spLocks noChangeArrowheads="1"/>
            </p:cNvSpPr>
            <p:nvPr/>
          </p:nvSpPr>
          <p:spPr bwMode="auto">
            <a:xfrm>
              <a:off x="7623341" y="2284486"/>
              <a:ext cx="764953" cy="720582"/>
            </a:xfrm>
            <a:prstGeom prst="rect">
              <a:avLst/>
            </a:prstGeom>
            <a:solidFill>
              <a:srgbClr val="FAF1E2"/>
            </a:solidFill>
            <a:ln>
              <a:noFill/>
            </a:ln>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90000"/>
                </a:lnSpc>
                <a:spcBef>
                  <a:spcPts val="0"/>
                </a:spcBef>
                <a:spcAft>
                  <a:spcPts val="0"/>
                </a:spcAft>
                <a:buClrTx/>
                <a:buSzTx/>
                <a:buFontTx/>
                <a:buNone/>
                <a:defRPr/>
              </a:pPr>
              <a:r>
                <a:rPr kumimoji="1" lang="zh-CN" altLang="en-US" sz="227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a:t>
              </a:r>
              <a:endParaRPr kumimoji="1" lang="zh-CN" altLang="en-US" sz="227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90000"/>
                </a:lnSpc>
                <a:spcBef>
                  <a:spcPts val="0"/>
                </a:spcBef>
                <a:spcAft>
                  <a:spcPts val="0"/>
                </a:spcAft>
                <a:buClrTx/>
                <a:buSzTx/>
                <a:buFontTx/>
                <a:buNone/>
                <a:defRPr/>
              </a:pPr>
              <a:r>
                <a:rPr kumimoji="1" lang="zh-CN" altLang="en-US" sz="227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选择</a:t>
              </a:r>
              <a:endParaRPr kumimoji="1" lang="zh-CN" altLang="en-US" sz="227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Line 40"/>
            <p:cNvSpPr>
              <a:spLocks noChangeShapeType="1"/>
            </p:cNvSpPr>
            <p:nvPr/>
          </p:nvSpPr>
          <p:spPr bwMode="auto">
            <a:xfrm>
              <a:off x="8023592" y="3385038"/>
              <a:ext cx="0" cy="2344839"/>
            </a:xfrm>
            <a:prstGeom prst="line">
              <a:avLst/>
            </a:prstGeom>
            <a:noFill/>
            <a:ln w="28575">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Text Box 41"/>
            <p:cNvSpPr txBox="1">
              <a:spLocks noChangeArrowheads="1"/>
            </p:cNvSpPr>
            <p:nvPr/>
          </p:nvSpPr>
          <p:spPr bwMode="auto">
            <a:xfrm>
              <a:off x="7641662" y="4457408"/>
              <a:ext cx="748923" cy="701731"/>
            </a:xfrm>
            <a:prstGeom prst="rect">
              <a:avLst/>
            </a:prstGeom>
            <a:solidFill>
              <a:srgbClr val="FAF1E2"/>
            </a:solidFill>
            <a:ln>
              <a:noFill/>
            </a:ln>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90000"/>
                </a:lnSpc>
                <a:spcBef>
                  <a:spcPts val="0"/>
                </a:spcBef>
                <a:spcAft>
                  <a:spcPts val="0"/>
                </a:spcAft>
                <a:buClrTx/>
                <a:buSzTx/>
                <a:buFontTx/>
                <a:buNone/>
                <a:defRPr/>
              </a:pPr>
              <a:r>
                <a:rPr kumimoji="1" lang="zh-CN" altLang="en-US" sz="22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分组</a:t>
              </a:r>
              <a:endParaRPr kumimoji="1" lang="zh-CN" altLang="en-US" sz="22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90000"/>
                </a:lnSpc>
                <a:spcBef>
                  <a:spcPts val="0"/>
                </a:spcBef>
                <a:spcAft>
                  <a:spcPts val="0"/>
                </a:spcAft>
                <a:buClrTx/>
                <a:buSzTx/>
                <a:buFontTx/>
                <a:buNone/>
                <a:defRPr/>
              </a:pPr>
              <a:r>
                <a:rPr kumimoji="1" lang="zh-CN" altLang="en-US" sz="22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转发</a:t>
              </a:r>
              <a:endParaRPr kumimoji="1" lang="zh-CN" altLang="en-US" sz="22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Line 48"/>
            <p:cNvSpPr>
              <a:spLocks noChangeShapeType="1"/>
            </p:cNvSpPr>
            <p:nvPr/>
          </p:nvSpPr>
          <p:spPr bwMode="auto">
            <a:xfrm flipH="1" flipV="1">
              <a:off x="2391254" y="4045934"/>
              <a:ext cx="1119521" cy="570708"/>
            </a:xfrm>
            <a:prstGeom prst="line">
              <a:avLst/>
            </a:prstGeom>
            <a:noFill/>
            <a:ln w="28575">
              <a:solidFill>
                <a:srgbClr val="C00000"/>
              </a:solidFill>
              <a:prstDash val="dash"/>
              <a:rou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49"/>
            <p:cNvSpPr>
              <a:spLocks noChangeShapeType="1"/>
            </p:cNvSpPr>
            <p:nvPr/>
          </p:nvSpPr>
          <p:spPr bwMode="auto">
            <a:xfrm flipH="1">
              <a:off x="2420208" y="4791378"/>
              <a:ext cx="1090568" cy="523892"/>
            </a:xfrm>
            <a:prstGeom prst="line">
              <a:avLst/>
            </a:prstGeom>
            <a:noFill/>
            <a:ln w="28575">
              <a:solidFill>
                <a:srgbClr val="C00000"/>
              </a:solidFill>
              <a:prstDash val="dash"/>
              <a:roun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Text Box 60"/>
            <p:cNvSpPr txBox="1">
              <a:spLocks noChangeArrowheads="1"/>
            </p:cNvSpPr>
            <p:nvPr/>
          </p:nvSpPr>
          <p:spPr bwMode="auto">
            <a:xfrm>
              <a:off x="5447485" y="1961192"/>
              <a:ext cx="1830950" cy="1107996"/>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2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2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网络层</a:t>
              </a:r>
              <a:endParaRPr kumimoji="1" lang="zh-CN" altLang="en-US" sz="22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1" lang="en-US" altLang="zh-CN" sz="22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22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数据链路层</a:t>
              </a:r>
              <a:endParaRPr kumimoji="1" lang="zh-CN" altLang="en-US" sz="22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1" lang="en-US" altLang="zh-CN" sz="22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2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kumimoji="1" lang="zh-CN" altLang="en-US" sz="22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AutoShape 6"/>
            <p:cNvSpPr>
              <a:spLocks noChangeArrowheads="1"/>
            </p:cNvSpPr>
            <p:nvPr/>
          </p:nvSpPr>
          <p:spPr bwMode="auto">
            <a:xfrm>
              <a:off x="3819420" y="3108843"/>
              <a:ext cx="411526" cy="569299"/>
            </a:xfrm>
            <a:prstGeom prst="upDownArrow">
              <a:avLst>
                <a:gd name="adj1" fmla="val 50000"/>
                <a:gd name="adj2" fmla="val 34178"/>
              </a:avLst>
            </a:prstGeom>
            <a:solidFill>
              <a:srgbClr val="009FF6"/>
            </a:solidFill>
            <a:ln w="28575">
              <a:no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mph" presetSubtype="0" repeatCount="3000" fill="hold" nodeType="clickEffect">
                                  <p:stCondLst>
                                    <p:cond delay="0"/>
                                  </p:stCondLst>
                                  <p:childTnLst>
                                    <p:animEffect transition="out" filter="fade">
                                      <p:cBhvr>
                                        <p:cTn id="23" dur="1000" tmFilter="0, 0; .2, .5; .8, .5; 1, 0"/>
                                        <p:tgtEl>
                                          <p:spTgt spid="24"/>
                                        </p:tgtEl>
                                      </p:cBhvr>
                                    </p:animEffect>
                                    <p:animScale>
                                      <p:cBhvr>
                                        <p:cTn id="24" dur="500" autoRev="1" fill="hold"/>
                                        <p:tgtEl>
                                          <p:spTgt spid="24"/>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6" presetClass="emph" presetSubtype="0" repeatCount="3000" fill="hold" nodeType="clickEffect">
                                  <p:stCondLst>
                                    <p:cond delay="0"/>
                                  </p:stCondLst>
                                  <p:childTnLst>
                                    <p:animEffect transition="out" filter="fade">
                                      <p:cBhvr>
                                        <p:cTn id="28" dur="1000" tmFilter="0, 0; .2, .5; .8, .5; 1, 0"/>
                                        <p:tgtEl>
                                          <p:spTgt spid="4"/>
                                        </p:tgtEl>
                                      </p:cBhvr>
                                    </p:animEffect>
                                    <p:animScale>
                                      <p:cBhvr>
                                        <p:cTn id="29" dur="500" autoRev="1" fill="hold"/>
                                        <p:tgtEl>
                                          <p:spTgt spid="4"/>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6" presetClass="emph" presetSubtype="0" repeatCount="3000" fill="hold" nodeType="clickEffect">
                                  <p:stCondLst>
                                    <p:cond delay="0"/>
                                  </p:stCondLst>
                                  <p:childTnLst>
                                    <p:animEffect transition="out" filter="fade">
                                      <p:cBhvr>
                                        <p:cTn id="33" dur="1000" tmFilter="0, 0; .2, .5; .8, .5; 1, 0"/>
                                        <p:tgtEl>
                                          <p:spTgt spid="30"/>
                                        </p:tgtEl>
                                      </p:cBhvr>
                                    </p:animEffect>
                                    <p:animScale>
                                      <p:cBhvr>
                                        <p:cTn id="34" dur="500" autoRev="1" fill="hold"/>
                                        <p:tgtEl>
                                          <p:spTgt spid="30"/>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repeatCount="3000" fill="hold" nodeType="clickEffect">
                                  <p:stCondLst>
                                    <p:cond delay="0"/>
                                  </p:stCondLst>
                                  <p:childTnLst>
                                    <p:animEffect transition="out" filter="fade">
                                      <p:cBhvr>
                                        <p:cTn id="38" dur="1000" tmFilter="0, 0; .2, .5; .8, .5; 1, 0"/>
                                        <p:tgtEl>
                                          <p:spTgt spid="36"/>
                                        </p:tgtEl>
                                      </p:cBhvr>
                                    </p:animEffect>
                                    <p:animScale>
                                      <p:cBhvr>
                                        <p:cTn id="39" dur="50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路由器工作原理</a:t>
            </a:r>
            <a:endParaRPr lang="zh-CN" altLang="en-US" dirty="0"/>
          </a:p>
        </p:txBody>
      </p:sp>
      <p:grpSp>
        <p:nvGrpSpPr>
          <p:cNvPr id="60" name="组合 59"/>
          <p:cNvGrpSpPr/>
          <p:nvPr/>
        </p:nvGrpSpPr>
        <p:grpSpPr>
          <a:xfrm>
            <a:off x="3036094" y="2135651"/>
            <a:ext cx="6119812" cy="4197650"/>
            <a:chOff x="1061153" y="1656257"/>
            <a:chExt cx="6119812" cy="4197650"/>
          </a:xfrm>
        </p:grpSpPr>
        <p:grpSp>
          <p:nvGrpSpPr>
            <p:cNvPr id="61" name="Group 2"/>
            <p:cNvGrpSpPr/>
            <p:nvPr/>
          </p:nvGrpSpPr>
          <p:grpSpPr bwMode="auto">
            <a:xfrm>
              <a:off x="3654501" y="2099622"/>
              <a:ext cx="1608395" cy="3021708"/>
              <a:chOff x="2784" y="1160"/>
              <a:chExt cx="1248" cy="2344"/>
            </a:xfrm>
          </p:grpSpPr>
          <p:sp>
            <p:nvSpPr>
              <p:cNvPr id="99" name="Rectangle 3"/>
              <p:cNvSpPr>
                <a:spLocks noChangeArrowheads="1"/>
              </p:cNvSpPr>
              <p:nvPr/>
            </p:nvSpPr>
            <p:spPr bwMode="auto">
              <a:xfrm>
                <a:off x="3072" y="1824"/>
                <a:ext cx="960" cy="960"/>
              </a:xfrm>
              <a:prstGeom prst="rect">
                <a:avLst/>
              </a:prstGeom>
              <a:solidFill>
                <a:sysClr val="window" lastClr="FFFFFF"/>
              </a:solidFill>
              <a:ln w="19050" cap="sq">
                <a:solidFill>
                  <a:sysClr val="windowText" lastClr="000000"/>
                </a:solidFill>
                <a:miter lim="800000"/>
                <a:headEnd type="none" w="sm" len="sm"/>
                <a:tailEnd type="none" w="sm" len="sm"/>
              </a:ln>
              <a:effectLst>
                <a:outerShdw dist="107763"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0" name="Group 4"/>
              <p:cNvGrpSpPr/>
              <p:nvPr/>
            </p:nvGrpSpPr>
            <p:grpSpPr bwMode="auto">
              <a:xfrm>
                <a:off x="3408" y="1920"/>
                <a:ext cx="288" cy="768"/>
                <a:chOff x="2736" y="1824"/>
                <a:chExt cx="288" cy="768"/>
              </a:xfrm>
            </p:grpSpPr>
            <p:sp>
              <p:nvSpPr>
                <p:cNvPr id="110" name="Line 5"/>
                <p:cNvSpPr>
                  <a:spLocks noChangeShapeType="1"/>
                </p:cNvSpPr>
                <p:nvPr/>
              </p:nvSpPr>
              <p:spPr bwMode="auto">
                <a:xfrm>
                  <a:off x="2736"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11" name="Line 6"/>
                <p:cNvSpPr>
                  <a:spLocks noChangeShapeType="1"/>
                </p:cNvSpPr>
                <p:nvPr/>
              </p:nvSpPr>
              <p:spPr bwMode="auto">
                <a:xfrm>
                  <a:off x="2832"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12" name="Line 7"/>
                <p:cNvSpPr>
                  <a:spLocks noChangeShapeType="1"/>
                </p:cNvSpPr>
                <p:nvPr/>
              </p:nvSpPr>
              <p:spPr bwMode="auto">
                <a:xfrm>
                  <a:off x="2928"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13" name="Line 8"/>
                <p:cNvSpPr>
                  <a:spLocks noChangeShapeType="1"/>
                </p:cNvSpPr>
                <p:nvPr/>
              </p:nvSpPr>
              <p:spPr bwMode="auto">
                <a:xfrm>
                  <a:off x="3024"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01" name="Group 9"/>
              <p:cNvGrpSpPr/>
              <p:nvPr/>
            </p:nvGrpSpPr>
            <p:grpSpPr bwMode="auto">
              <a:xfrm rot="-5400000">
                <a:off x="3408" y="1920"/>
                <a:ext cx="288" cy="768"/>
                <a:chOff x="2736" y="1824"/>
                <a:chExt cx="288" cy="768"/>
              </a:xfrm>
            </p:grpSpPr>
            <p:sp>
              <p:nvSpPr>
                <p:cNvPr id="106" name="Line 10"/>
                <p:cNvSpPr>
                  <a:spLocks noChangeShapeType="1"/>
                </p:cNvSpPr>
                <p:nvPr/>
              </p:nvSpPr>
              <p:spPr bwMode="auto">
                <a:xfrm>
                  <a:off x="2736"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07" name="Line 11"/>
                <p:cNvSpPr>
                  <a:spLocks noChangeShapeType="1"/>
                </p:cNvSpPr>
                <p:nvPr/>
              </p:nvSpPr>
              <p:spPr bwMode="auto">
                <a:xfrm>
                  <a:off x="2832"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08" name="Line 12"/>
                <p:cNvSpPr>
                  <a:spLocks noChangeShapeType="1"/>
                </p:cNvSpPr>
                <p:nvPr/>
              </p:nvSpPr>
              <p:spPr bwMode="auto">
                <a:xfrm>
                  <a:off x="2928"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09" name="Line 13"/>
                <p:cNvSpPr>
                  <a:spLocks noChangeShapeType="1"/>
                </p:cNvSpPr>
                <p:nvPr/>
              </p:nvSpPr>
              <p:spPr bwMode="auto">
                <a:xfrm>
                  <a:off x="3024"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02" name="Group 14"/>
              <p:cNvGrpSpPr/>
              <p:nvPr/>
            </p:nvGrpSpPr>
            <p:grpSpPr bwMode="auto">
              <a:xfrm>
                <a:off x="2784" y="1160"/>
                <a:ext cx="136" cy="2344"/>
                <a:chOff x="2784" y="1160"/>
                <a:chExt cx="136" cy="2344"/>
              </a:xfrm>
            </p:grpSpPr>
            <p:sp>
              <p:nvSpPr>
                <p:cNvPr id="103" name="Oval 15"/>
                <p:cNvSpPr>
                  <a:spLocks noChangeArrowheads="1"/>
                </p:cNvSpPr>
                <p:nvPr/>
              </p:nvSpPr>
              <p:spPr bwMode="auto">
                <a:xfrm>
                  <a:off x="2784" y="1160"/>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Oval 16"/>
                <p:cNvSpPr>
                  <a:spLocks noChangeArrowheads="1"/>
                </p:cNvSpPr>
                <p:nvPr/>
              </p:nvSpPr>
              <p:spPr bwMode="auto">
                <a:xfrm>
                  <a:off x="2784" y="2264"/>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5" name="Oval 17"/>
                <p:cNvSpPr>
                  <a:spLocks noChangeArrowheads="1"/>
                </p:cNvSpPr>
                <p:nvPr/>
              </p:nvSpPr>
              <p:spPr bwMode="auto">
                <a:xfrm>
                  <a:off x="2784" y="3368"/>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62" name="Rectangle 19"/>
            <p:cNvSpPr>
              <a:spLocks noChangeArrowheads="1"/>
            </p:cNvSpPr>
            <p:nvPr/>
          </p:nvSpPr>
          <p:spPr bwMode="auto">
            <a:xfrm>
              <a:off x="1183931" y="4626125"/>
              <a:ext cx="2340971" cy="1227782"/>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63" name="Rectangle 20"/>
            <p:cNvSpPr>
              <a:spLocks noChangeArrowheads="1"/>
            </p:cNvSpPr>
            <p:nvPr/>
          </p:nvSpPr>
          <p:spPr bwMode="auto">
            <a:xfrm>
              <a:off x="1061153" y="4501983"/>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Freeform 21"/>
            <p:cNvSpPr/>
            <p:nvPr/>
          </p:nvSpPr>
          <p:spPr bwMode="auto">
            <a:xfrm>
              <a:off x="1488148" y="4744811"/>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5" name="Line 22"/>
            <p:cNvSpPr>
              <a:spLocks noChangeShapeType="1"/>
            </p:cNvSpPr>
            <p:nvPr/>
          </p:nvSpPr>
          <p:spPr bwMode="auto">
            <a:xfrm>
              <a:off x="2602702" y="4744811"/>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6" name="Line 23"/>
            <p:cNvSpPr>
              <a:spLocks noChangeShapeType="1"/>
            </p:cNvSpPr>
            <p:nvPr/>
          </p:nvSpPr>
          <p:spPr bwMode="auto">
            <a:xfrm>
              <a:off x="2293027" y="4744811"/>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7" name="Line 24"/>
            <p:cNvSpPr>
              <a:spLocks noChangeShapeType="1"/>
            </p:cNvSpPr>
            <p:nvPr/>
          </p:nvSpPr>
          <p:spPr bwMode="auto">
            <a:xfrm>
              <a:off x="1983354" y="4744811"/>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8" name="Rectangle 25"/>
            <p:cNvSpPr>
              <a:spLocks noChangeArrowheads="1"/>
            </p:cNvSpPr>
            <p:nvPr/>
          </p:nvSpPr>
          <p:spPr bwMode="auto">
            <a:xfrm>
              <a:off x="1183931" y="3203262"/>
              <a:ext cx="2340971" cy="1226417"/>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69" name="Rectangle 26"/>
            <p:cNvSpPr>
              <a:spLocks noChangeArrowheads="1"/>
            </p:cNvSpPr>
            <p:nvPr/>
          </p:nvSpPr>
          <p:spPr bwMode="auto">
            <a:xfrm>
              <a:off x="1061153" y="3079120"/>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Freeform 27"/>
            <p:cNvSpPr/>
            <p:nvPr/>
          </p:nvSpPr>
          <p:spPr bwMode="auto">
            <a:xfrm>
              <a:off x="1488148" y="3321948"/>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1" name="Line 28"/>
            <p:cNvSpPr>
              <a:spLocks noChangeShapeType="1"/>
            </p:cNvSpPr>
            <p:nvPr/>
          </p:nvSpPr>
          <p:spPr bwMode="auto">
            <a:xfrm>
              <a:off x="2602702" y="3321948"/>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Line 29"/>
            <p:cNvSpPr>
              <a:spLocks noChangeShapeType="1"/>
            </p:cNvSpPr>
            <p:nvPr/>
          </p:nvSpPr>
          <p:spPr bwMode="auto">
            <a:xfrm>
              <a:off x="2293027" y="3321948"/>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3" name="Line 30"/>
            <p:cNvSpPr>
              <a:spLocks noChangeShapeType="1"/>
            </p:cNvSpPr>
            <p:nvPr/>
          </p:nvSpPr>
          <p:spPr bwMode="auto">
            <a:xfrm>
              <a:off x="1983354" y="3321948"/>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4" name="Rectangle 31"/>
            <p:cNvSpPr>
              <a:spLocks noChangeArrowheads="1"/>
            </p:cNvSpPr>
            <p:nvPr/>
          </p:nvSpPr>
          <p:spPr bwMode="auto">
            <a:xfrm>
              <a:off x="1183931" y="1780399"/>
              <a:ext cx="2340971" cy="1226418"/>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75" name="Rectangle 32"/>
            <p:cNvSpPr>
              <a:spLocks noChangeArrowheads="1"/>
            </p:cNvSpPr>
            <p:nvPr/>
          </p:nvSpPr>
          <p:spPr bwMode="auto">
            <a:xfrm>
              <a:off x="1061153" y="1656257"/>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6" name="Group 33"/>
            <p:cNvGrpSpPr/>
            <p:nvPr/>
          </p:nvGrpSpPr>
          <p:grpSpPr bwMode="auto">
            <a:xfrm>
              <a:off x="1488148" y="1899085"/>
              <a:ext cx="1424227" cy="682101"/>
              <a:chOff x="1104" y="1200"/>
              <a:chExt cx="1105" cy="529"/>
            </a:xfrm>
          </p:grpSpPr>
          <p:sp>
            <p:nvSpPr>
              <p:cNvPr id="95" name="Freeform 34"/>
              <p:cNvSpPr/>
              <p:nvPr/>
            </p:nvSpPr>
            <p:spPr bwMode="auto">
              <a:xfrm>
                <a:off x="1104" y="1200"/>
                <a:ext cx="1105" cy="529"/>
              </a:xfrm>
              <a:custGeom>
                <a:avLst/>
                <a:gdLst>
                  <a:gd name="T0" fmla="*/ 0 w 1105"/>
                  <a:gd name="T1" fmla="*/ 0 h 529"/>
                  <a:gd name="T2" fmla="*/ 1104 w 1105"/>
                  <a:gd name="T3" fmla="*/ 0 h 529"/>
                  <a:gd name="T4" fmla="*/ 1104 w 1105"/>
                  <a:gd name="T5" fmla="*/ 528 h 529"/>
                  <a:gd name="T6" fmla="*/ 0 w 1105"/>
                  <a:gd name="T7" fmla="*/ 528 h 529"/>
                  <a:gd name="T8" fmla="*/ 55 w 1105"/>
                  <a:gd name="T9" fmla="*/ 528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96" name="Line 35"/>
              <p:cNvSpPr>
                <a:spLocks noChangeShapeType="1"/>
              </p:cNvSpPr>
              <p:nvPr/>
            </p:nvSpPr>
            <p:spPr bwMode="auto">
              <a:xfrm>
                <a:off x="196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97" name="Line 36"/>
              <p:cNvSpPr>
                <a:spLocks noChangeShapeType="1"/>
              </p:cNvSpPr>
              <p:nvPr/>
            </p:nvSpPr>
            <p:spPr bwMode="auto">
              <a:xfrm>
                <a:off x="172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98" name="Line 37"/>
              <p:cNvSpPr>
                <a:spLocks noChangeShapeType="1"/>
              </p:cNvSpPr>
              <p:nvPr/>
            </p:nvSpPr>
            <p:spPr bwMode="auto">
              <a:xfrm>
                <a:off x="148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77" name="Rectangle 38"/>
            <p:cNvSpPr>
              <a:spLocks noChangeArrowheads="1"/>
            </p:cNvSpPr>
            <p:nvPr/>
          </p:nvSpPr>
          <p:spPr bwMode="auto">
            <a:xfrm>
              <a:off x="2669547" y="1965930"/>
              <a:ext cx="174618" cy="545681"/>
            </a:xfrm>
            <a:prstGeom prst="rect">
              <a:avLst/>
            </a:prstGeom>
            <a:solidFill>
              <a:schemeClr val="accent2">
                <a:lumMod val="50000"/>
              </a:scheme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Rectangle 39"/>
            <p:cNvSpPr>
              <a:spLocks noChangeArrowheads="1"/>
            </p:cNvSpPr>
            <p:nvPr/>
          </p:nvSpPr>
          <p:spPr bwMode="auto">
            <a:xfrm>
              <a:off x="2669547" y="3388794"/>
              <a:ext cx="174618" cy="547045"/>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Rectangle 40"/>
            <p:cNvSpPr>
              <a:spLocks noChangeArrowheads="1"/>
            </p:cNvSpPr>
            <p:nvPr/>
          </p:nvSpPr>
          <p:spPr bwMode="auto">
            <a:xfrm>
              <a:off x="2669547" y="4811656"/>
              <a:ext cx="174618" cy="547046"/>
            </a:xfrm>
            <a:prstGeom prst="rect">
              <a:avLst/>
            </a:prstGeom>
            <a:solidFill>
              <a:schemeClr val="accent2">
                <a:lumMod val="50000"/>
              </a:scheme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0" name="Group 41"/>
            <p:cNvGrpSpPr/>
            <p:nvPr/>
          </p:nvGrpSpPr>
          <p:grpSpPr bwMode="auto">
            <a:xfrm>
              <a:off x="2359874" y="1965930"/>
              <a:ext cx="175982" cy="3392772"/>
              <a:chOff x="1780" y="1252"/>
              <a:chExt cx="136" cy="2632"/>
            </a:xfrm>
          </p:grpSpPr>
          <p:sp>
            <p:nvSpPr>
              <p:cNvPr id="92" name="Rectangle 42"/>
              <p:cNvSpPr>
                <a:spLocks noChangeArrowheads="1"/>
              </p:cNvSpPr>
              <p:nvPr/>
            </p:nvSpPr>
            <p:spPr bwMode="auto">
              <a:xfrm>
                <a:off x="1780" y="1252"/>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Rectangle 43"/>
              <p:cNvSpPr>
                <a:spLocks noChangeArrowheads="1"/>
              </p:cNvSpPr>
              <p:nvPr/>
            </p:nvSpPr>
            <p:spPr bwMode="auto">
              <a:xfrm>
                <a:off x="1780" y="2356"/>
                <a:ext cx="136" cy="424"/>
              </a:xfrm>
              <a:prstGeom prst="rect">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4" name="Rectangle 44"/>
              <p:cNvSpPr>
                <a:spLocks noChangeArrowheads="1"/>
              </p:cNvSpPr>
              <p:nvPr/>
            </p:nvSpPr>
            <p:spPr bwMode="auto">
              <a:xfrm>
                <a:off x="1780" y="3460"/>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1" name="Group 45"/>
            <p:cNvGrpSpPr/>
            <p:nvPr/>
          </p:nvGrpSpPr>
          <p:grpSpPr bwMode="auto">
            <a:xfrm>
              <a:off x="2050199" y="1965930"/>
              <a:ext cx="175983" cy="3392772"/>
              <a:chOff x="1540" y="1252"/>
              <a:chExt cx="136" cy="2632"/>
            </a:xfrm>
          </p:grpSpPr>
          <p:sp>
            <p:nvSpPr>
              <p:cNvPr id="89" name="Rectangle 46"/>
              <p:cNvSpPr>
                <a:spLocks noChangeArrowheads="1"/>
              </p:cNvSpPr>
              <p:nvPr/>
            </p:nvSpPr>
            <p:spPr bwMode="auto">
              <a:xfrm>
                <a:off x="1540" y="1252"/>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Rectangle 47"/>
              <p:cNvSpPr>
                <a:spLocks noChangeArrowheads="1"/>
              </p:cNvSpPr>
              <p:nvPr/>
            </p:nvSpPr>
            <p:spPr bwMode="auto">
              <a:xfrm>
                <a:off x="1540" y="2356"/>
                <a:ext cx="136" cy="424"/>
              </a:xfrm>
              <a:prstGeom prst="rect">
                <a:avLst/>
              </a:prstGeom>
              <a:solidFill>
                <a:schemeClr val="accent2">
                  <a:lumMod val="50000"/>
                </a:scheme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Rectangle 48"/>
              <p:cNvSpPr>
                <a:spLocks noChangeArrowheads="1"/>
              </p:cNvSpPr>
              <p:nvPr/>
            </p:nvSpPr>
            <p:spPr bwMode="auto">
              <a:xfrm>
                <a:off x="1540" y="3460"/>
                <a:ext cx="136" cy="424"/>
              </a:xfrm>
              <a:prstGeom prst="rect">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2" name="Group 49"/>
            <p:cNvGrpSpPr/>
            <p:nvPr/>
          </p:nvGrpSpPr>
          <p:grpSpPr bwMode="auto">
            <a:xfrm>
              <a:off x="5515273" y="2090073"/>
              <a:ext cx="1665692" cy="3020344"/>
              <a:chOff x="4228" y="1348"/>
              <a:chExt cx="1292" cy="2344"/>
            </a:xfrm>
          </p:grpSpPr>
          <p:sp>
            <p:nvSpPr>
              <p:cNvPr id="83" name="Line 50"/>
              <p:cNvSpPr>
                <a:spLocks noChangeShapeType="1"/>
              </p:cNvSpPr>
              <p:nvPr/>
            </p:nvSpPr>
            <p:spPr bwMode="auto">
              <a:xfrm>
                <a:off x="4320" y="1440"/>
                <a:ext cx="1200" cy="0"/>
              </a:xfrm>
              <a:prstGeom prst="line">
                <a:avLst/>
              </a:prstGeom>
              <a:noFill/>
              <a:ln w="76200">
                <a:solidFill>
                  <a:srgbClr val="C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4" name="Line 51"/>
              <p:cNvSpPr>
                <a:spLocks noChangeShapeType="1"/>
              </p:cNvSpPr>
              <p:nvPr/>
            </p:nvSpPr>
            <p:spPr bwMode="auto">
              <a:xfrm>
                <a:off x="4320" y="2544"/>
                <a:ext cx="1200" cy="0"/>
              </a:xfrm>
              <a:prstGeom prst="line">
                <a:avLst/>
              </a:prstGeom>
              <a:noFill/>
              <a:ln w="76200">
                <a:solidFill>
                  <a:srgbClr val="44546A"/>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5" name="Line 52"/>
              <p:cNvSpPr>
                <a:spLocks noChangeShapeType="1"/>
              </p:cNvSpPr>
              <p:nvPr/>
            </p:nvSpPr>
            <p:spPr bwMode="auto">
              <a:xfrm>
                <a:off x="4320" y="3648"/>
                <a:ext cx="1200" cy="0"/>
              </a:xfrm>
              <a:prstGeom prst="line">
                <a:avLst/>
              </a:prstGeom>
              <a:noFill/>
              <a:ln w="76200">
                <a:solidFill>
                  <a:srgbClr val="0099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6" name="Oval 53"/>
              <p:cNvSpPr>
                <a:spLocks noChangeArrowheads="1"/>
              </p:cNvSpPr>
              <p:nvPr/>
            </p:nvSpPr>
            <p:spPr bwMode="auto">
              <a:xfrm>
                <a:off x="4228" y="1348"/>
                <a:ext cx="136" cy="136"/>
              </a:xfrm>
              <a:prstGeom prst="ellipse">
                <a:avLst/>
              </a:prstGeom>
              <a:solidFill>
                <a:srgbClr val="C00000"/>
              </a:solidFill>
              <a:ln w="12700">
                <a:solidFill>
                  <a:srgbClr val="C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Oval 54"/>
              <p:cNvSpPr>
                <a:spLocks noChangeArrowheads="1"/>
              </p:cNvSpPr>
              <p:nvPr/>
            </p:nvSpPr>
            <p:spPr bwMode="auto">
              <a:xfrm>
                <a:off x="4228" y="2452"/>
                <a:ext cx="136" cy="136"/>
              </a:xfrm>
              <a:prstGeom prst="ellipse">
                <a:avLst/>
              </a:prstGeom>
              <a:solidFill>
                <a:srgbClr val="44546A"/>
              </a:solidFill>
              <a:ln w="12700">
                <a:solidFill>
                  <a:srgbClr val="44546A"/>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 name="Oval 55"/>
              <p:cNvSpPr>
                <a:spLocks noChangeArrowheads="1"/>
              </p:cNvSpPr>
              <p:nvPr/>
            </p:nvSpPr>
            <p:spPr bwMode="auto">
              <a:xfrm>
                <a:off x="4228" y="3556"/>
                <a:ext cx="136" cy="136"/>
              </a:xfrm>
              <a:prstGeom prst="ellipse">
                <a:avLst/>
              </a:prstGeom>
              <a:solidFill>
                <a:srgbClr val="009900"/>
              </a:solidFill>
              <a:ln w="12700">
                <a:solidFill>
                  <a:srgbClr val="0099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114" name="AutoShape 56"/>
          <p:cNvSpPr>
            <a:spLocks noChangeArrowheads="1"/>
          </p:cNvSpPr>
          <p:nvPr/>
        </p:nvSpPr>
        <p:spPr bwMode="auto">
          <a:xfrm>
            <a:off x="4692998" y="4964397"/>
            <a:ext cx="2103439" cy="556593"/>
          </a:xfrm>
          <a:prstGeom prst="wedgeRectCallout">
            <a:avLst>
              <a:gd name="adj1" fmla="val -45066"/>
              <a:gd name="adj2" fmla="val -128805"/>
            </a:avLst>
          </a:prstGeom>
          <a:solidFill>
            <a:srgbClr val="FFC000"/>
          </a:solidFill>
          <a:ln w="19050">
            <a:solidFill>
              <a:srgbClr val="009FF6"/>
            </a:solidFill>
            <a:miter lim="800000"/>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r>
              <a:rPr lang="zh-CN" altLang="en-US" sz="2400" b="1" u="none" dirty="0">
                <a:solidFill>
                  <a:prstClr val="black"/>
                </a:solidFill>
                <a:latin typeface="思源黑体 CN Normal" panose="020B0400000000000000" pitchFamily="34" charset="-122"/>
                <a:ea typeface="思源黑体 CN Normal" panose="020B0400000000000000" pitchFamily="34" charset="-122"/>
                <a:cs typeface="Times New Roman" panose="02020603050405020304" pitchFamily="18" charset="0"/>
              </a:rPr>
              <a:t>数据包排队</a:t>
            </a:r>
            <a:endParaRPr lang="en-US" altLang="zh-CN" sz="2400" b="1" u="none" dirty="0">
              <a:solidFill>
                <a:prstClr val="black"/>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115" name="AutoShape 58"/>
          <p:cNvSpPr>
            <a:spLocks noChangeArrowheads="1"/>
          </p:cNvSpPr>
          <p:nvPr/>
        </p:nvSpPr>
        <p:spPr bwMode="auto">
          <a:xfrm>
            <a:off x="6247426" y="2145201"/>
            <a:ext cx="2162605" cy="1227782"/>
          </a:xfrm>
          <a:prstGeom prst="wedgeRectCallout">
            <a:avLst>
              <a:gd name="adj1" fmla="val -33774"/>
              <a:gd name="adj2" fmla="val 91921"/>
            </a:avLst>
          </a:prstGeom>
          <a:solidFill>
            <a:srgbClr val="FFC000"/>
          </a:solidFill>
          <a:ln w="19050">
            <a:solidFill>
              <a:srgbClr val="009FF6"/>
            </a:solidFill>
            <a:miter lim="800000"/>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r>
              <a:rPr lang="zh-CN" altLang="en-US" sz="2400" b="1" u="none" dirty="0">
                <a:solidFill>
                  <a:prstClr val="black"/>
                </a:solidFill>
                <a:latin typeface="思源黑体 CN Normal" panose="020B0400000000000000" pitchFamily="34" charset="-122"/>
                <a:ea typeface="思源黑体 CN Normal" panose="020B0400000000000000" pitchFamily="34" charset="-122"/>
                <a:cs typeface="Times New Roman" panose="02020603050405020304" pitchFamily="18" charset="0"/>
              </a:rPr>
              <a:t>交换单元</a:t>
            </a:r>
            <a:endParaRPr lang="en-US" altLang="zh-CN" sz="2400" b="1" u="none" dirty="0">
              <a:solidFill>
                <a:prstClr val="black"/>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a:p>
            <a:pPr algn="ctr" defTabSz="914400">
              <a:defRPr/>
            </a:pPr>
            <a:r>
              <a:rPr lang="zh-CN" altLang="en-US" sz="2400" b="1" u="none" dirty="0">
                <a:solidFill>
                  <a:prstClr val="black"/>
                </a:solidFill>
                <a:latin typeface="思源黑体 CN Normal" panose="020B0400000000000000" pitchFamily="34" charset="-122"/>
                <a:ea typeface="思源黑体 CN Normal" panose="020B0400000000000000" pitchFamily="34" charset="-122"/>
                <a:cs typeface="Times New Roman" panose="02020603050405020304" pitchFamily="18" charset="0"/>
              </a:rPr>
              <a:t>输入输出匹配</a:t>
            </a:r>
            <a:endParaRPr lang="en-US" altLang="zh-CN" sz="2400" b="1" u="none" dirty="0">
              <a:solidFill>
                <a:prstClr val="black"/>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1000"/>
                                        <p:tgtEl>
                                          <p:spTgt spid="6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up)">
                                      <p:cBhvr>
                                        <p:cTn id="11" dur="500"/>
                                        <p:tgtEl>
                                          <p:spTgt spid="114"/>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wipe(down)">
                                      <p:cBhvr>
                                        <p:cTn id="15"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路由器工作原理</a:t>
            </a:r>
            <a:endParaRPr lang="zh-CN" altLang="en-US" dirty="0"/>
          </a:p>
        </p:txBody>
      </p:sp>
      <p:grpSp>
        <p:nvGrpSpPr>
          <p:cNvPr id="61" name="Group 2"/>
          <p:cNvGrpSpPr/>
          <p:nvPr/>
        </p:nvGrpSpPr>
        <p:grpSpPr bwMode="auto">
          <a:xfrm>
            <a:off x="5484809" y="2623404"/>
            <a:ext cx="1608395" cy="3021708"/>
            <a:chOff x="2784" y="1160"/>
            <a:chExt cx="1248" cy="2344"/>
          </a:xfrm>
        </p:grpSpPr>
        <p:sp>
          <p:nvSpPr>
            <p:cNvPr id="62" name="Rectangle 3"/>
            <p:cNvSpPr>
              <a:spLocks noChangeArrowheads="1"/>
            </p:cNvSpPr>
            <p:nvPr/>
          </p:nvSpPr>
          <p:spPr bwMode="auto">
            <a:xfrm>
              <a:off x="3072" y="1824"/>
              <a:ext cx="960" cy="960"/>
            </a:xfrm>
            <a:prstGeom prst="rect">
              <a:avLst/>
            </a:prstGeom>
            <a:solidFill>
              <a:sysClr val="window" lastClr="FFFFFF"/>
            </a:solidFill>
            <a:ln w="19050" cap="sq">
              <a:solidFill>
                <a:sysClr val="windowText" lastClr="000000"/>
              </a:solidFill>
              <a:miter lim="800000"/>
              <a:headEnd type="none" w="sm" len="sm"/>
              <a:tailEnd type="none" w="sm" len="sm"/>
            </a:ln>
            <a:effectLst>
              <a:outerShdw dist="107763"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3" name="Group 4"/>
            <p:cNvGrpSpPr/>
            <p:nvPr/>
          </p:nvGrpSpPr>
          <p:grpSpPr bwMode="auto">
            <a:xfrm>
              <a:off x="3408" y="1920"/>
              <a:ext cx="288" cy="768"/>
              <a:chOff x="2736" y="1824"/>
              <a:chExt cx="288" cy="768"/>
            </a:xfrm>
          </p:grpSpPr>
          <p:sp>
            <p:nvSpPr>
              <p:cNvPr id="73" name="Line 5"/>
              <p:cNvSpPr>
                <a:spLocks noChangeShapeType="1"/>
              </p:cNvSpPr>
              <p:nvPr/>
            </p:nvSpPr>
            <p:spPr bwMode="auto">
              <a:xfrm>
                <a:off x="2736"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4" name="Line 6"/>
              <p:cNvSpPr>
                <a:spLocks noChangeShapeType="1"/>
              </p:cNvSpPr>
              <p:nvPr/>
            </p:nvSpPr>
            <p:spPr bwMode="auto">
              <a:xfrm>
                <a:off x="2832"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5" name="Line 7"/>
              <p:cNvSpPr>
                <a:spLocks noChangeShapeType="1"/>
              </p:cNvSpPr>
              <p:nvPr/>
            </p:nvSpPr>
            <p:spPr bwMode="auto">
              <a:xfrm>
                <a:off x="2928"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6" name="Line 8"/>
              <p:cNvSpPr>
                <a:spLocks noChangeShapeType="1"/>
              </p:cNvSpPr>
              <p:nvPr/>
            </p:nvSpPr>
            <p:spPr bwMode="auto">
              <a:xfrm>
                <a:off x="3024"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64" name="Group 9"/>
            <p:cNvGrpSpPr/>
            <p:nvPr/>
          </p:nvGrpSpPr>
          <p:grpSpPr bwMode="auto">
            <a:xfrm rot="-5400000">
              <a:off x="3408" y="1920"/>
              <a:ext cx="288" cy="768"/>
              <a:chOff x="2736" y="1824"/>
              <a:chExt cx="288" cy="768"/>
            </a:xfrm>
          </p:grpSpPr>
          <p:sp>
            <p:nvSpPr>
              <p:cNvPr id="69" name="Line 10"/>
              <p:cNvSpPr>
                <a:spLocks noChangeShapeType="1"/>
              </p:cNvSpPr>
              <p:nvPr/>
            </p:nvSpPr>
            <p:spPr bwMode="auto">
              <a:xfrm>
                <a:off x="2736"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0" name="Line 11"/>
              <p:cNvSpPr>
                <a:spLocks noChangeShapeType="1"/>
              </p:cNvSpPr>
              <p:nvPr/>
            </p:nvSpPr>
            <p:spPr bwMode="auto">
              <a:xfrm>
                <a:off x="2832"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1" name="Line 12"/>
              <p:cNvSpPr>
                <a:spLocks noChangeShapeType="1"/>
              </p:cNvSpPr>
              <p:nvPr/>
            </p:nvSpPr>
            <p:spPr bwMode="auto">
              <a:xfrm>
                <a:off x="2928"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2" name="Line 13"/>
              <p:cNvSpPr>
                <a:spLocks noChangeShapeType="1"/>
              </p:cNvSpPr>
              <p:nvPr/>
            </p:nvSpPr>
            <p:spPr bwMode="auto">
              <a:xfrm>
                <a:off x="3024"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65" name="Group 14"/>
            <p:cNvGrpSpPr/>
            <p:nvPr/>
          </p:nvGrpSpPr>
          <p:grpSpPr bwMode="auto">
            <a:xfrm>
              <a:off x="2784" y="1160"/>
              <a:ext cx="136" cy="2344"/>
              <a:chOff x="2784" y="1160"/>
              <a:chExt cx="136" cy="2344"/>
            </a:xfrm>
          </p:grpSpPr>
          <p:sp>
            <p:nvSpPr>
              <p:cNvPr id="66" name="Oval 15"/>
              <p:cNvSpPr>
                <a:spLocks noChangeArrowheads="1"/>
              </p:cNvSpPr>
              <p:nvPr/>
            </p:nvSpPr>
            <p:spPr bwMode="auto">
              <a:xfrm>
                <a:off x="2784" y="1160"/>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7" name="Oval 16"/>
              <p:cNvSpPr>
                <a:spLocks noChangeArrowheads="1"/>
              </p:cNvSpPr>
              <p:nvPr/>
            </p:nvSpPr>
            <p:spPr bwMode="auto">
              <a:xfrm>
                <a:off x="2784" y="2264"/>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8" name="Oval 17"/>
              <p:cNvSpPr>
                <a:spLocks noChangeArrowheads="1"/>
              </p:cNvSpPr>
              <p:nvPr/>
            </p:nvSpPr>
            <p:spPr bwMode="auto">
              <a:xfrm>
                <a:off x="2784" y="3368"/>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77" name="Rectangle 19"/>
          <p:cNvSpPr>
            <a:spLocks noChangeArrowheads="1"/>
          </p:cNvSpPr>
          <p:nvPr/>
        </p:nvSpPr>
        <p:spPr bwMode="auto">
          <a:xfrm>
            <a:off x="3014239" y="5149907"/>
            <a:ext cx="2340971" cy="1227782"/>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78" name="Rectangle 20"/>
          <p:cNvSpPr>
            <a:spLocks noChangeArrowheads="1"/>
          </p:cNvSpPr>
          <p:nvPr/>
        </p:nvSpPr>
        <p:spPr bwMode="auto">
          <a:xfrm>
            <a:off x="2891461" y="5025765"/>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Freeform 21"/>
          <p:cNvSpPr/>
          <p:nvPr/>
        </p:nvSpPr>
        <p:spPr bwMode="auto">
          <a:xfrm>
            <a:off x="3318456" y="5268593"/>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0" name="Line 22"/>
          <p:cNvSpPr>
            <a:spLocks noChangeShapeType="1"/>
          </p:cNvSpPr>
          <p:nvPr/>
        </p:nvSpPr>
        <p:spPr bwMode="auto">
          <a:xfrm>
            <a:off x="4433010" y="5268593"/>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1" name="Line 23"/>
          <p:cNvSpPr>
            <a:spLocks noChangeShapeType="1"/>
          </p:cNvSpPr>
          <p:nvPr/>
        </p:nvSpPr>
        <p:spPr bwMode="auto">
          <a:xfrm>
            <a:off x="4123335" y="5268593"/>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2" name="Line 24"/>
          <p:cNvSpPr>
            <a:spLocks noChangeShapeType="1"/>
          </p:cNvSpPr>
          <p:nvPr/>
        </p:nvSpPr>
        <p:spPr bwMode="auto">
          <a:xfrm>
            <a:off x="3813662" y="5268593"/>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3" name="Rectangle 25"/>
          <p:cNvSpPr>
            <a:spLocks noChangeArrowheads="1"/>
          </p:cNvSpPr>
          <p:nvPr/>
        </p:nvSpPr>
        <p:spPr bwMode="auto">
          <a:xfrm>
            <a:off x="3014239" y="3727044"/>
            <a:ext cx="2340971" cy="1226417"/>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84" name="Rectangle 26"/>
          <p:cNvSpPr>
            <a:spLocks noChangeArrowheads="1"/>
          </p:cNvSpPr>
          <p:nvPr/>
        </p:nvSpPr>
        <p:spPr bwMode="auto">
          <a:xfrm>
            <a:off x="2891461" y="3602902"/>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 name="Freeform 27"/>
          <p:cNvSpPr/>
          <p:nvPr/>
        </p:nvSpPr>
        <p:spPr bwMode="auto">
          <a:xfrm>
            <a:off x="3318456" y="3845730"/>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6" name="Line 28"/>
          <p:cNvSpPr>
            <a:spLocks noChangeShapeType="1"/>
          </p:cNvSpPr>
          <p:nvPr/>
        </p:nvSpPr>
        <p:spPr bwMode="auto">
          <a:xfrm>
            <a:off x="4433010" y="3845730"/>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7" name="Line 29"/>
          <p:cNvSpPr>
            <a:spLocks noChangeShapeType="1"/>
          </p:cNvSpPr>
          <p:nvPr/>
        </p:nvSpPr>
        <p:spPr bwMode="auto">
          <a:xfrm>
            <a:off x="4123335" y="3845730"/>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8" name="Line 30"/>
          <p:cNvSpPr>
            <a:spLocks noChangeShapeType="1"/>
          </p:cNvSpPr>
          <p:nvPr/>
        </p:nvSpPr>
        <p:spPr bwMode="auto">
          <a:xfrm>
            <a:off x="3813662" y="3845730"/>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9" name="Rectangle 31"/>
          <p:cNvSpPr>
            <a:spLocks noChangeArrowheads="1"/>
          </p:cNvSpPr>
          <p:nvPr/>
        </p:nvSpPr>
        <p:spPr bwMode="auto">
          <a:xfrm>
            <a:off x="3014239" y="2304181"/>
            <a:ext cx="2340971" cy="1226418"/>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90" name="Rectangle 32"/>
          <p:cNvSpPr>
            <a:spLocks noChangeArrowheads="1"/>
          </p:cNvSpPr>
          <p:nvPr/>
        </p:nvSpPr>
        <p:spPr bwMode="auto">
          <a:xfrm>
            <a:off x="2891461" y="2180039"/>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91" name="Group 33"/>
          <p:cNvGrpSpPr/>
          <p:nvPr/>
        </p:nvGrpSpPr>
        <p:grpSpPr bwMode="auto">
          <a:xfrm>
            <a:off x="3318456" y="2422867"/>
            <a:ext cx="1424227" cy="682101"/>
            <a:chOff x="1104" y="1200"/>
            <a:chExt cx="1105" cy="529"/>
          </a:xfrm>
        </p:grpSpPr>
        <p:sp>
          <p:nvSpPr>
            <p:cNvPr id="92" name="Freeform 34"/>
            <p:cNvSpPr/>
            <p:nvPr/>
          </p:nvSpPr>
          <p:spPr bwMode="auto">
            <a:xfrm>
              <a:off x="1104" y="1200"/>
              <a:ext cx="1105" cy="529"/>
            </a:xfrm>
            <a:custGeom>
              <a:avLst/>
              <a:gdLst>
                <a:gd name="T0" fmla="*/ 0 w 1105"/>
                <a:gd name="T1" fmla="*/ 0 h 529"/>
                <a:gd name="T2" fmla="*/ 1104 w 1105"/>
                <a:gd name="T3" fmla="*/ 0 h 529"/>
                <a:gd name="T4" fmla="*/ 1104 w 1105"/>
                <a:gd name="T5" fmla="*/ 528 h 529"/>
                <a:gd name="T6" fmla="*/ 0 w 1105"/>
                <a:gd name="T7" fmla="*/ 528 h 529"/>
                <a:gd name="T8" fmla="*/ 55 w 1105"/>
                <a:gd name="T9" fmla="*/ 528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93" name="Line 35"/>
            <p:cNvSpPr>
              <a:spLocks noChangeShapeType="1"/>
            </p:cNvSpPr>
            <p:nvPr/>
          </p:nvSpPr>
          <p:spPr bwMode="auto">
            <a:xfrm>
              <a:off x="196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94" name="Line 36"/>
            <p:cNvSpPr>
              <a:spLocks noChangeShapeType="1"/>
            </p:cNvSpPr>
            <p:nvPr/>
          </p:nvSpPr>
          <p:spPr bwMode="auto">
            <a:xfrm>
              <a:off x="172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95" name="Line 37"/>
            <p:cNvSpPr>
              <a:spLocks noChangeShapeType="1"/>
            </p:cNvSpPr>
            <p:nvPr/>
          </p:nvSpPr>
          <p:spPr bwMode="auto">
            <a:xfrm>
              <a:off x="148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96" name="Rectangle 38"/>
          <p:cNvSpPr>
            <a:spLocks noChangeArrowheads="1"/>
          </p:cNvSpPr>
          <p:nvPr/>
        </p:nvSpPr>
        <p:spPr bwMode="auto">
          <a:xfrm>
            <a:off x="4499855" y="2489712"/>
            <a:ext cx="174618" cy="545681"/>
          </a:xfrm>
          <a:prstGeom prst="rect">
            <a:avLst/>
          </a:prstGeom>
          <a:solidFill>
            <a:srgbClr val="00B050"/>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sz="2400">
              <a:solidFill>
                <a:prstClr val="black"/>
              </a:solidFill>
              <a:latin typeface="Times New Roman" panose="02020603050405020304" pitchFamily="18" charset="0"/>
              <a:cs typeface="Times New Roman" panose="02020603050405020304" pitchFamily="18" charset="0"/>
            </a:endParaRPr>
          </a:p>
        </p:txBody>
      </p:sp>
      <p:sp>
        <p:nvSpPr>
          <p:cNvPr id="97" name="Rectangle 39"/>
          <p:cNvSpPr>
            <a:spLocks noChangeArrowheads="1"/>
          </p:cNvSpPr>
          <p:nvPr/>
        </p:nvSpPr>
        <p:spPr bwMode="auto">
          <a:xfrm>
            <a:off x="4499855" y="3912576"/>
            <a:ext cx="174618" cy="547045"/>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sz="2400">
              <a:solidFill>
                <a:prstClr val="black"/>
              </a:solidFill>
              <a:latin typeface="Times New Roman" panose="02020603050405020304" pitchFamily="18" charset="0"/>
              <a:cs typeface="Times New Roman" panose="02020603050405020304" pitchFamily="18" charset="0"/>
            </a:endParaRPr>
          </a:p>
        </p:txBody>
      </p:sp>
      <p:sp>
        <p:nvSpPr>
          <p:cNvPr id="98" name="Rectangle 40"/>
          <p:cNvSpPr>
            <a:spLocks noChangeArrowheads="1"/>
          </p:cNvSpPr>
          <p:nvPr/>
        </p:nvSpPr>
        <p:spPr bwMode="auto">
          <a:xfrm>
            <a:off x="4499855" y="5335438"/>
            <a:ext cx="174618" cy="547046"/>
          </a:xfrm>
          <a:prstGeom prst="rect">
            <a:avLst/>
          </a:prstGeom>
          <a:solidFill>
            <a:schemeClr val="accent2">
              <a:lumMod val="50000"/>
            </a:schemeClr>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99" name="组合 98"/>
          <p:cNvGrpSpPr/>
          <p:nvPr/>
        </p:nvGrpSpPr>
        <p:grpSpPr>
          <a:xfrm>
            <a:off x="3880507" y="2489712"/>
            <a:ext cx="485657" cy="3392772"/>
            <a:chOff x="2050199" y="1965930"/>
            <a:chExt cx="485657" cy="3392772"/>
          </a:xfrm>
        </p:grpSpPr>
        <p:grpSp>
          <p:nvGrpSpPr>
            <p:cNvPr id="100" name="Group 41"/>
            <p:cNvGrpSpPr/>
            <p:nvPr/>
          </p:nvGrpSpPr>
          <p:grpSpPr bwMode="auto">
            <a:xfrm>
              <a:off x="2359874" y="1965930"/>
              <a:ext cx="175982" cy="3392772"/>
              <a:chOff x="1780" y="1252"/>
              <a:chExt cx="136" cy="2632"/>
            </a:xfrm>
          </p:grpSpPr>
          <p:sp>
            <p:nvSpPr>
              <p:cNvPr id="105" name="Rectangle 42"/>
              <p:cNvSpPr>
                <a:spLocks noChangeArrowheads="1"/>
              </p:cNvSpPr>
              <p:nvPr/>
            </p:nvSpPr>
            <p:spPr bwMode="auto">
              <a:xfrm>
                <a:off x="1780" y="1252"/>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6" name="Rectangle 43"/>
              <p:cNvSpPr>
                <a:spLocks noChangeArrowheads="1"/>
              </p:cNvSpPr>
              <p:nvPr/>
            </p:nvSpPr>
            <p:spPr bwMode="auto">
              <a:xfrm>
                <a:off x="1780" y="2356"/>
                <a:ext cx="136" cy="424"/>
              </a:xfrm>
              <a:prstGeom prst="rect">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44"/>
              <p:cNvSpPr>
                <a:spLocks noChangeArrowheads="1"/>
              </p:cNvSpPr>
              <p:nvPr/>
            </p:nvSpPr>
            <p:spPr bwMode="auto">
              <a:xfrm>
                <a:off x="1780" y="3460"/>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01" name="Group 45"/>
            <p:cNvGrpSpPr/>
            <p:nvPr/>
          </p:nvGrpSpPr>
          <p:grpSpPr bwMode="auto">
            <a:xfrm>
              <a:off x="2050199" y="1965930"/>
              <a:ext cx="175983" cy="3392772"/>
              <a:chOff x="1540" y="1252"/>
              <a:chExt cx="136" cy="2632"/>
            </a:xfrm>
          </p:grpSpPr>
          <p:sp>
            <p:nvSpPr>
              <p:cNvPr id="102" name="Rectangle 46"/>
              <p:cNvSpPr>
                <a:spLocks noChangeArrowheads="1"/>
              </p:cNvSpPr>
              <p:nvPr/>
            </p:nvSpPr>
            <p:spPr bwMode="auto">
              <a:xfrm>
                <a:off x="1540" y="1252"/>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3" name="Rectangle 47"/>
              <p:cNvSpPr>
                <a:spLocks noChangeArrowheads="1"/>
              </p:cNvSpPr>
              <p:nvPr/>
            </p:nvSpPr>
            <p:spPr bwMode="auto">
              <a:xfrm>
                <a:off x="1540" y="2356"/>
                <a:ext cx="136" cy="424"/>
              </a:xfrm>
              <a:prstGeom prst="rect">
                <a:avLst/>
              </a:prstGeom>
              <a:solidFill>
                <a:srgbClr val="44546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Rectangle 48"/>
              <p:cNvSpPr>
                <a:spLocks noChangeArrowheads="1"/>
              </p:cNvSpPr>
              <p:nvPr/>
            </p:nvSpPr>
            <p:spPr bwMode="auto">
              <a:xfrm>
                <a:off x="1540" y="3460"/>
                <a:ext cx="136" cy="424"/>
              </a:xfrm>
              <a:prstGeom prst="rect">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108" name="Group 49"/>
          <p:cNvGrpSpPr/>
          <p:nvPr/>
        </p:nvGrpSpPr>
        <p:grpSpPr bwMode="auto">
          <a:xfrm>
            <a:off x="7345581" y="2613855"/>
            <a:ext cx="1665692" cy="3020344"/>
            <a:chOff x="4228" y="1348"/>
            <a:chExt cx="1292" cy="2344"/>
          </a:xfrm>
        </p:grpSpPr>
        <p:sp>
          <p:nvSpPr>
            <p:cNvPr id="109" name="Line 50"/>
            <p:cNvSpPr>
              <a:spLocks noChangeShapeType="1"/>
            </p:cNvSpPr>
            <p:nvPr/>
          </p:nvSpPr>
          <p:spPr bwMode="auto">
            <a:xfrm>
              <a:off x="4320" y="1440"/>
              <a:ext cx="1200" cy="0"/>
            </a:xfrm>
            <a:prstGeom prst="line">
              <a:avLst/>
            </a:prstGeom>
            <a:noFill/>
            <a:ln w="76200">
              <a:solidFill>
                <a:srgbClr val="C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10" name="Line 51"/>
            <p:cNvSpPr>
              <a:spLocks noChangeShapeType="1"/>
            </p:cNvSpPr>
            <p:nvPr/>
          </p:nvSpPr>
          <p:spPr bwMode="auto">
            <a:xfrm>
              <a:off x="4320" y="2544"/>
              <a:ext cx="1200" cy="0"/>
            </a:xfrm>
            <a:prstGeom prst="line">
              <a:avLst/>
            </a:prstGeom>
            <a:noFill/>
            <a:ln w="76200">
              <a:solidFill>
                <a:srgbClr val="44546A"/>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11" name="Line 52"/>
            <p:cNvSpPr>
              <a:spLocks noChangeShapeType="1"/>
            </p:cNvSpPr>
            <p:nvPr/>
          </p:nvSpPr>
          <p:spPr bwMode="auto">
            <a:xfrm>
              <a:off x="4320" y="3648"/>
              <a:ext cx="1200" cy="0"/>
            </a:xfrm>
            <a:prstGeom prst="line">
              <a:avLst/>
            </a:prstGeom>
            <a:noFill/>
            <a:ln w="76200">
              <a:solidFill>
                <a:srgbClr val="00B05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12" name="Oval 53"/>
            <p:cNvSpPr>
              <a:spLocks noChangeArrowheads="1"/>
            </p:cNvSpPr>
            <p:nvPr/>
          </p:nvSpPr>
          <p:spPr bwMode="auto">
            <a:xfrm>
              <a:off x="4228" y="1348"/>
              <a:ext cx="136" cy="136"/>
            </a:xfrm>
            <a:prstGeom prst="ellipse">
              <a:avLst/>
            </a:prstGeom>
            <a:solidFill>
              <a:srgbClr val="C00000"/>
            </a:solidFill>
            <a:ln w="12700">
              <a:solidFill>
                <a:srgbClr val="C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3" name="Oval 54"/>
            <p:cNvSpPr>
              <a:spLocks noChangeArrowheads="1"/>
            </p:cNvSpPr>
            <p:nvPr/>
          </p:nvSpPr>
          <p:spPr bwMode="auto">
            <a:xfrm>
              <a:off x="4228" y="2452"/>
              <a:ext cx="136" cy="136"/>
            </a:xfrm>
            <a:prstGeom prst="ellipse">
              <a:avLst/>
            </a:prstGeom>
            <a:solidFill>
              <a:srgbClr val="44546A"/>
            </a:solidFill>
            <a:ln w="12700">
              <a:solidFill>
                <a:srgbClr val="44546A"/>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 name="Oval 55"/>
            <p:cNvSpPr>
              <a:spLocks noChangeArrowheads="1"/>
            </p:cNvSpPr>
            <p:nvPr/>
          </p:nvSpPr>
          <p:spPr bwMode="auto">
            <a:xfrm>
              <a:off x="4228" y="3556"/>
              <a:ext cx="136" cy="136"/>
            </a:xfrm>
            <a:prstGeom prst="ellipse">
              <a:avLst/>
            </a:prstGeom>
            <a:solidFill>
              <a:srgbClr val="009900"/>
            </a:solidFill>
            <a:ln w="12700">
              <a:solidFill>
                <a:srgbClr val="0099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115" name="Line 58"/>
          <p:cNvSpPr>
            <a:spLocks noChangeShapeType="1"/>
          </p:cNvSpPr>
          <p:nvPr/>
        </p:nvSpPr>
        <p:spPr bwMode="auto">
          <a:xfrm>
            <a:off x="5564902" y="2700349"/>
            <a:ext cx="1821033" cy="2758607"/>
          </a:xfrm>
          <a:prstGeom prst="line">
            <a:avLst/>
          </a:prstGeom>
          <a:noFill/>
          <a:ln w="57150">
            <a:solidFill>
              <a:srgbClr val="00B05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16" name="Line 59"/>
          <p:cNvSpPr>
            <a:spLocks noChangeShapeType="1"/>
          </p:cNvSpPr>
          <p:nvPr/>
        </p:nvSpPr>
        <p:spPr bwMode="auto">
          <a:xfrm flipV="1">
            <a:off x="5564902" y="2733524"/>
            <a:ext cx="1810617" cy="1431054"/>
          </a:xfrm>
          <a:prstGeom prst="line">
            <a:avLst/>
          </a:prstGeom>
          <a:noFill/>
          <a:ln w="57150">
            <a:solidFill>
              <a:srgbClr val="C00000"/>
            </a:solidFill>
            <a:round/>
            <a:tailEnd type="triangle" w="med" len="me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17" name="Line 60"/>
          <p:cNvSpPr>
            <a:spLocks noChangeShapeType="1"/>
          </p:cNvSpPr>
          <p:nvPr/>
        </p:nvSpPr>
        <p:spPr bwMode="auto">
          <a:xfrm flipV="1">
            <a:off x="5551812" y="4197753"/>
            <a:ext cx="1801403" cy="1379750"/>
          </a:xfrm>
          <a:prstGeom prst="line">
            <a:avLst/>
          </a:prstGeom>
          <a:noFill/>
          <a:ln w="57150">
            <a:solidFill>
              <a:schemeClr val="accent2">
                <a:lumMod val="50000"/>
              </a:schemeClr>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left)">
                                      <p:cBhvr>
                                        <p:cTn id="7" dur="500"/>
                                        <p:tgtEl>
                                          <p:spTgt spid="1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wipe(left)">
                                      <p:cBhvr>
                                        <p:cTn id="10" dur="500"/>
                                        <p:tgtEl>
                                          <p:spTgt spid="1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wipe(left)">
                                      <p:cBhvr>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1.875E-6 1.11111E-6 L 0.09935 1.11111E-6 " pathEditMode="relative" rAng="0" ptsTypes="AA">
                                      <p:cBhvr>
                                        <p:cTn id="17" dur="2000" fill="hold"/>
                                        <p:tgtEl>
                                          <p:spTgt spid="96"/>
                                        </p:tgtEl>
                                        <p:attrNameLst>
                                          <p:attrName>ppt_x</p:attrName>
                                          <p:attrName>ppt_y</p:attrName>
                                        </p:attrNameLst>
                                      </p:cBhvr>
                                      <p:rCtr x="4961" y="0"/>
                                    </p:animMotion>
                                  </p:childTnLst>
                                </p:cTn>
                              </p:par>
                              <p:par>
                                <p:cTn id="18" presetID="0" presetClass="path" presetSubtype="0" accel="50000" decel="50000" fill="hold" grpId="0" nodeType="withEffect">
                                  <p:stCondLst>
                                    <p:cond delay="0"/>
                                  </p:stCondLst>
                                  <p:childTnLst>
                                    <p:animMotion origin="layout" path="M -1.875E-6 2.22222E-6 L 0.09831 2.22222E-6 " pathEditMode="relative" rAng="0" ptsTypes="AA">
                                      <p:cBhvr>
                                        <p:cTn id="19" dur="2000" fill="hold"/>
                                        <p:tgtEl>
                                          <p:spTgt spid="97"/>
                                        </p:tgtEl>
                                        <p:attrNameLst>
                                          <p:attrName>ppt_x</p:attrName>
                                          <p:attrName>ppt_y</p:attrName>
                                        </p:attrNameLst>
                                      </p:cBhvr>
                                      <p:rCtr x="4909" y="0"/>
                                    </p:animMotion>
                                  </p:childTnLst>
                                </p:cTn>
                              </p:par>
                              <p:par>
                                <p:cTn id="20" presetID="0" presetClass="path" presetSubtype="0" accel="50000" decel="50000" fill="hold" grpId="0" nodeType="withEffect">
                                  <p:stCondLst>
                                    <p:cond delay="0"/>
                                  </p:stCondLst>
                                  <p:childTnLst>
                                    <p:animMotion origin="layout" path="M -1.875E-6 4.81481E-6 L 0.09675 4.81481E-6 " pathEditMode="relative" rAng="0" ptsTypes="AA">
                                      <p:cBhvr>
                                        <p:cTn id="21" dur="2000" fill="hold"/>
                                        <p:tgtEl>
                                          <p:spTgt spid="98"/>
                                        </p:tgtEl>
                                        <p:attrNameLst>
                                          <p:attrName>ppt_x</p:attrName>
                                          <p:attrName>ppt_y</p:attrName>
                                        </p:attrNameLst>
                                      </p:cBhvr>
                                      <p:rCtr x="4831" y="0"/>
                                    </p:animMotion>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0.09935 1.11111E-6 C 0.12344 0.06157 0.18959 0.30162 0.24414 0.36991 C 0.29857 0.43819 0.38815 0.40092 0.42617 0.40926 " pathEditMode="relative" rAng="0" ptsTypes="AAA">
                                      <p:cBhvr>
                                        <p:cTn id="25" dur="2000" fill="hold"/>
                                        <p:tgtEl>
                                          <p:spTgt spid="96"/>
                                        </p:tgtEl>
                                        <p:attrNameLst>
                                          <p:attrName>ppt_x</p:attrName>
                                          <p:attrName>ppt_y</p:attrName>
                                        </p:attrNameLst>
                                      </p:cBhvr>
                                      <p:rCtr x="16341" y="20602"/>
                                    </p:animMotion>
                                  </p:childTnLst>
                                </p:cTn>
                              </p:par>
                              <p:par>
                                <p:cTn id="26" presetID="0" presetClass="path" presetSubtype="0" accel="50000" decel="50000" fill="hold" grpId="1" nodeType="withEffect">
                                  <p:stCondLst>
                                    <p:cond delay="0"/>
                                  </p:stCondLst>
                                  <p:childTnLst>
                                    <p:animMotion origin="layout" path="M 0.09831 2.22222E-6 C 0.14584 -0.06644 0.19336 -0.13264 0.24792 -0.16667 C 0.30235 -0.2007 0.40287 -0.18912 0.42539 -0.20371 " pathEditMode="relative" rAng="0" ptsTypes="AAA">
                                      <p:cBhvr>
                                        <p:cTn id="27" dur="2000" fill="hold"/>
                                        <p:tgtEl>
                                          <p:spTgt spid="97"/>
                                        </p:tgtEl>
                                        <p:attrNameLst>
                                          <p:attrName>ppt_x</p:attrName>
                                          <p:attrName>ppt_y</p:attrName>
                                        </p:attrNameLst>
                                      </p:cBhvr>
                                      <p:rCtr x="16354" y="-10185"/>
                                    </p:animMotion>
                                  </p:childTnLst>
                                </p:cTn>
                              </p:par>
                              <p:par>
                                <p:cTn id="28" presetID="0" presetClass="path" presetSubtype="0" accel="50000" decel="50000" fill="hold" grpId="1" nodeType="withEffect">
                                  <p:stCondLst>
                                    <p:cond delay="0"/>
                                  </p:stCondLst>
                                  <p:childTnLst>
                                    <p:animMotion origin="layout" path="M 0.09675 4.81481E-6 C 0.13985 -0.06737 0.18321 -0.1345 0.23802 -0.16968 C 0.2931 -0.2051 0.39636 -0.20371 0.42617 -0.21204 " pathEditMode="relative" rAng="0" ptsTypes="AAA">
                                      <p:cBhvr>
                                        <p:cTn id="29" dur="2000" fill="hold"/>
                                        <p:tgtEl>
                                          <p:spTgt spid="98"/>
                                        </p:tgtEl>
                                        <p:attrNameLst>
                                          <p:attrName>ppt_x</p:attrName>
                                          <p:attrName>ppt_y</p:attrName>
                                        </p:attrNameLst>
                                      </p:cBhvr>
                                      <p:rCtr x="16471" y="-10602"/>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8.33333E-7 2.22222E-6 L 0.02539 2.22222E-6 " pathEditMode="relative" rAng="0" ptsTypes="AA">
                                      <p:cBhvr>
                                        <p:cTn id="33" dur="2000" fill="hold"/>
                                        <p:tgtEl>
                                          <p:spTgt spid="99"/>
                                        </p:tgtEl>
                                        <p:attrNameLst>
                                          <p:attrName>ppt_x</p:attrName>
                                          <p:attrName>ppt_y</p:attrName>
                                        </p:attrNameLst>
                                      </p:cBhvr>
                                      <p:rCtr x="12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7" grpId="0" animBg="1"/>
      <p:bldP spid="97" grpId="1" animBg="1"/>
      <p:bldP spid="98" grpId="0" animBg="1"/>
      <p:bldP spid="98" grpId="1" animBg="1"/>
      <p:bldP spid="115" grpId="0" animBg="1"/>
      <p:bldP spid="116" grpId="0" animBg="1"/>
      <p:bldP spid="1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路由器工作原理</a:t>
            </a:r>
            <a:endParaRPr lang="zh-CN" altLang="en-US" dirty="0"/>
          </a:p>
        </p:txBody>
      </p:sp>
      <p:grpSp>
        <p:nvGrpSpPr>
          <p:cNvPr id="4" name="组合 3"/>
          <p:cNvGrpSpPr/>
          <p:nvPr/>
        </p:nvGrpSpPr>
        <p:grpSpPr>
          <a:xfrm>
            <a:off x="3036094" y="2162284"/>
            <a:ext cx="6119812" cy="4197650"/>
            <a:chOff x="1061153" y="1656257"/>
            <a:chExt cx="6119812" cy="4197650"/>
          </a:xfrm>
        </p:grpSpPr>
        <p:grpSp>
          <p:nvGrpSpPr>
            <p:cNvPr id="5" name="Group 2"/>
            <p:cNvGrpSpPr/>
            <p:nvPr/>
          </p:nvGrpSpPr>
          <p:grpSpPr bwMode="auto">
            <a:xfrm>
              <a:off x="3654501" y="2099622"/>
              <a:ext cx="1608395" cy="3021708"/>
              <a:chOff x="2784" y="1160"/>
              <a:chExt cx="1248" cy="2344"/>
            </a:xfrm>
          </p:grpSpPr>
          <p:sp>
            <p:nvSpPr>
              <p:cNvPr id="47" name="Rectangle 3"/>
              <p:cNvSpPr>
                <a:spLocks noChangeArrowheads="1"/>
              </p:cNvSpPr>
              <p:nvPr/>
            </p:nvSpPr>
            <p:spPr bwMode="auto">
              <a:xfrm>
                <a:off x="3072" y="1824"/>
                <a:ext cx="960" cy="960"/>
              </a:xfrm>
              <a:prstGeom prst="rect">
                <a:avLst/>
              </a:prstGeom>
              <a:solidFill>
                <a:sysClr val="window" lastClr="FFFFFF"/>
              </a:solidFill>
              <a:ln w="19050" cap="sq">
                <a:solidFill>
                  <a:sysClr val="windowText" lastClr="000000"/>
                </a:solidFill>
                <a:miter lim="800000"/>
                <a:headEnd type="none" w="sm" len="sm"/>
                <a:tailEnd type="none" w="sm" len="sm"/>
              </a:ln>
              <a:effectLst>
                <a:outerShdw dist="107763"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8" name="Group 4"/>
              <p:cNvGrpSpPr/>
              <p:nvPr/>
            </p:nvGrpSpPr>
            <p:grpSpPr bwMode="auto">
              <a:xfrm>
                <a:off x="3408" y="1920"/>
                <a:ext cx="288" cy="768"/>
                <a:chOff x="2736" y="1824"/>
                <a:chExt cx="288" cy="768"/>
              </a:xfrm>
            </p:grpSpPr>
            <p:sp>
              <p:nvSpPr>
                <p:cNvPr id="58" name="Line 5"/>
                <p:cNvSpPr>
                  <a:spLocks noChangeShapeType="1"/>
                </p:cNvSpPr>
                <p:nvPr/>
              </p:nvSpPr>
              <p:spPr bwMode="auto">
                <a:xfrm>
                  <a:off x="2736"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59" name="Line 6"/>
                <p:cNvSpPr>
                  <a:spLocks noChangeShapeType="1"/>
                </p:cNvSpPr>
                <p:nvPr/>
              </p:nvSpPr>
              <p:spPr bwMode="auto">
                <a:xfrm>
                  <a:off x="2832"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0" name="Line 7"/>
                <p:cNvSpPr>
                  <a:spLocks noChangeShapeType="1"/>
                </p:cNvSpPr>
                <p:nvPr/>
              </p:nvSpPr>
              <p:spPr bwMode="auto">
                <a:xfrm>
                  <a:off x="2928"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1" name="Line 8"/>
                <p:cNvSpPr>
                  <a:spLocks noChangeShapeType="1"/>
                </p:cNvSpPr>
                <p:nvPr/>
              </p:nvSpPr>
              <p:spPr bwMode="auto">
                <a:xfrm>
                  <a:off x="3024"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49" name="Group 9"/>
              <p:cNvGrpSpPr/>
              <p:nvPr/>
            </p:nvGrpSpPr>
            <p:grpSpPr bwMode="auto">
              <a:xfrm rot="-5400000">
                <a:off x="3408" y="1920"/>
                <a:ext cx="288" cy="768"/>
                <a:chOff x="2736" y="1824"/>
                <a:chExt cx="288" cy="768"/>
              </a:xfrm>
            </p:grpSpPr>
            <p:sp>
              <p:nvSpPr>
                <p:cNvPr id="54" name="Line 10"/>
                <p:cNvSpPr>
                  <a:spLocks noChangeShapeType="1"/>
                </p:cNvSpPr>
                <p:nvPr/>
              </p:nvSpPr>
              <p:spPr bwMode="auto">
                <a:xfrm>
                  <a:off x="2736"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55" name="Line 11"/>
                <p:cNvSpPr>
                  <a:spLocks noChangeShapeType="1"/>
                </p:cNvSpPr>
                <p:nvPr/>
              </p:nvSpPr>
              <p:spPr bwMode="auto">
                <a:xfrm>
                  <a:off x="2832"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56" name="Line 12"/>
                <p:cNvSpPr>
                  <a:spLocks noChangeShapeType="1"/>
                </p:cNvSpPr>
                <p:nvPr/>
              </p:nvSpPr>
              <p:spPr bwMode="auto">
                <a:xfrm>
                  <a:off x="2928"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57" name="Line 13"/>
                <p:cNvSpPr>
                  <a:spLocks noChangeShapeType="1"/>
                </p:cNvSpPr>
                <p:nvPr/>
              </p:nvSpPr>
              <p:spPr bwMode="auto">
                <a:xfrm>
                  <a:off x="3024"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50" name="Group 14"/>
              <p:cNvGrpSpPr/>
              <p:nvPr/>
            </p:nvGrpSpPr>
            <p:grpSpPr bwMode="auto">
              <a:xfrm>
                <a:off x="2784" y="1160"/>
                <a:ext cx="136" cy="2344"/>
                <a:chOff x="2784" y="1160"/>
                <a:chExt cx="136" cy="2344"/>
              </a:xfrm>
            </p:grpSpPr>
            <p:sp>
              <p:nvSpPr>
                <p:cNvPr id="51" name="Oval 15"/>
                <p:cNvSpPr>
                  <a:spLocks noChangeArrowheads="1"/>
                </p:cNvSpPr>
                <p:nvPr/>
              </p:nvSpPr>
              <p:spPr bwMode="auto">
                <a:xfrm>
                  <a:off x="2784" y="1160"/>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Oval 16"/>
                <p:cNvSpPr>
                  <a:spLocks noChangeArrowheads="1"/>
                </p:cNvSpPr>
                <p:nvPr/>
              </p:nvSpPr>
              <p:spPr bwMode="auto">
                <a:xfrm>
                  <a:off x="2784" y="2264"/>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Oval 17"/>
                <p:cNvSpPr>
                  <a:spLocks noChangeArrowheads="1"/>
                </p:cNvSpPr>
                <p:nvPr/>
              </p:nvSpPr>
              <p:spPr bwMode="auto">
                <a:xfrm>
                  <a:off x="2784" y="3368"/>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6" name="Rectangle 19"/>
            <p:cNvSpPr>
              <a:spLocks noChangeArrowheads="1"/>
            </p:cNvSpPr>
            <p:nvPr/>
          </p:nvSpPr>
          <p:spPr bwMode="auto">
            <a:xfrm>
              <a:off x="1183931" y="4626125"/>
              <a:ext cx="2340971" cy="1227782"/>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7" name="Rectangle 20"/>
            <p:cNvSpPr>
              <a:spLocks noChangeArrowheads="1"/>
            </p:cNvSpPr>
            <p:nvPr/>
          </p:nvSpPr>
          <p:spPr bwMode="auto">
            <a:xfrm>
              <a:off x="1061153" y="4501983"/>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Freeform 21"/>
            <p:cNvSpPr/>
            <p:nvPr/>
          </p:nvSpPr>
          <p:spPr bwMode="auto">
            <a:xfrm>
              <a:off x="1488148" y="4744811"/>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9" name="Line 22"/>
            <p:cNvSpPr>
              <a:spLocks noChangeShapeType="1"/>
            </p:cNvSpPr>
            <p:nvPr/>
          </p:nvSpPr>
          <p:spPr bwMode="auto">
            <a:xfrm>
              <a:off x="2602702" y="4744811"/>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0" name="Line 23"/>
            <p:cNvSpPr>
              <a:spLocks noChangeShapeType="1"/>
            </p:cNvSpPr>
            <p:nvPr/>
          </p:nvSpPr>
          <p:spPr bwMode="auto">
            <a:xfrm>
              <a:off x="2293027" y="4744811"/>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1" name="Line 24"/>
            <p:cNvSpPr>
              <a:spLocks noChangeShapeType="1"/>
            </p:cNvSpPr>
            <p:nvPr/>
          </p:nvSpPr>
          <p:spPr bwMode="auto">
            <a:xfrm>
              <a:off x="1983354" y="4744811"/>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2" name="Rectangle 25"/>
            <p:cNvSpPr>
              <a:spLocks noChangeArrowheads="1"/>
            </p:cNvSpPr>
            <p:nvPr/>
          </p:nvSpPr>
          <p:spPr bwMode="auto">
            <a:xfrm>
              <a:off x="1183931" y="3203262"/>
              <a:ext cx="2340971" cy="1226417"/>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13" name="Rectangle 26"/>
            <p:cNvSpPr>
              <a:spLocks noChangeArrowheads="1"/>
            </p:cNvSpPr>
            <p:nvPr/>
          </p:nvSpPr>
          <p:spPr bwMode="auto">
            <a:xfrm>
              <a:off x="1061153" y="3079120"/>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Freeform 27"/>
            <p:cNvSpPr/>
            <p:nvPr/>
          </p:nvSpPr>
          <p:spPr bwMode="auto">
            <a:xfrm>
              <a:off x="1488148" y="3321948"/>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 name="Line 28"/>
            <p:cNvSpPr>
              <a:spLocks noChangeShapeType="1"/>
            </p:cNvSpPr>
            <p:nvPr/>
          </p:nvSpPr>
          <p:spPr bwMode="auto">
            <a:xfrm>
              <a:off x="2602702" y="3321948"/>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 name="Line 29"/>
            <p:cNvSpPr>
              <a:spLocks noChangeShapeType="1"/>
            </p:cNvSpPr>
            <p:nvPr/>
          </p:nvSpPr>
          <p:spPr bwMode="auto">
            <a:xfrm>
              <a:off x="2293027" y="3321948"/>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7" name="Line 30"/>
            <p:cNvSpPr>
              <a:spLocks noChangeShapeType="1"/>
            </p:cNvSpPr>
            <p:nvPr/>
          </p:nvSpPr>
          <p:spPr bwMode="auto">
            <a:xfrm>
              <a:off x="1983354" y="3321948"/>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8" name="Rectangle 31"/>
            <p:cNvSpPr>
              <a:spLocks noChangeArrowheads="1"/>
            </p:cNvSpPr>
            <p:nvPr/>
          </p:nvSpPr>
          <p:spPr bwMode="auto">
            <a:xfrm>
              <a:off x="1183931" y="1780399"/>
              <a:ext cx="2340971" cy="1226418"/>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19" name="Rectangle 32"/>
            <p:cNvSpPr>
              <a:spLocks noChangeArrowheads="1"/>
            </p:cNvSpPr>
            <p:nvPr/>
          </p:nvSpPr>
          <p:spPr bwMode="auto">
            <a:xfrm>
              <a:off x="1061153" y="1656257"/>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0" name="Group 33"/>
            <p:cNvGrpSpPr/>
            <p:nvPr/>
          </p:nvGrpSpPr>
          <p:grpSpPr bwMode="auto">
            <a:xfrm>
              <a:off x="1488148" y="1899085"/>
              <a:ext cx="1424227" cy="682101"/>
              <a:chOff x="1104" y="1200"/>
              <a:chExt cx="1105" cy="529"/>
            </a:xfrm>
          </p:grpSpPr>
          <p:sp>
            <p:nvSpPr>
              <p:cNvPr id="43" name="Freeform 34"/>
              <p:cNvSpPr/>
              <p:nvPr/>
            </p:nvSpPr>
            <p:spPr bwMode="auto">
              <a:xfrm>
                <a:off x="1104" y="1200"/>
                <a:ext cx="1105" cy="529"/>
              </a:xfrm>
              <a:custGeom>
                <a:avLst/>
                <a:gdLst>
                  <a:gd name="T0" fmla="*/ 0 w 1105"/>
                  <a:gd name="T1" fmla="*/ 0 h 529"/>
                  <a:gd name="T2" fmla="*/ 1104 w 1105"/>
                  <a:gd name="T3" fmla="*/ 0 h 529"/>
                  <a:gd name="T4" fmla="*/ 1104 w 1105"/>
                  <a:gd name="T5" fmla="*/ 528 h 529"/>
                  <a:gd name="T6" fmla="*/ 0 w 1105"/>
                  <a:gd name="T7" fmla="*/ 528 h 529"/>
                  <a:gd name="T8" fmla="*/ 55 w 1105"/>
                  <a:gd name="T9" fmla="*/ 528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4" name="Line 35"/>
              <p:cNvSpPr>
                <a:spLocks noChangeShapeType="1"/>
              </p:cNvSpPr>
              <p:nvPr/>
            </p:nvSpPr>
            <p:spPr bwMode="auto">
              <a:xfrm>
                <a:off x="196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5" name="Line 36"/>
              <p:cNvSpPr>
                <a:spLocks noChangeShapeType="1"/>
              </p:cNvSpPr>
              <p:nvPr/>
            </p:nvSpPr>
            <p:spPr bwMode="auto">
              <a:xfrm>
                <a:off x="172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6" name="Line 37"/>
              <p:cNvSpPr>
                <a:spLocks noChangeShapeType="1"/>
              </p:cNvSpPr>
              <p:nvPr/>
            </p:nvSpPr>
            <p:spPr bwMode="auto">
              <a:xfrm>
                <a:off x="148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21" name="Rectangle 38"/>
            <p:cNvSpPr>
              <a:spLocks noChangeArrowheads="1"/>
            </p:cNvSpPr>
            <p:nvPr/>
          </p:nvSpPr>
          <p:spPr bwMode="auto">
            <a:xfrm>
              <a:off x="2669547" y="1965930"/>
              <a:ext cx="174618" cy="545681"/>
            </a:xfrm>
            <a:prstGeom prst="rect">
              <a:avLst/>
            </a:prstGeom>
            <a:solidFill>
              <a:srgbClr val="00B05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Rectangle 39"/>
            <p:cNvSpPr>
              <a:spLocks noChangeArrowheads="1"/>
            </p:cNvSpPr>
            <p:nvPr/>
          </p:nvSpPr>
          <p:spPr bwMode="auto">
            <a:xfrm>
              <a:off x="2669547" y="3388794"/>
              <a:ext cx="174618" cy="547045"/>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Rectangle 40"/>
            <p:cNvSpPr>
              <a:spLocks noChangeArrowheads="1"/>
            </p:cNvSpPr>
            <p:nvPr/>
          </p:nvSpPr>
          <p:spPr bwMode="auto">
            <a:xfrm>
              <a:off x="2669547" y="4811656"/>
              <a:ext cx="174618" cy="547046"/>
            </a:xfrm>
            <a:prstGeom prst="rect">
              <a:avLst/>
            </a:prstGeom>
            <a:solidFill>
              <a:schemeClr val="accent2">
                <a:lumMod val="50000"/>
              </a:schemeClr>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4" name="组合 23"/>
            <p:cNvGrpSpPr/>
            <p:nvPr/>
          </p:nvGrpSpPr>
          <p:grpSpPr>
            <a:xfrm>
              <a:off x="2050199" y="1965930"/>
              <a:ext cx="485657" cy="3392772"/>
              <a:chOff x="2050199" y="1965930"/>
              <a:chExt cx="485657" cy="3392772"/>
            </a:xfrm>
          </p:grpSpPr>
          <p:grpSp>
            <p:nvGrpSpPr>
              <p:cNvPr id="35" name="Group 41"/>
              <p:cNvGrpSpPr/>
              <p:nvPr/>
            </p:nvGrpSpPr>
            <p:grpSpPr bwMode="auto">
              <a:xfrm>
                <a:off x="2359874" y="1965930"/>
                <a:ext cx="175982" cy="3392772"/>
                <a:chOff x="1780" y="1252"/>
                <a:chExt cx="136" cy="2632"/>
              </a:xfrm>
            </p:grpSpPr>
            <p:sp>
              <p:nvSpPr>
                <p:cNvPr id="40" name="Rectangle 42"/>
                <p:cNvSpPr>
                  <a:spLocks noChangeArrowheads="1"/>
                </p:cNvSpPr>
                <p:nvPr/>
              </p:nvSpPr>
              <p:spPr bwMode="auto">
                <a:xfrm>
                  <a:off x="1780" y="1252"/>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Rectangle 43"/>
                <p:cNvSpPr>
                  <a:spLocks noChangeArrowheads="1"/>
                </p:cNvSpPr>
                <p:nvPr/>
              </p:nvSpPr>
              <p:spPr bwMode="auto">
                <a:xfrm>
                  <a:off x="1780" y="2356"/>
                  <a:ext cx="136" cy="424"/>
                </a:xfrm>
                <a:prstGeom prst="rect">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Rectangle 44"/>
                <p:cNvSpPr>
                  <a:spLocks noChangeArrowheads="1"/>
                </p:cNvSpPr>
                <p:nvPr/>
              </p:nvSpPr>
              <p:spPr bwMode="auto">
                <a:xfrm>
                  <a:off x="1780" y="3460"/>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6" name="Group 45"/>
              <p:cNvGrpSpPr/>
              <p:nvPr/>
            </p:nvGrpSpPr>
            <p:grpSpPr bwMode="auto">
              <a:xfrm>
                <a:off x="2050199" y="1965930"/>
                <a:ext cx="175983" cy="3392772"/>
                <a:chOff x="1540" y="1252"/>
                <a:chExt cx="136" cy="2632"/>
              </a:xfrm>
            </p:grpSpPr>
            <p:sp>
              <p:nvSpPr>
                <p:cNvPr id="37" name="Rectangle 46"/>
                <p:cNvSpPr>
                  <a:spLocks noChangeArrowheads="1"/>
                </p:cNvSpPr>
                <p:nvPr/>
              </p:nvSpPr>
              <p:spPr bwMode="auto">
                <a:xfrm>
                  <a:off x="1540" y="1252"/>
                  <a:ext cx="136" cy="424"/>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Rectangle 47"/>
                <p:cNvSpPr>
                  <a:spLocks noChangeArrowheads="1"/>
                </p:cNvSpPr>
                <p:nvPr/>
              </p:nvSpPr>
              <p:spPr bwMode="auto">
                <a:xfrm>
                  <a:off x="1540" y="2356"/>
                  <a:ext cx="136" cy="424"/>
                </a:xfrm>
                <a:prstGeom prst="rect">
                  <a:avLst/>
                </a:prstGeom>
                <a:solidFill>
                  <a:srgbClr val="44546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Rectangle 48"/>
                <p:cNvSpPr>
                  <a:spLocks noChangeArrowheads="1"/>
                </p:cNvSpPr>
                <p:nvPr/>
              </p:nvSpPr>
              <p:spPr bwMode="auto">
                <a:xfrm>
                  <a:off x="1540" y="3460"/>
                  <a:ext cx="136" cy="424"/>
                </a:xfrm>
                <a:prstGeom prst="rect">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25" name="Group 49"/>
            <p:cNvGrpSpPr/>
            <p:nvPr/>
          </p:nvGrpSpPr>
          <p:grpSpPr bwMode="auto">
            <a:xfrm>
              <a:off x="5515273" y="2090073"/>
              <a:ext cx="1665692" cy="3020344"/>
              <a:chOff x="4228" y="1348"/>
              <a:chExt cx="1292" cy="2344"/>
            </a:xfrm>
          </p:grpSpPr>
          <p:sp>
            <p:nvSpPr>
              <p:cNvPr id="29" name="Line 50"/>
              <p:cNvSpPr>
                <a:spLocks noChangeShapeType="1"/>
              </p:cNvSpPr>
              <p:nvPr/>
            </p:nvSpPr>
            <p:spPr bwMode="auto">
              <a:xfrm>
                <a:off x="4320" y="1440"/>
                <a:ext cx="1200" cy="0"/>
              </a:xfrm>
              <a:prstGeom prst="line">
                <a:avLst/>
              </a:prstGeom>
              <a:noFill/>
              <a:ln w="76200">
                <a:solidFill>
                  <a:srgbClr val="C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0" name="Line 51"/>
              <p:cNvSpPr>
                <a:spLocks noChangeShapeType="1"/>
              </p:cNvSpPr>
              <p:nvPr/>
            </p:nvSpPr>
            <p:spPr bwMode="auto">
              <a:xfrm>
                <a:off x="4320" y="2544"/>
                <a:ext cx="1200" cy="0"/>
              </a:xfrm>
              <a:prstGeom prst="line">
                <a:avLst/>
              </a:prstGeom>
              <a:noFill/>
              <a:ln w="76200">
                <a:solidFill>
                  <a:srgbClr val="44546A"/>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1" name="Line 52"/>
              <p:cNvSpPr>
                <a:spLocks noChangeShapeType="1"/>
              </p:cNvSpPr>
              <p:nvPr/>
            </p:nvSpPr>
            <p:spPr bwMode="auto">
              <a:xfrm>
                <a:off x="4320" y="3648"/>
                <a:ext cx="1200" cy="0"/>
              </a:xfrm>
              <a:prstGeom prst="line">
                <a:avLst/>
              </a:prstGeom>
              <a:noFill/>
              <a:ln w="76200">
                <a:solidFill>
                  <a:srgbClr val="00B05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Oval 53"/>
              <p:cNvSpPr>
                <a:spLocks noChangeArrowheads="1"/>
              </p:cNvSpPr>
              <p:nvPr/>
            </p:nvSpPr>
            <p:spPr bwMode="auto">
              <a:xfrm>
                <a:off x="4228" y="1348"/>
                <a:ext cx="136" cy="136"/>
              </a:xfrm>
              <a:prstGeom prst="ellipse">
                <a:avLst/>
              </a:prstGeom>
              <a:solidFill>
                <a:srgbClr val="C00000"/>
              </a:solidFill>
              <a:ln w="12700">
                <a:solidFill>
                  <a:srgbClr val="C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Oval 54"/>
              <p:cNvSpPr>
                <a:spLocks noChangeArrowheads="1"/>
              </p:cNvSpPr>
              <p:nvPr/>
            </p:nvSpPr>
            <p:spPr bwMode="auto">
              <a:xfrm>
                <a:off x="4228" y="2452"/>
                <a:ext cx="136" cy="136"/>
              </a:xfrm>
              <a:prstGeom prst="ellipse">
                <a:avLst/>
              </a:prstGeom>
              <a:solidFill>
                <a:srgbClr val="44546A"/>
              </a:solidFill>
              <a:ln w="12700">
                <a:solidFill>
                  <a:srgbClr val="44546A"/>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Oval 55"/>
              <p:cNvSpPr>
                <a:spLocks noChangeArrowheads="1"/>
              </p:cNvSpPr>
              <p:nvPr/>
            </p:nvSpPr>
            <p:spPr bwMode="auto">
              <a:xfrm>
                <a:off x="4228" y="3556"/>
                <a:ext cx="136" cy="136"/>
              </a:xfrm>
              <a:prstGeom prst="ellipse">
                <a:avLst/>
              </a:prstGeom>
              <a:solidFill>
                <a:srgbClr val="009900"/>
              </a:solidFill>
              <a:ln w="12700">
                <a:solidFill>
                  <a:srgbClr val="0099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6" name="Line 58"/>
            <p:cNvSpPr>
              <a:spLocks noChangeShapeType="1"/>
            </p:cNvSpPr>
            <p:nvPr/>
          </p:nvSpPr>
          <p:spPr bwMode="auto">
            <a:xfrm>
              <a:off x="3734594" y="2176567"/>
              <a:ext cx="1821033" cy="2758607"/>
            </a:xfrm>
            <a:prstGeom prst="line">
              <a:avLst/>
            </a:prstGeom>
            <a:noFill/>
            <a:ln w="57150">
              <a:solidFill>
                <a:srgbClr val="00B05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7" name="Line 59"/>
            <p:cNvSpPr>
              <a:spLocks noChangeShapeType="1"/>
            </p:cNvSpPr>
            <p:nvPr/>
          </p:nvSpPr>
          <p:spPr bwMode="auto">
            <a:xfrm flipV="1">
              <a:off x="3734594" y="2209742"/>
              <a:ext cx="1810617" cy="1431054"/>
            </a:xfrm>
            <a:prstGeom prst="line">
              <a:avLst/>
            </a:prstGeom>
            <a:noFill/>
            <a:ln w="57150">
              <a:solidFill>
                <a:srgbClr val="C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8" name="Line 60"/>
            <p:cNvSpPr>
              <a:spLocks noChangeShapeType="1"/>
            </p:cNvSpPr>
            <p:nvPr/>
          </p:nvSpPr>
          <p:spPr bwMode="auto">
            <a:xfrm flipV="1">
              <a:off x="3721504" y="3673971"/>
              <a:ext cx="1801403" cy="1379750"/>
            </a:xfrm>
            <a:prstGeom prst="line">
              <a:avLst/>
            </a:prstGeom>
            <a:noFill/>
            <a:ln w="57150">
              <a:solidFill>
                <a:schemeClr val="accent2">
                  <a:lumMod val="50000"/>
                </a:schemeClr>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2" name="AutoShape 60"/>
          <p:cNvSpPr>
            <a:spLocks noChangeArrowheads="1"/>
          </p:cNvSpPr>
          <p:nvPr/>
        </p:nvSpPr>
        <p:spPr bwMode="auto">
          <a:xfrm>
            <a:off x="5832313" y="4742448"/>
            <a:ext cx="2951391" cy="1322589"/>
          </a:xfrm>
          <a:prstGeom prst="wedgeRectCallout">
            <a:avLst>
              <a:gd name="adj1" fmla="val -52761"/>
              <a:gd name="adj2" fmla="val -85805"/>
            </a:avLst>
          </a:prstGeom>
          <a:solidFill>
            <a:srgbClr val="FFC000"/>
          </a:solidFill>
          <a:ln w="19050">
            <a:solidFill>
              <a:srgbClr val="009FF6"/>
            </a:solidFill>
            <a:miter lim="800000"/>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r>
              <a:rPr lang="zh-CN" altLang="en-US" sz="2645" b="1" u="none" dirty="0">
                <a:solidFill>
                  <a:prstClr val="black"/>
                </a:solidFill>
                <a:latin typeface="Times New Roman" panose="02020603050405020304" pitchFamily="18" charset="0"/>
                <a:cs typeface="Times New Roman" panose="02020603050405020304" pitchFamily="18" charset="0"/>
              </a:rPr>
              <a:t>每次</a:t>
            </a:r>
            <a:r>
              <a:rPr lang="en-US" altLang="zh-CN" sz="2645" b="1" u="none" dirty="0">
                <a:solidFill>
                  <a:prstClr val="black"/>
                </a:solidFill>
                <a:latin typeface="Times New Roman" panose="02020603050405020304" pitchFamily="18" charset="0"/>
                <a:cs typeface="Times New Roman" panose="02020603050405020304" pitchFamily="18" charset="0"/>
              </a:rPr>
              <a:t>1</a:t>
            </a:r>
            <a:r>
              <a:rPr lang="zh-CN" altLang="en-US" sz="2645" b="1" u="none" dirty="0">
                <a:solidFill>
                  <a:prstClr val="black"/>
                </a:solidFill>
                <a:latin typeface="Times New Roman" panose="02020603050405020304" pitchFamily="18" charset="0"/>
                <a:cs typeface="Times New Roman" panose="02020603050405020304" pitchFamily="18" charset="0"/>
              </a:rPr>
              <a:t>个数据包从输入端口转交给输出端口</a:t>
            </a:r>
            <a:endParaRPr lang="en-US" altLang="zh-CN" sz="2645" b="1" u="none" dirty="0">
              <a:solidFill>
                <a:srgbClr val="C00000"/>
              </a:solidFill>
              <a:latin typeface="Times New Roman" panose="02020603050405020304" pitchFamily="18" charset="0"/>
              <a:cs typeface="Times New Roman" panose="02020603050405020304" pitchFamily="18" charset="0"/>
              <a:sym typeface="Symbol" panose="05050102010706020507"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路由器工作原理</a:t>
            </a:r>
            <a:endParaRPr lang="zh-CN" altLang="en-US" dirty="0"/>
          </a:p>
        </p:txBody>
      </p:sp>
      <p:grpSp>
        <p:nvGrpSpPr>
          <p:cNvPr id="4" name="Group 2"/>
          <p:cNvGrpSpPr/>
          <p:nvPr/>
        </p:nvGrpSpPr>
        <p:grpSpPr bwMode="auto">
          <a:xfrm>
            <a:off x="5653294" y="2605231"/>
            <a:ext cx="1608395" cy="3021708"/>
            <a:chOff x="2784" y="1160"/>
            <a:chExt cx="1248" cy="2344"/>
          </a:xfrm>
        </p:grpSpPr>
        <p:sp>
          <p:nvSpPr>
            <p:cNvPr id="5" name="Rectangle 3"/>
            <p:cNvSpPr>
              <a:spLocks noChangeArrowheads="1"/>
            </p:cNvSpPr>
            <p:nvPr/>
          </p:nvSpPr>
          <p:spPr bwMode="auto">
            <a:xfrm>
              <a:off x="3072" y="1824"/>
              <a:ext cx="960" cy="960"/>
            </a:xfrm>
            <a:prstGeom prst="rect">
              <a:avLst/>
            </a:prstGeom>
            <a:solidFill>
              <a:sysClr val="window" lastClr="FFFFFF"/>
            </a:solidFill>
            <a:ln w="19050" cap="sq">
              <a:solidFill>
                <a:sysClr val="windowText" lastClr="000000"/>
              </a:solidFill>
              <a:miter lim="800000"/>
              <a:headEnd type="none" w="sm" len="sm"/>
              <a:tailEnd type="none" w="sm" len="sm"/>
            </a:ln>
            <a:effectLst>
              <a:outerShdw dist="107763" dir="2700000" algn="ctr" rotWithShape="0">
                <a:srgbClr val="E7E6E6"/>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 name="Group 4"/>
            <p:cNvGrpSpPr/>
            <p:nvPr/>
          </p:nvGrpSpPr>
          <p:grpSpPr bwMode="auto">
            <a:xfrm>
              <a:off x="3408" y="1920"/>
              <a:ext cx="288" cy="768"/>
              <a:chOff x="2736" y="1824"/>
              <a:chExt cx="288" cy="768"/>
            </a:xfrm>
          </p:grpSpPr>
          <p:sp>
            <p:nvSpPr>
              <p:cNvPr id="16" name="Line 5"/>
              <p:cNvSpPr>
                <a:spLocks noChangeShapeType="1"/>
              </p:cNvSpPr>
              <p:nvPr/>
            </p:nvSpPr>
            <p:spPr bwMode="auto">
              <a:xfrm>
                <a:off x="2736"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7" name="Line 6"/>
              <p:cNvSpPr>
                <a:spLocks noChangeShapeType="1"/>
              </p:cNvSpPr>
              <p:nvPr/>
            </p:nvSpPr>
            <p:spPr bwMode="auto">
              <a:xfrm>
                <a:off x="2832"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8" name="Line 7"/>
              <p:cNvSpPr>
                <a:spLocks noChangeShapeType="1"/>
              </p:cNvSpPr>
              <p:nvPr/>
            </p:nvSpPr>
            <p:spPr bwMode="auto">
              <a:xfrm>
                <a:off x="2928"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9" name="Line 8"/>
              <p:cNvSpPr>
                <a:spLocks noChangeShapeType="1"/>
              </p:cNvSpPr>
              <p:nvPr/>
            </p:nvSpPr>
            <p:spPr bwMode="auto">
              <a:xfrm>
                <a:off x="3024"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7" name="Group 9"/>
            <p:cNvGrpSpPr/>
            <p:nvPr/>
          </p:nvGrpSpPr>
          <p:grpSpPr bwMode="auto">
            <a:xfrm rot="-5400000">
              <a:off x="3408" y="1920"/>
              <a:ext cx="288" cy="768"/>
              <a:chOff x="2736" y="1824"/>
              <a:chExt cx="288" cy="768"/>
            </a:xfrm>
          </p:grpSpPr>
          <p:sp>
            <p:nvSpPr>
              <p:cNvPr id="12" name="Line 10"/>
              <p:cNvSpPr>
                <a:spLocks noChangeShapeType="1"/>
              </p:cNvSpPr>
              <p:nvPr/>
            </p:nvSpPr>
            <p:spPr bwMode="auto">
              <a:xfrm>
                <a:off x="2736"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 name="Line 11"/>
              <p:cNvSpPr>
                <a:spLocks noChangeShapeType="1"/>
              </p:cNvSpPr>
              <p:nvPr/>
            </p:nvSpPr>
            <p:spPr bwMode="auto">
              <a:xfrm>
                <a:off x="2832"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4" name="Line 12"/>
              <p:cNvSpPr>
                <a:spLocks noChangeShapeType="1"/>
              </p:cNvSpPr>
              <p:nvPr/>
            </p:nvSpPr>
            <p:spPr bwMode="auto">
              <a:xfrm>
                <a:off x="2928"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 name="Line 13"/>
              <p:cNvSpPr>
                <a:spLocks noChangeShapeType="1"/>
              </p:cNvSpPr>
              <p:nvPr/>
            </p:nvSpPr>
            <p:spPr bwMode="auto">
              <a:xfrm>
                <a:off x="3024" y="1824"/>
                <a:ext cx="0" cy="768"/>
              </a:xfrm>
              <a:prstGeom prst="line">
                <a:avLst/>
              </a:prstGeom>
              <a:noFill/>
              <a:ln w="38100" cap="sq">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8" name="Group 14"/>
            <p:cNvGrpSpPr/>
            <p:nvPr/>
          </p:nvGrpSpPr>
          <p:grpSpPr bwMode="auto">
            <a:xfrm>
              <a:off x="2784" y="1160"/>
              <a:ext cx="136" cy="2344"/>
              <a:chOff x="2784" y="1160"/>
              <a:chExt cx="136" cy="2344"/>
            </a:xfrm>
          </p:grpSpPr>
          <p:sp>
            <p:nvSpPr>
              <p:cNvPr id="9" name="Oval 15"/>
              <p:cNvSpPr>
                <a:spLocks noChangeArrowheads="1"/>
              </p:cNvSpPr>
              <p:nvPr/>
            </p:nvSpPr>
            <p:spPr bwMode="auto">
              <a:xfrm>
                <a:off x="2784" y="1160"/>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Oval 16"/>
              <p:cNvSpPr>
                <a:spLocks noChangeArrowheads="1"/>
              </p:cNvSpPr>
              <p:nvPr/>
            </p:nvSpPr>
            <p:spPr bwMode="auto">
              <a:xfrm>
                <a:off x="2784" y="2264"/>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Oval 17"/>
              <p:cNvSpPr>
                <a:spLocks noChangeArrowheads="1"/>
              </p:cNvSpPr>
              <p:nvPr/>
            </p:nvSpPr>
            <p:spPr bwMode="auto">
              <a:xfrm>
                <a:off x="2784" y="3368"/>
                <a:ext cx="136" cy="136"/>
              </a:xfrm>
              <a:prstGeom prst="ellipse">
                <a:avLst/>
              </a:prstGeom>
              <a:solidFill>
                <a:sysClr val="windowText" lastClr="000000"/>
              </a:solidFill>
              <a:ln w="12700">
                <a:solidFill>
                  <a:sysClr val="windowText" lastClr="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20" name="Rectangle 19"/>
          <p:cNvSpPr>
            <a:spLocks noChangeArrowheads="1"/>
          </p:cNvSpPr>
          <p:nvPr/>
        </p:nvSpPr>
        <p:spPr bwMode="auto">
          <a:xfrm>
            <a:off x="3182724" y="5131734"/>
            <a:ext cx="2340971" cy="1227782"/>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21" name="Rectangle 20"/>
          <p:cNvSpPr>
            <a:spLocks noChangeArrowheads="1"/>
          </p:cNvSpPr>
          <p:nvPr/>
        </p:nvSpPr>
        <p:spPr bwMode="auto">
          <a:xfrm>
            <a:off x="3059946" y="5007592"/>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Freeform 21"/>
          <p:cNvSpPr/>
          <p:nvPr/>
        </p:nvSpPr>
        <p:spPr bwMode="auto">
          <a:xfrm>
            <a:off x="3486941" y="5250420"/>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3" name="Line 22"/>
          <p:cNvSpPr>
            <a:spLocks noChangeShapeType="1"/>
          </p:cNvSpPr>
          <p:nvPr/>
        </p:nvSpPr>
        <p:spPr bwMode="auto">
          <a:xfrm>
            <a:off x="4601495" y="5250420"/>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4" name="Line 23"/>
          <p:cNvSpPr>
            <a:spLocks noChangeShapeType="1"/>
          </p:cNvSpPr>
          <p:nvPr/>
        </p:nvSpPr>
        <p:spPr bwMode="auto">
          <a:xfrm>
            <a:off x="4291820" y="5250420"/>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5" name="Line 24"/>
          <p:cNvSpPr>
            <a:spLocks noChangeShapeType="1"/>
          </p:cNvSpPr>
          <p:nvPr/>
        </p:nvSpPr>
        <p:spPr bwMode="auto">
          <a:xfrm>
            <a:off x="3982147" y="5250420"/>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6" name="Rectangle 25"/>
          <p:cNvSpPr>
            <a:spLocks noChangeArrowheads="1"/>
          </p:cNvSpPr>
          <p:nvPr/>
        </p:nvSpPr>
        <p:spPr bwMode="auto">
          <a:xfrm>
            <a:off x="3182724" y="3708871"/>
            <a:ext cx="2340971" cy="1226417"/>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27" name="Rectangle 26"/>
          <p:cNvSpPr>
            <a:spLocks noChangeArrowheads="1"/>
          </p:cNvSpPr>
          <p:nvPr/>
        </p:nvSpPr>
        <p:spPr bwMode="auto">
          <a:xfrm>
            <a:off x="3059946" y="3584729"/>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Freeform 27"/>
          <p:cNvSpPr/>
          <p:nvPr/>
        </p:nvSpPr>
        <p:spPr bwMode="auto">
          <a:xfrm>
            <a:off x="3486941" y="3827557"/>
            <a:ext cx="1424227" cy="682101"/>
          </a:xfrm>
          <a:custGeom>
            <a:avLst/>
            <a:gdLst>
              <a:gd name="T0" fmla="*/ 0 w 1105"/>
              <a:gd name="T1" fmla="*/ 0 h 529"/>
              <a:gd name="T2" fmla="*/ 2147483646 w 1105"/>
              <a:gd name="T3" fmla="*/ 0 h 529"/>
              <a:gd name="T4" fmla="*/ 2147483646 w 1105"/>
              <a:gd name="T5" fmla="*/ 2147483646 h 529"/>
              <a:gd name="T6" fmla="*/ 0 w 1105"/>
              <a:gd name="T7" fmla="*/ 2147483646 h 529"/>
              <a:gd name="T8" fmla="*/ 2147483646 w 1105"/>
              <a:gd name="T9" fmla="*/ 2147483646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9" name="Line 28"/>
          <p:cNvSpPr>
            <a:spLocks noChangeShapeType="1"/>
          </p:cNvSpPr>
          <p:nvPr/>
        </p:nvSpPr>
        <p:spPr bwMode="auto">
          <a:xfrm>
            <a:off x="4601495" y="3827557"/>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0" name="Line 29"/>
          <p:cNvSpPr>
            <a:spLocks noChangeShapeType="1"/>
          </p:cNvSpPr>
          <p:nvPr/>
        </p:nvSpPr>
        <p:spPr bwMode="auto">
          <a:xfrm>
            <a:off x="4291820" y="3827557"/>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1" name="Line 30"/>
          <p:cNvSpPr>
            <a:spLocks noChangeShapeType="1"/>
          </p:cNvSpPr>
          <p:nvPr/>
        </p:nvSpPr>
        <p:spPr bwMode="auto">
          <a:xfrm>
            <a:off x="3982147" y="3827557"/>
            <a:ext cx="0" cy="680737"/>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2" name="Rectangle 31"/>
          <p:cNvSpPr>
            <a:spLocks noChangeArrowheads="1"/>
          </p:cNvSpPr>
          <p:nvPr/>
        </p:nvSpPr>
        <p:spPr bwMode="auto">
          <a:xfrm>
            <a:off x="3182724" y="2286008"/>
            <a:ext cx="2340971" cy="1226418"/>
          </a:xfrm>
          <a:prstGeom prst="rect">
            <a:avLst/>
          </a:prstGeom>
          <a:solidFill>
            <a:srgbClr val="009FF6"/>
          </a:solidFill>
          <a:ln w="12700">
            <a:solidFill>
              <a:srgbClr val="E7E6E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useBgFill="1">
        <p:nvSpPr>
          <p:cNvPr id="33" name="Rectangle 32"/>
          <p:cNvSpPr>
            <a:spLocks noChangeArrowheads="1"/>
          </p:cNvSpPr>
          <p:nvPr/>
        </p:nvSpPr>
        <p:spPr bwMode="auto">
          <a:xfrm>
            <a:off x="3059946" y="2161866"/>
            <a:ext cx="2340971" cy="1227782"/>
          </a:xfrm>
          <a:prstGeom prst="rect">
            <a:avLst/>
          </a:prstGeom>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4" name="Group 33"/>
          <p:cNvGrpSpPr/>
          <p:nvPr/>
        </p:nvGrpSpPr>
        <p:grpSpPr bwMode="auto">
          <a:xfrm>
            <a:off x="3486941" y="2404694"/>
            <a:ext cx="1424227" cy="682101"/>
            <a:chOff x="1104" y="1200"/>
            <a:chExt cx="1105" cy="529"/>
          </a:xfrm>
        </p:grpSpPr>
        <p:sp>
          <p:nvSpPr>
            <p:cNvPr id="35" name="Freeform 34"/>
            <p:cNvSpPr/>
            <p:nvPr/>
          </p:nvSpPr>
          <p:spPr bwMode="auto">
            <a:xfrm>
              <a:off x="1104" y="1200"/>
              <a:ext cx="1105" cy="529"/>
            </a:xfrm>
            <a:custGeom>
              <a:avLst/>
              <a:gdLst>
                <a:gd name="T0" fmla="*/ 0 w 1105"/>
                <a:gd name="T1" fmla="*/ 0 h 529"/>
                <a:gd name="T2" fmla="*/ 1104 w 1105"/>
                <a:gd name="T3" fmla="*/ 0 h 529"/>
                <a:gd name="T4" fmla="*/ 1104 w 1105"/>
                <a:gd name="T5" fmla="*/ 528 h 529"/>
                <a:gd name="T6" fmla="*/ 0 w 1105"/>
                <a:gd name="T7" fmla="*/ 528 h 529"/>
                <a:gd name="T8" fmla="*/ 55 w 1105"/>
                <a:gd name="T9" fmla="*/ 528 h 529"/>
                <a:gd name="T10" fmla="*/ 0 60000 65536"/>
                <a:gd name="T11" fmla="*/ 0 60000 65536"/>
                <a:gd name="T12" fmla="*/ 0 60000 65536"/>
                <a:gd name="T13" fmla="*/ 0 60000 65536"/>
                <a:gd name="T14" fmla="*/ 0 60000 65536"/>
                <a:gd name="T15" fmla="*/ 0 w 1105"/>
                <a:gd name="T16" fmla="*/ 0 h 529"/>
                <a:gd name="T17" fmla="*/ 1105 w 1105"/>
                <a:gd name="T18" fmla="*/ 529 h 529"/>
              </a:gdLst>
              <a:ahLst/>
              <a:cxnLst>
                <a:cxn ang="T10">
                  <a:pos x="T0" y="T1"/>
                </a:cxn>
                <a:cxn ang="T11">
                  <a:pos x="T2" y="T3"/>
                </a:cxn>
                <a:cxn ang="T12">
                  <a:pos x="T4" y="T5"/>
                </a:cxn>
                <a:cxn ang="T13">
                  <a:pos x="T6" y="T7"/>
                </a:cxn>
                <a:cxn ang="T14">
                  <a:pos x="T8" y="T9"/>
                </a:cxn>
              </a:cxnLst>
              <a:rect l="T15" t="T16" r="T17" b="T18"/>
              <a:pathLst>
                <a:path w="1105" h="529">
                  <a:moveTo>
                    <a:pt x="0" y="0"/>
                  </a:moveTo>
                  <a:lnTo>
                    <a:pt x="1104" y="0"/>
                  </a:lnTo>
                  <a:lnTo>
                    <a:pt x="1104" y="528"/>
                  </a:lnTo>
                  <a:lnTo>
                    <a:pt x="0" y="528"/>
                  </a:lnTo>
                  <a:lnTo>
                    <a:pt x="55" y="528"/>
                  </a:lnTo>
                </a:path>
              </a:pathLst>
            </a:custGeom>
            <a:noFill/>
            <a:ln w="19050" cap="rnd">
              <a:solidFill>
                <a:sysClr val="windowText" lastClr="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6" name="Line 35"/>
            <p:cNvSpPr>
              <a:spLocks noChangeShapeType="1"/>
            </p:cNvSpPr>
            <p:nvPr/>
          </p:nvSpPr>
          <p:spPr bwMode="auto">
            <a:xfrm>
              <a:off x="196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7" name="Line 36"/>
            <p:cNvSpPr>
              <a:spLocks noChangeShapeType="1"/>
            </p:cNvSpPr>
            <p:nvPr/>
          </p:nvSpPr>
          <p:spPr bwMode="auto">
            <a:xfrm>
              <a:off x="172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8" name="Line 37"/>
            <p:cNvSpPr>
              <a:spLocks noChangeShapeType="1"/>
            </p:cNvSpPr>
            <p:nvPr/>
          </p:nvSpPr>
          <p:spPr bwMode="auto">
            <a:xfrm>
              <a:off x="1488" y="1200"/>
              <a:ext cx="0" cy="528"/>
            </a:xfrm>
            <a:prstGeom prst="line">
              <a:avLst/>
            </a:prstGeom>
            <a:noFill/>
            <a:ln w="19050">
              <a:solidFill>
                <a:sysClr val="windowText" lastClr="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39" name="Rectangle 38"/>
          <p:cNvSpPr>
            <a:spLocks noChangeArrowheads="1"/>
          </p:cNvSpPr>
          <p:nvPr/>
        </p:nvSpPr>
        <p:spPr bwMode="auto">
          <a:xfrm>
            <a:off x="4668340" y="2471539"/>
            <a:ext cx="174618" cy="545681"/>
          </a:xfrm>
          <a:prstGeom prst="rect">
            <a:avLst/>
          </a:prstGeom>
          <a:solidFill>
            <a:srgbClr val="C00000"/>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sz="2400">
              <a:solidFill>
                <a:prstClr val="black"/>
              </a:solidFill>
              <a:latin typeface="Times New Roman" panose="02020603050405020304" pitchFamily="18" charset="0"/>
              <a:cs typeface="Times New Roman" panose="02020603050405020304" pitchFamily="18" charset="0"/>
            </a:endParaRPr>
          </a:p>
        </p:txBody>
      </p:sp>
      <p:sp>
        <p:nvSpPr>
          <p:cNvPr id="40" name="Rectangle 39"/>
          <p:cNvSpPr>
            <a:spLocks noChangeArrowheads="1"/>
          </p:cNvSpPr>
          <p:nvPr/>
        </p:nvSpPr>
        <p:spPr bwMode="auto">
          <a:xfrm>
            <a:off x="4668340" y="3894403"/>
            <a:ext cx="174618" cy="547045"/>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sz="2400">
              <a:solidFill>
                <a:prstClr val="black"/>
              </a:solidFill>
              <a:latin typeface="Times New Roman" panose="02020603050405020304" pitchFamily="18" charset="0"/>
              <a:cs typeface="Times New Roman" panose="02020603050405020304" pitchFamily="18" charset="0"/>
            </a:endParaRPr>
          </a:p>
        </p:txBody>
      </p:sp>
      <p:sp>
        <p:nvSpPr>
          <p:cNvPr id="41" name="Rectangle 40"/>
          <p:cNvSpPr>
            <a:spLocks noChangeArrowheads="1"/>
          </p:cNvSpPr>
          <p:nvPr/>
        </p:nvSpPr>
        <p:spPr bwMode="auto">
          <a:xfrm>
            <a:off x="4668340" y="5317265"/>
            <a:ext cx="174618" cy="547046"/>
          </a:xfrm>
          <a:prstGeom prst="rect">
            <a:avLst/>
          </a:prstGeom>
          <a:solidFill>
            <a:srgbClr val="C00000"/>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sz="2400">
              <a:solidFill>
                <a:prstClr val="black"/>
              </a:solidFill>
              <a:latin typeface="Times New Roman" panose="02020603050405020304" pitchFamily="18" charset="0"/>
              <a:cs typeface="Times New Roman" panose="02020603050405020304" pitchFamily="18" charset="0"/>
            </a:endParaRPr>
          </a:p>
        </p:txBody>
      </p:sp>
      <p:sp>
        <p:nvSpPr>
          <p:cNvPr id="42" name="Rectangle 43"/>
          <p:cNvSpPr>
            <a:spLocks noChangeArrowheads="1"/>
          </p:cNvSpPr>
          <p:nvPr/>
        </p:nvSpPr>
        <p:spPr bwMode="auto">
          <a:xfrm>
            <a:off x="4358667" y="3894647"/>
            <a:ext cx="175982" cy="546556"/>
          </a:xfrm>
          <a:prstGeom prst="rect">
            <a:avLst/>
          </a:prstGeom>
          <a:solidFill>
            <a:srgbClr val="0099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sz="2400">
              <a:solidFill>
                <a:prstClr val="black"/>
              </a:solidFill>
              <a:latin typeface="Times New Roman" panose="02020603050405020304" pitchFamily="18" charset="0"/>
              <a:cs typeface="Times New Roman" panose="02020603050405020304" pitchFamily="18" charset="0"/>
            </a:endParaRPr>
          </a:p>
        </p:txBody>
      </p:sp>
      <p:sp>
        <p:nvSpPr>
          <p:cNvPr id="43" name="Rectangle 44"/>
          <p:cNvSpPr>
            <a:spLocks noChangeArrowheads="1"/>
          </p:cNvSpPr>
          <p:nvPr/>
        </p:nvSpPr>
        <p:spPr bwMode="auto">
          <a:xfrm>
            <a:off x="4358667" y="5317755"/>
            <a:ext cx="175982" cy="546556"/>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sz="2400">
              <a:solidFill>
                <a:prstClr val="black"/>
              </a:solidFill>
              <a:latin typeface="Times New Roman" panose="02020603050405020304" pitchFamily="18" charset="0"/>
              <a:cs typeface="Times New Roman" panose="02020603050405020304" pitchFamily="18" charset="0"/>
            </a:endParaRPr>
          </a:p>
        </p:txBody>
      </p:sp>
      <p:grpSp>
        <p:nvGrpSpPr>
          <p:cNvPr id="44" name="组合 43"/>
          <p:cNvGrpSpPr/>
          <p:nvPr/>
        </p:nvGrpSpPr>
        <p:grpSpPr>
          <a:xfrm>
            <a:off x="4048992" y="2471539"/>
            <a:ext cx="485657" cy="546556"/>
            <a:chOff x="2050199" y="1965930"/>
            <a:chExt cx="485657" cy="546556"/>
          </a:xfrm>
        </p:grpSpPr>
        <p:sp>
          <p:nvSpPr>
            <p:cNvPr id="45" name="Rectangle 42"/>
            <p:cNvSpPr>
              <a:spLocks noChangeArrowheads="1"/>
            </p:cNvSpPr>
            <p:nvPr/>
          </p:nvSpPr>
          <p:spPr bwMode="auto">
            <a:xfrm>
              <a:off x="2359874" y="1965930"/>
              <a:ext cx="175982" cy="546556"/>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sz="2400">
                <a:solidFill>
                  <a:prstClr val="black"/>
                </a:solidFill>
                <a:latin typeface="Times New Roman" panose="02020603050405020304" pitchFamily="18" charset="0"/>
                <a:cs typeface="Times New Roman" panose="02020603050405020304" pitchFamily="18" charset="0"/>
              </a:endParaRPr>
            </a:p>
          </p:txBody>
        </p:sp>
        <p:sp>
          <p:nvSpPr>
            <p:cNvPr id="46" name="Rectangle 46"/>
            <p:cNvSpPr>
              <a:spLocks noChangeArrowheads="1"/>
            </p:cNvSpPr>
            <p:nvPr/>
          </p:nvSpPr>
          <p:spPr bwMode="auto">
            <a:xfrm>
              <a:off x="2050199" y="1965930"/>
              <a:ext cx="175983" cy="546556"/>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sz="2400">
                <a:solidFill>
                  <a:prstClr val="black"/>
                </a:solidFill>
                <a:latin typeface="Times New Roman" panose="02020603050405020304" pitchFamily="18" charset="0"/>
                <a:cs typeface="Times New Roman" panose="02020603050405020304" pitchFamily="18" charset="0"/>
              </a:endParaRPr>
            </a:p>
          </p:txBody>
        </p:sp>
      </p:grpSp>
      <p:sp>
        <p:nvSpPr>
          <p:cNvPr id="47" name="Rectangle 47"/>
          <p:cNvSpPr>
            <a:spLocks noChangeArrowheads="1"/>
          </p:cNvSpPr>
          <p:nvPr/>
        </p:nvSpPr>
        <p:spPr bwMode="auto">
          <a:xfrm>
            <a:off x="4048992" y="3894647"/>
            <a:ext cx="175983" cy="546556"/>
          </a:xfrm>
          <a:prstGeom prst="rect">
            <a:avLst/>
          </a:prstGeom>
          <a:solidFill>
            <a:srgbClr val="44546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Rectangle 48"/>
          <p:cNvSpPr>
            <a:spLocks noChangeArrowheads="1"/>
          </p:cNvSpPr>
          <p:nvPr/>
        </p:nvSpPr>
        <p:spPr bwMode="auto">
          <a:xfrm>
            <a:off x="4048992" y="5317755"/>
            <a:ext cx="175983" cy="546556"/>
          </a:xfrm>
          <a:prstGeom prst="rect">
            <a:avLst/>
          </a:prstGeom>
          <a:solidFill>
            <a:schemeClr val="accent2">
              <a:lumMod val="50000"/>
            </a:schemeClr>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9" name="Group 49"/>
          <p:cNvGrpSpPr/>
          <p:nvPr/>
        </p:nvGrpSpPr>
        <p:grpSpPr bwMode="auto">
          <a:xfrm>
            <a:off x="7514066" y="2595682"/>
            <a:ext cx="1665692" cy="3020344"/>
            <a:chOff x="4228" y="1348"/>
            <a:chExt cx="1292" cy="2344"/>
          </a:xfrm>
        </p:grpSpPr>
        <p:sp>
          <p:nvSpPr>
            <p:cNvPr id="50" name="Line 50"/>
            <p:cNvSpPr>
              <a:spLocks noChangeShapeType="1"/>
            </p:cNvSpPr>
            <p:nvPr/>
          </p:nvSpPr>
          <p:spPr bwMode="auto">
            <a:xfrm>
              <a:off x="4320" y="1440"/>
              <a:ext cx="1200" cy="0"/>
            </a:xfrm>
            <a:prstGeom prst="line">
              <a:avLst/>
            </a:prstGeom>
            <a:noFill/>
            <a:ln w="76200">
              <a:solidFill>
                <a:srgbClr val="C0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51" name="Line 51"/>
            <p:cNvSpPr>
              <a:spLocks noChangeShapeType="1"/>
            </p:cNvSpPr>
            <p:nvPr/>
          </p:nvSpPr>
          <p:spPr bwMode="auto">
            <a:xfrm>
              <a:off x="4320" y="2544"/>
              <a:ext cx="1200" cy="0"/>
            </a:xfrm>
            <a:prstGeom prst="line">
              <a:avLst/>
            </a:prstGeom>
            <a:noFill/>
            <a:ln w="76200">
              <a:solidFill>
                <a:srgbClr val="44546A"/>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52" name="Line 52"/>
            <p:cNvSpPr>
              <a:spLocks noChangeShapeType="1"/>
            </p:cNvSpPr>
            <p:nvPr/>
          </p:nvSpPr>
          <p:spPr bwMode="auto">
            <a:xfrm>
              <a:off x="4320" y="3648"/>
              <a:ext cx="1200" cy="0"/>
            </a:xfrm>
            <a:prstGeom prst="line">
              <a:avLst/>
            </a:prstGeom>
            <a:noFill/>
            <a:ln w="76200">
              <a:solidFill>
                <a:srgbClr val="0099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53" name="Oval 53"/>
            <p:cNvSpPr>
              <a:spLocks noChangeArrowheads="1"/>
            </p:cNvSpPr>
            <p:nvPr/>
          </p:nvSpPr>
          <p:spPr bwMode="auto">
            <a:xfrm>
              <a:off x="4228" y="1348"/>
              <a:ext cx="136" cy="136"/>
            </a:xfrm>
            <a:prstGeom prst="ellipse">
              <a:avLst/>
            </a:prstGeom>
            <a:solidFill>
              <a:srgbClr val="C00000"/>
            </a:solidFill>
            <a:ln w="12700">
              <a:solidFill>
                <a:srgbClr val="C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Oval 54"/>
            <p:cNvSpPr>
              <a:spLocks noChangeArrowheads="1"/>
            </p:cNvSpPr>
            <p:nvPr/>
          </p:nvSpPr>
          <p:spPr bwMode="auto">
            <a:xfrm>
              <a:off x="4228" y="2452"/>
              <a:ext cx="136" cy="136"/>
            </a:xfrm>
            <a:prstGeom prst="ellipse">
              <a:avLst/>
            </a:prstGeom>
            <a:solidFill>
              <a:srgbClr val="44546A"/>
            </a:solidFill>
            <a:ln w="12700">
              <a:solidFill>
                <a:srgbClr val="44546A"/>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Oval 55"/>
            <p:cNvSpPr>
              <a:spLocks noChangeArrowheads="1"/>
            </p:cNvSpPr>
            <p:nvPr/>
          </p:nvSpPr>
          <p:spPr bwMode="auto">
            <a:xfrm>
              <a:off x="4228" y="3556"/>
              <a:ext cx="136" cy="136"/>
            </a:xfrm>
            <a:prstGeom prst="ellipse">
              <a:avLst/>
            </a:prstGeom>
            <a:solidFill>
              <a:srgbClr val="009900"/>
            </a:solidFill>
            <a:ln w="12700">
              <a:solidFill>
                <a:srgbClr val="0099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sng"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6" name="组合 55"/>
          <p:cNvGrpSpPr/>
          <p:nvPr/>
        </p:nvGrpSpPr>
        <p:grpSpPr>
          <a:xfrm>
            <a:off x="4933016" y="2700139"/>
            <a:ext cx="2609537" cy="2857604"/>
            <a:chOff x="8023853" y="989462"/>
            <a:chExt cx="3041650" cy="2857604"/>
          </a:xfrm>
        </p:grpSpPr>
        <p:sp>
          <p:nvSpPr>
            <p:cNvPr id="57" name="Freeform 55"/>
            <p:cNvSpPr/>
            <p:nvPr/>
          </p:nvSpPr>
          <p:spPr bwMode="auto">
            <a:xfrm>
              <a:off x="8039728" y="1011687"/>
              <a:ext cx="3025775" cy="2835379"/>
            </a:xfrm>
            <a:custGeom>
              <a:avLst/>
              <a:gdLst>
                <a:gd name="T0" fmla="*/ 0 w 2017"/>
                <a:gd name="T1" fmla="*/ 2147483646 h 2209"/>
                <a:gd name="T2" fmla="*/ 2147483646 w 2017"/>
                <a:gd name="T3" fmla="*/ 2147483646 h 2209"/>
                <a:gd name="T4" fmla="*/ 2147483646 w 2017"/>
                <a:gd name="T5" fmla="*/ 0 h 2209"/>
                <a:gd name="T6" fmla="*/ 0 60000 65536"/>
                <a:gd name="T7" fmla="*/ 0 60000 65536"/>
                <a:gd name="T8" fmla="*/ 0 60000 65536"/>
                <a:gd name="T9" fmla="*/ 0 w 2017"/>
                <a:gd name="T10" fmla="*/ 0 h 2209"/>
                <a:gd name="T11" fmla="*/ 2017 w 2017"/>
                <a:gd name="T12" fmla="*/ 2209 h 2209"/>
              </a:gdLst>
              <a:ahLst/>
              <a:cxnLst>
                <a:cxn ang="T6">
                  <a:pos x="T0" y="T1"/>
                </a:cxn>
                <a:cxn ang="T7">
                  <a:pos x="T2" y="T3"/>
                </a:cxn>
                <a:cxn ang="T8">
                  <a:pos x="T4" y="T5"/>
                </a:cxn>
              </a:cxnLst>
              <a:rect l="T9" t="T10" r="T11" b="T12"/>
              <a:pathLst>
                <a:path w="2017" h="2209">
                  <a:moveTo>
                    <a:pt x="0" y="2208"/>
                  </a:moveTo>
                  <a:lnTo>
                    <a:pt x="609" y="2208"/>
                  </a:lnTo>
                  <a:lnTo>
                    <a:pt x="2016" y="0"/>
                  </a:lnTo>
                </a:path>
              </a:pathLst>
            </a:custGeom>
            <a:noFill/>
            <a:ln w="50800" cap="rnd">
              <a:solidFill>
                <a:srgbClr val="C00000"/>
              </a:solidFill>
              <a:prstDash val="sysDot"/>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sp>
          <p:nvSpPr>
            <p:cNvPr id="58" name="Freeform 56"/>
            <p:cNvSpPr/>
            <p:nvPr/>
          </p:nvSpPr>
          <p:spPr bwMode="auto">
            <a:xfrm>
              <a:off x="8023853" y="989462"/>
              <a:ext cx="2940050" cy="1587"/>
            </a:xfrm>
            <a:custGeom>
              <a:avLst/>
              <a:gdLst>
                <a:gd name="T0" fmla="*/ 0 w 1959"/>
                <a:gd name="T1" fmla="*/ 0 h 1"/>
                <a:gd name="T2" fmla="*/ 2147483646 w 1959"/>
                <a:gd name="T3" fmla="*/ 0 h 1"/>
                <a:gd name="T4" fmla="*/ 2147483646 w 1959"/>
                <a:gd name="T5" fmla="*/ 0 h 1"/>
                <a:gd name="T6" fmla="*/ 0 60000 65536"/>
                <a:gd name="T7" fmla="*/ 0 60000 65536"/>
                <a:gd name="T8" fmla="*/ 0 60000 65536"/>
                <a:gd name="T9" fmla="*/ 0 w 1959"/>
                <a:gd name="T10" fmla="*/ 0 h 1"/>
                <a:gd name="T11" fmla="*/ 1959 w 1959"/>
                <a:gd name="T12" fmla="*/ 1 h 1"/>
              </a:gdLst>
              <a:ahLst/>
              <a:cxnLst>
                <a:cxn ang="T6">
                  <a:pos x="T0" y="T1"/>
                </a:cxn>
                <a:cxn ang="T7">
                  <a:pos x="T2" y="T3"/>
                </a:cxn>
                <a:cxn ang="T8">
                  <a:pos x="T4" y="T5"/>
                </a:cxn>
              </a:cxnLst>
              <a:rect l="T9" t="T10" r="T11" b="T12"/>
              <a:pathLst>
                <a:path w="1959" h="1">
                  <a:moveTo>
                    <a:pt x="0" y="0"/>
                  </a:moveTo>
                  <a:lnTo>
                    <a:pt x="596" y="0"/>
                  </a:lnTo>
                  <a:lnTo>
                    <a:pt x="1959" y="0"/>
                  </a:lnTo>
                </a:path>
              </a:pathLst>
            </a:custGeom>
            <a:noFill/>
            <a:ln w="50800" cap="rnd">
              <a:solidFill>
                <a:srgbClr val="C0000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59" name="Freeform 61"/>
            <p:cNvSpPr/>
            <p:nvPr/>
          </p:nvSpPr>
          <p:spPr bwMode="auto">
            <a:xfrm>
              <a:off x="8054016" y="1046612"/>
              <a:ext cx="2909888" cy="1436030"/>
            </a:xfrm>
            <a:custGeom>
              <a:avLst/>
              <a:gdLst>
                <a:gd name="T0" fmla="*/ 0 w 1958"/>
                <a:gd name="T1" fmla="*/ 2147483646 h 1095"/>
                <a:gd name="T2" fmla="*/ 2147483646 w 1958"/>
                <a:gd name="T3" fmla="*/ 2147483646 h 1095"/>
                <a:gd name="T4" fmla="*/ 2147483646 w 1958"/>
                <a:gd name="T5" fmla="*/ 0 h 1095"/>
                <a:gd name="T6" fmla="*/ 0 60000 65536"/>
                <a:gd name="T7" fmla="*/ 0 60000 65536"/>
                <a:gd name="T8" fmla="*/ 0 60000 65536"/>
                <a:gd name="T9" fmla="*/ 0 w 1958"/>
                <a:gd name="T10" fmla="*/ 0 h 1095"/>
                <a:gd name="T11" fmla="*/ 1958 w 1958"/>
                <a:gd name="T12" fmla="*/ 1095 h 1095"/>
              </a:gdLst>
              <a:ahLst/>
              <a:cxnLst>
                <a:cxn ang="T6">
                  <a:pos x="T0" y="T1"/>
                </a:cxn>
                <a:cxn ang="T7">
                  <a:pos x="T2" y="T3"/>
                </a:cxn>
                <a:cxn ang="T8">
                  <a:pos x="T4" y="T5"/>
                </a:cxn>
              </a:cxnLst>
              <a:rect l="T9" t="T10" r="T11" b="T12"/>
              <a:pathLst>
                <a:path w="1958" h="1095">
                  <a:moveTo>
                    <a:pt x="0" y="1095"/>
                  </a:moveTo>
                  <a:lnTo>
                    <a:pt x="556" y="1075"/>
                  </a:lnTo>
                  <a:lnTo>
                    <a:pt x="1958" y="0"/>
                  </a:lnTo>
                </a:path>
              </a:pathLst>
            </a:custGeom>
            <a:noFill/>
            <a:ln w="50800" cap="rnd">
              <a:solidFill>
                <a:srgbClr val="C00000"/>
              </a:solidFill>
              <a:prstDash val="sysDot"/>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grpSp>
      <p:sp>
        <p:nvSpPr>
          <p:cNvPr id="60" name="AutoShape 58"/>
          <p:cNvSpPr>
            <a:spLocks noChangeArrowheads="1"/>
          </p:cNvSpPr>
          <p:nvPr/>
        </p:nvSpPr>
        <p:spPr bwMode="auto">
          <a:xfrm>
            <a:off x="2991171" y="3646147"/>
            <a:ext cx="1295400" cy="431800"/>
          </a:xfrm>
          <a:prstGeom prst="wedgeRectCallout">
            <a:avLst>
              <a:gd name="adj1" fmla="val 60126"/>
              <a:gd name="adj2" fmla="val 79994"/>
            </a:avLst>
          </a:prstGeom>
          <a:solidFill>
            <a:srgbClr val="FFC000"/>
          </a:solidFill>
          <a:ln w="19050">
            <a:solidFill>
              <a:srgbClr val="009FF6"/>
            </a:solidFill>
            <a:miter lim="800000"/>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90" b="1"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阻塞</a:t>
            </a:r>
            <a:endParaRPr kumimoji="0" lang="en-US" altLang="zh-CN" sz="1890" b="1"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61" name="AutoShape 59"/>
          <p:cNvSpPr>
            <a:spLocks noChangeArrowheads="1"/>
          </p:cNvSpPr>
          <p:nvPr/>
        </p:nvSpPr>
        <p:spPr bwMode="auto">
          <a:xfrm>
            <a:off x="4911195" y="5248494"/>
            <a:ext cx="1295400" cy="433387"/>
          </a:xfrm>
          <a:prstGeom prst="wedgeRectCallout">
            <a:avLst>
              <a:gd name="adj1" fmla="val -60417"/>
              <a:gd name="adj2" fmla="val 76736"/>
            </a:avLst>
          </a:prstGeom>
          <a:solidFill>
            <a:srgbClr val="FFC000"/>
          </a:solidFill>
          <a:ln w="19050">
            <a:solidFill>
              <a:srgbClr val="009FF6"/>
            </a:solidFill>
            <a:miter lim="800000"/>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90" b="1"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阻塞</a:t>
            </a:r>
            <a:endParaRPr kumimoji="0" lang="en-US" altLang="zh-CN" sz="1890" b="1"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62" name="AutoShape 60"/>
          <p:cNvSpPr>
            <a:spLocks noChangeArrowheads="1"/>
          </p:cNvSpPr>
          <p:nvPr/>
        </p:nvSpPr>
        <p:spPr bwMode="auto">
          <a:xfrm>
            <a:off x="4984220" y="3678456"/>
            <a:ext cx="1296987" cy="431800"/>
          </a:xfrm>
          <a:prstGeom prst="wedgeRectCallout">
            <a:avLst>
              <a:gd name="adj1" fmla="val -60417"/>
              <a:gd name="adj2" fmla="val 76736"/>
            </a:avLst>
          </a:prstGeom>
          <a:solidFill>
            <a:srgbClr val="FFC000"/>
          </a:solidFill>
          <a:ln w="19050">
            <a:solidFill>
              <a:srgbClr val="009FF6"/>
            </a:solidFill>
            <a:miter lim="800000"/>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90" b="1"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阻塞</a:t>
            </a:r>
            <a:endParaRPr kumimoji="0" lang="en-US" altLang="zh-CN" sz="1890" b="1"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1.875E-6 1.11111E-6 L 0.41016 1.11111E-6 " pathEditMode="relative" rAng="0" ptsTypes="AA">
                                      <p:cBhvr>
                                        <p:cTn id="11" dur="2000" fill="hold"/>
                                        <p:tgtEl>
                                          <p:spTgt spid="39"/>
                                        </p:tgtEl>
                                        <p:attrNameLst>
                                          <p:attrName>ppt_x</p:attrName>
                                          <p:attrName>ppt_y</p:attrName>
                                        </p:attrNameLst>
                                      </p:cBhvr>
                                      <p:rCtr x="20508" y="0"/>
                                    </p:animMotion>
                                  </p:childTnLst>
                                </p:cTn>
                              </p:par>
                              <p:par>
                                <p:cTn id="12" presetID="0" presetClass="path" presetSubtype="0" accel="50000" decel="50000" fill="hold" nodeType="withEffect">
                                  <p:stCondLst>
                                    <p:cond delay="0"/>
                                  </p:stCondLst>
                                  <p:childTnLst>
                                    <p:animMotion origin="layout" path="M -8.33333E-7 1.11111E-6 L 0.02539 1.11111E-6 " pathEditMode="relative" rAng="0" ptsTypes="AA">
                                      <p:cBhvr>
                                        <p:cTn id="13" dur="2000" fill="hold"/>
                                        <p:tgtEl>
                                          <p:spTgt spid="44"/>
                                        </p:tgtEl>
                                        <p:attrNameLst>
                                          <p:attrName>ppt_x</p:attrName>
                                          <p:attrName>ppt_y</p:attrName>
                                        </p:attrNameLst>
                                      </p:cBhvr>
                                      <p:rCtr x="1263" y="0"/>
                                    </p:animMotion>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down)">
                                      <p:cBhvr>
                                        <p:cTn id="17" dur="500"/>
                                        <p:tgtEl>
                                          <p:spTgt spid="62"/>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down)">
                                      <p:cBhvr>
                                        <p:cTn id="21" dur="500"/>
                                        <p:tgtEl>
                                          <p:spTgt spid="60"/>
                                        </p:tgtEl>
                                      </p:cBhvr>
                                    </p:animEffect>
                                  </p:childTnLst>
                                </p:cTn>
                              </p:par>
                            </p:childTnLst>
                          </p:cTn>
                        </p:par>
                        <p:par>
                          <p:cTn id="22" fill="hold">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down)">
                                      <p:cBhvr>
                                        <p:cTn id="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0" grpId="0" animBg="1"/>
      <p:bldP spid="61" grpId="0" animBg="1"/>
      <p:bldP spid="6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任  务</a:t>
            </a:r>
            <a:endParaRPr lang="zh-CN" altLang="en-US" b="0" dirty="0">
              <a:latin typeface="Microsoft YaHei UI" panose="020B0503020204020204" pitchFamily="34" charset="-122"/>
              <a:ea typeface="Microsoft YaHei UI" panose="020B0503020204020204" pitchFamily="34" charset="-122"/>
            </a:endParaRPr>
          </a:p>
        </p:txBody>
      </p:sp>
      <p:sp>
        <p:nvSpPr>
          <p:cNvPr id="6" name="内容占位符 5"/>
          <p:cNvSpPr>
            <a:spLocks noGrp="1"/>
          </p:cNvSpPr>
          <p:nvPr>
            <p:ph idx="1"/>
          </p:nvPr>
        </p:nvSpPr>
        <p:spPr/>
        <p:txBody>
          <a:bodyPr rtlCol="0">
            <a:normAutofit/>
          </a:bodyPr>
          <a:lstStyle/>
          <a:p>
            <a:pPr rtl="0"/>
            <a:r>
              <a:rPr lang="zh-CN" altLang="en-US" dirty="0"/>
              <a:t>能够分析网络服务对底层网络的需求和局域网实际提供的能力，进而归纳总结网络互联的基本需求</a:t>
            </a:r>
            <a:endParaRPr lang="zh-CN" altLang="en-US" dirty="0"/>
          </a:p>
          <a:p>
            <a:pPr rtl="0"/>
            <a:r>
              <a:rPr lang="zh-CN" altLang="en-US" dirty="0"/>
              <a:t>围绕网络互联的功能需求，知道两种网络互联数据通信的方式，并能够对其进行对比分析</a:t>
            </a:r>
            <a:endParaRPr lang="zh-CN" altLang="en-US" dirty="0"/>
          </a:p>
          <a:p>
            <a:pPr rtl="0"/>
            <a:r>
              <a:rPr lang="zh-CN" altLang="en-US" dirty="0"/>
              <a:t>基于路由器的工作目标，能够设计路由器的功能模块，并设定每个功能模块的功能和各模块之间的接口，分析路由器工作过程中可能存在的问题，并能给出相应的解决方案</a:t>
            </a:r>
            <a:endParaRPr lang="zh-CN" altLang="en-US" dirty="0"/>
          </a:p>
          <a:p>
            <a:pPr rtl="0"/>
            <a:r>
              <a:rPr lang="zh-CN" altLang="en-US" dirty="0"/>
              <a:t>知道网络互联中进行数据转发的基本需求</a:t>
            </a:r>
            <a:endParaRPr lang="zh-CN" altLang="en-US" dirty="0"/>
          </a:p>
          <a:p>
            <a:pPr rtl="0"/>
            <a:r>
              <a:rPr lang="zh-CN" altLang="en-US" dirty="0"/>
              <a:t>知道</a:t>
            </a:r>
            <a:r>
              <a:rPr lang="en-US" altLang="zh-CN" dirty="0"/>
              <a:t>IPv4</a:t>
            </a:r>
            <a:r>
              <a:rPr lang="zh-CN" altLang="en-US" dirty="0"/>
              <a:t>数据报的结构，能够对</a:t>
            </a:r>
            <a:r>
              <a:rPr lang="en-US" altLang="zh-CN" dirty="0"/>
              <a:t>IP</a:t>
            </a:r>
            <a:r>
              <a:rPr lang="zh-CN" altLang="en-US" dirty="0"/>
              <a:t>分片涉及到的字段进行计算</a:t>
            </a:r>
            <a:endParaRPr lang="zh-CN" altLang="en-US" dirty="0"/>
          </a:p>
          <a:p>
            <a:pPr rtl="0"/>
            <a:r>
              <a:rPr lang="zh-CN" altLang="en-US" dirty="0"/>
              <a:t>知道</a:t>
            </a:r>
            <a:r>
              <a:rPr lang="en-US" altLang="zh-CN" dirty="0"/>
              <a:t>IPv4</a:t>
            </a:r>
            <a:r>
              <a:rPr lang="zh-CN" altLang="en-US" dirty="0"/>
              <a:t>和</a:t>
            </a:r>
            <a:r>
              <a:rPr lang="en-US" altLang="zh-CN" dirty="0"/>
              <a:t>IPv6</a:t>
            </a:r>
            <a:r>
              <a:rPr lang="zh-CN" altLang="en-US" dirty="0"/>
              <a:t>两种协议中对接口进行标识的方法，并能够进行相关标识的二进制、十进制、十六进制表示法之间的转换计算</a:t>
            </a:r>
            <a:endParaRPr lang="zh-CN" altLang="en-US" dirty="0"/>
          </a:p>
          <a:p>
            <a:pPr rtl="0"/>
            <a:endParaRPr lang="zh-CN" altLang="en-US"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路由器输入端口</a:t>
            </a:r>
            <a:endParaRPr lang="zh-CN" altLang="en-US" dirty="0"/>
          </a:p>
        </p:txBody>
      </p:sp>
      <p:grpSp>
        <p:nvGrpSpPr>
          <p:cNvPr id="4" name="组合 3"/>
          <p:cNvGrpSpPr/>
          <p:nvPr/>
        </p:nvGrpSpPr>
        <p:grpSpPr>
          <a:xfrm>
            <a:off x="5684770" y="2882609"/>
            <a:ext cx="3574066" cy="3189024"/>
            <a:chOff x="4002112" y="2316755"/>
            <a:chExt cx="3574066" cy="3199337"/>
          </a:xfrm>
        </p:grpSpPr>
        <p:sp>
          <p:nvSpPr>
            <p:cNvPr id="5" name="Rectangle 15"/>
            <p:cNvSpPr>
              <a:spLocks noChangeArrowheads="1"/>
            </p:cNvSpPr>
            <p:nvPr/>
          </p:nvSpPr>
          <p:spPr bwMode="auto">
            <a:xfrm rot="5400000">
              <a:off x="3833401" y="2485466"/>
              <a:ext cx="3199337" cy="2861915"/>
            </a:xfrm>
            <a:prstGeom prst="rect">
              <a:avLst/>
            </a:prstGeom>
            <a:solidFill>
              <a:srgbClr val="FEF1D6"/>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6" name="Text Box 9"/>
            <p:cNvSpPr txBox="1">
              <a:spLocks noChangeArrowheads="1"/>
            </p:cNvSpPr>
            <p:nvPr/>
          </p:nvSpPr>
          <p:spPr bwMode="auto">
            <a:xfrm>
              <a:off x="4392124" y="4833509"/>
              <a:ext cx="2232060" cy="461665"/>
            </a:xfrm>
            <a:prstGeom prst="rect">
              <a:avLst/>
            </a:prstGeom>
            <a:solidFill>
              <a:srgbClr val="5B9BD5">
                <a:lumMod val="20000"/>
                <a:lumOff val="80000"/>
              </a:srgbClr>
            </a:solidFill>
            <a:ln w="19050">
              <a:solidFill>
                <a:sysClr val="windowText" lastClr="000000"/>
              </a:solidFill>
              <a:miter lim="800000"/>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线路端接口</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7" name="Text Box 12"/>
            <p:cNvSpPr txBox="1">
              <a:spLocks noChangeArrowheads="1"/>
            </p:cNvSpPr>
            <p:nvPr/>
          </p:nvSpPr>
          <p:spPr bwMode="auto">
            <a:xfrm>
              <a:off x="7131360" y="3358010"/>
              <a:ext cx="444818" cy="1569660"/>
            </a:xfrm>
            <a:prstGeom prst="rect">
              <a:avLst/>
            </a:prstGeom>
            <a:noFill/>
            <a:ln>
              <a:noFill/>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交换结构</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sp>
        <p:nvSpPr>
          <p:cNvPr id="8" name="Text Box 13"/>
          <p:cNvSpPr txBox="1">
            <a:spLocks noChangeArrowheads="1"/>
          </p:cNvSpPr>
          <p:nvPr/>
        </p:nvSpPr>
        <p:spPr bwMode="auto">
          <a:xfrm>
            <a:off x="3478902" y="538905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defTabSz="914400"/>
            <a:r>
              <a:rPr lang="zh-CN" altLang="en-US" sz="2400"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物理层</a:t>
            </a:r>
            <a:endParaRPr lang="en-US" altLang="zh-CN" sz="2400"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Text Box 14"/>
          <p:cNvSpPr txBox="1">
            <a:spLocks noChangeArrowheads="1"/>
          </p:cNvSpPr>
          <p:nvPr/>
        </p:nvSpPr>
        <p:spPr bwMode="auto">
          <a:xfrm>
            <a:off x="2902429" y="4690507"/>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defTabSz="914400"/>
            <a:r>
              <a:rPr lang="zh-CN" altLang="en-US" sz="2400"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数据链路层</a:t>
            </a:r>
            <a:endParaRPr lang="en-US" altLang="zh-CN" sz="2400"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箭头: 右 9"/>
          <p:cNvSpPr/>
          <p:nvPr/>
        </p:nvSpPr>
        <p:spPr>
          <a:xfrm>
            <a:off x="4860825" y="5483211"/>
            <a:ext cx="1086340" cy="224287"/>
          </a:xfrm>
          <a:prstGeom prst="rightArrow">
            <a:avLst/>
          </a:prstGeom>
          <a:solidFill>
            <a:srgbClr val="009FF6"/>
          </a:solid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箭头: 右 10"/>
          <p:cNvSpPr/>
          <p:nvPr/>
        </p:nvSpPr>
        <p:spPr>
          <a:xfrm>
            <a:off x="4862136" y="4811074"/>
            <a:ext cx="1076799" cy="224287"/>
          </a:xfrm>
          <a:prstGeom prst="rightArrow">
            <a:avLst/>
          </a:prstGeom>
          <a:solidFill>
            <a:srgbClr val="009FF6"/>
          </a:solid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Text Box 10"/>
          <p:cNvSpPr txBox="1">
            <a:spLocks noChangeArrowheads="1"/>
          </p:cNvSpPr>
          <p:nvPr/>
        </p:nvSpPr>
        <p:spPr bwMode="auto">
          <a:xfrm>
            <a:off x="6074782" y="4440095"/>
            <a:ext cx="2232060" cy="707886"/>
          </a:xfrm>
          <a:prstGeom prst="rect">
            <a:avLst/>
          </a:prstGeom>
          <a:solidFill>
            <a:srgbClr val="009FF6"/>
          </a:solidFill>
          <a:ln w="19050">
            <a:solidFill>
              <a:sysClr val="windowText" lastClr="000000"/>
            </a:solidFill>
            <a:miter lim="800000"/>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数据链路处理</a:t>
            </a:r>
            <a:endParaRPr kumimoji="0" lang="zh-CN" altLang="en-US" sz="20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（协议、拆封）</a:t>
            </a:r>
            <a:endParaRPr kumimoji="0" lang="zh-CN" altLang="en-US" sz="20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3" name="Text Box 11"/>
          <p:cNvSpPr txBox="1">
            <a:spLocks noChangeArrowheads="1"/>
          </p:cNvSpPr>
          <p:nvPr/>
        </p:nvSpPr>
        <p:spPr bwMode="auto">
          <a:xfrm>
            <a:off x="6055381" y="3183363"/>
            <a:ext cx="2251461" cy="1015663"/>
          </a:xfrm>
          <a:prstGeom prst="rect">
            <a:avLst/>
          </a:prstGeom>
          <a:solidFill>
            <a:srgbClr val="FFC000"/>
          </a:solidFill>
          <a:ln w="19050">
            <a:solidFill>
              <a:sysClr val="windowText" lastClr="000000"/>
            </a:solidFill>
            <a:miter lim="800000"/>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网络层处理</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排队、查表、转发</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路由器输入端口</a:t>
            </a:r>
            <a:endParaRPr lang="zh-CN" altLang="en-US" dirty="0"/>
          </a:p>
        </p:txBody>
      </p:sp>
      <p:grpSp>
        <p:nvGrpSpPr>
          <p:cNvPr id="4" name="组合 3"/>
          <p:cNvGrpSpPr/>
          <p:nvPr/>
        </p:nvGrpSpPr>
        <p:grpSpPr>
          <a:xfrm>
            <a:off x="5631773" y="2924166"/>
            <a:ext cx="3334223" cy="3199337"/>
            <a:chOff x="3298279" y="2140776"/>
            <a:chExt cx="3334223" cy="3199337"/>
          </a:xfrm>
        </p:grpSpPr>
        <p:grpSp>
          <p:nvGrpSpPr>
            <p:cNvPr id="5" name="组合 4"/>
            <p:cNvGrpSpPr/>
            <p:nvPr/>
          </p:nvGrpSpPr>
          <p:grpSpPr>
            <a:xfrm>
              <a:off x="3298279" y="2140776"/>
              <a:ext cx="3334223" cy="3199337"/>
              <a:chOff x="4002112" y="2316755"/>
              <a:chExt cx="3334223" cy="3199337"/>
            </a:xfrm>
          </p:grpSpPr>
          <p:sp>
            <p:nvSpPr>
              <p:cNvPr id="8" name="Rectangle 15"/>
              <p:cNvSpPr>
                <a:spLocks noChangeArrowheads="1"/>
              </p:cNvSpPr>
              <p:nvPr/>
            </p:nvSpPr>
            <p:spPr bwMode="auto">
              <a:xfrm rot="5400000">
                <a:off x="3847145" y="2471722"/>
                <a:ext cx="3199337" cy="2889404"/>
              </a:xfrm>
              <a:prstGeom prst="rect">
                <a:avLst/>
              </a:prstGeom>
              <a:solidFill>
                <a:srgbClr val="FEF1D6"/>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9" name="Text Box 9"/>
              <p:cNvSpPr txBox="1">
                <a:spLocks noChangeArrowheads="1"/>
              </p:cNvSpPr>
              <p:nvPr/>
            </p:nvSpPr>
            <p:spPr bwMode="auto">
              <a:xfrm>
                <a:off x="4392124" y="4833509"/>
                <a:ext cx="2288938" cy="461665"/>
              </a:xfrm>
              <a:prstGeom prst="rect">
                <a:avLst/>
              </a:prstGeom>
              <a:solidFill>
                <a:srgbClr val="5B9BD5">
                  <a:lumMod val="20000"/>
                  <a:lumOff val="80000"/>
                </a:srgbClr>
              </a:solidFill>
              <a:ln w="19050">
                <a:solidFill>
                  <a:sysClr val="windowText" lastClr="000000"/>
                </a:solidFill>
                <a:miter lim="800000"/>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线路端接口</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0" name="Text Box 12"/>
              <p:cNvSpPr txBox="1">
                <a:spLocks noChangeArrowheads="1"/>
              </p:cNvSpPr>
              <p:nvPr/>
            </p:nvSpPr>
            <p:spPr bwMode="auto">
              <a:xfrm>
                <a:off x="6891517" y="3342573"/>
                <a:ext cx="444818" cy="1569660"/>
              </a:xfrm>
              <a:prstGeom prst="rect">
                <a:avLst/>
              </a:prstGeom>
              <a:noFill/>
              <a:ln>
                <a:noFill/>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交换结构</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sp>
          <p:nvSpPr>
            <p:cNvPr id="6" name="Text Box 10"/>
            <p:cNvSpPr txBox="1">
              <a:spLocks noChangeArrowheads="1"/>
            </p:cNvSpPr>
            <p:nvPr/>
          </p:nvSpPr>
          <p:spPr bwMode="auto">
            <a:xfrm>
              <a:off x="3688291" y="3708575"/>
              <a:ext cx="2288938" cy="707886"/>
            </a:xfrm>
            <a:prstGeom prst="rect">
              <a:avLst/>
            </a:prstGeom>
            <a:solidFill>
              <a:srgbClr val="009FF6"/>
            </a:solidFill>
            <a:ln w="19050">
              <a:solidFill>
                <a:sysClr val="windowText" lastClr="000000"/>
              </a:solidFill>
              <a:miter lim="800000"/>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数据链路处理</a:t>
              </a:r>
              <a:endParaRPr kumimoji="0" lang="zh-CN" altLang="en-US" sz="20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（协议、拆封）</a:t>
              </a:r>
              <a:endParaRPr kumimoji="0" lang="zh-CN" altLang="en-US" sz="20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7" name="Text Box 11"/>
            <p:cNvSpPr txBox="1">
              <a:spLocks noChangeArrowheads="1"/>
            </p:cNvSpPr>
            <p:nvPr/>
          </p:nvSpPr>
          <p:spPr bwMode="auto">
            <a:xfrm>
              <a:off x="3668891" y="2416844"/>
              <a:ext cx="2308338" cy="1015663"/>
            </a:xfrm>
            <a:prstGeom prst="rect">
              <a:avLst/>
            </a:prstGeom>
            <a:solidFill>
              <a:srgbClr val="FFC000"/>
            </a:solidFill>
            <a:ln w="19050">
              <a:solidFill>
                <a:sysClr val="windowText" lastClr="000000"/>
              </a:solidFill>
              <a:miter lim="800000"/>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网络层处理</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排队、查表、转发</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a:t>
              </a:r>
              <a:endPar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sp>
        <p:nvSpPr>
          <p:cNvPr id="11" name="箭头: 右 10"/>
          <p:cNvSpPr/>
          <p:nvPr/>
        </p:nvSpPr>
        <p:spPr>
          <a:xfrm>
            <a:off x="6120024" y="3566820"/>
            <a:ext cx="1086340" cy="224287"/>
          </a:xfrm>
          <a:prstGeom prst="rightArrow">
            <a:avLst/>
          </a:prstGeom>
          <a:solidFill>
            <a:srgbClr val="009FF6"/>
          </a:solid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Text Box 13"/>
          <p:cNvSpPr txBox="1">
            <a:spLocks noChangeArrowheads="1"/>
          </p:cNvSpPr>
          <p:nvPr/>
        </p:nvSpPr>
        <p:spPr bwMode="auto">
          <a:xfrm>
            <a:off x="1118821" y="3104837"/>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defTabSz="914400"/>
            <a:r>
              <a:rPr lang="zh-CN" altLang="en-US" sz="2400"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分散式交换：</a:t>
            </a:r>
            <a:endParaRPr lang="en-US" altLang="zh-CN" sz="2400"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Text Box 79"/>
          <p:cNvSpPr txBox="1">
            <a:spLocks noChangeArrowheads="1"/>
          </p:cNvSpPr>
          <p:nvPr/>
        </p:nvSpPr>
        <p:spPr bwMode="auto">
          <a:xfrm>
            <a:off x="1121145" y="3752210"/>
            <a:ext cx="536178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1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根据目的地址，输入端口内存中的路由选择表，查找确定输出端口。</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lnSpc>
                <a:spcPct val="110000"/>
              </a:lnSpc>
              <a:buClr>
                <a:srgbClr val="009FF6"/>
              </a:buClr>
            </a:pP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10000"/>
              </a:lnSpc>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目标：</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以“线路速度”完成输入端口的处理。</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Text Box 79"/>
          <p:cNvSpPr txBox="1">
            <a:spLocks noChangeArrowheads="1"/>
          </p:cNvSpPr>
          <p:nvPr/>
        </p:nvSpPr>
        <p:spPr bwMode="auto">
          <a:xfrm>
            <a:off x="1121145" y="3747173"/>
            <a:ext cx="536178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10000"/>
              </a:lnSpc>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排队：</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若数据报到达速度超过端口到交换结构的转交速度，后续分组会暂时阻塞。</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4.79167E-6 -3.7037E-7 L 0.13907 -3.7037E-7 " pathEditMode="relative" rAng="0" ptsTypes="AA">
                                      <p:cBhvr>
                                        <p:cTn id="6" dur="1000" fill="hold"/>
                                        <p:tgtEl>
                                          <p:spTgt spid="4"/>
                                        </p:tgtEl>
                                        <p:attrNameLst>
                                          <p:attrName>ppt_x</p:attrName>
                                          <p:attrName>ppt_y</p:attrName>
                                        </p:attrNameLst>
                                      </p:cBhvr>
                                      <p:rCtr x="6953" y="0"/>
                                    </p:animMotion>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par>
                          <p:cTn id="11" fill="hold">
                            <p:stCondLst>
                              <p:cond delay="1500"/>
                            </p:stCondLst>
                            <p:childTnLst>
                              <p:par>
                                <p:cTn id="12" presetID="9"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wipe(left)">
                                      <p:cBhvr>
                                        <p:cTn id="18" dur="500"/>
                                        <p:tgtEl>
                                          <p:spTgt spid="13">
                                            <p:txEl>
                                              <p:pRg st="0" end="0"/>
                                            </p:txEl>
                                          </p:spTgt>
                                        </p:tgtEl>
                                      </p:cBhvr>
                                    </p:animEffect>
                                  </p:childTnLst>
                                </p:cTn>
                              </p:par>
                            </p:childTnLst>
                          </p:cTn>
                        </p:par>
                        <p:par>
                          <p:cTn id="19" fill="hold">
                            <p:stCondLst>
                              <p:cond delay="2500"/>
                            </p:stCondLst>
                            <p:childTnLst>
                              <p:par>
                                <p:cTn id="20" presetID="22" presetClass="entr" presetSubtype="8" fill="hold" grpId="0" nodeType="after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wipe(left)">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3">
                                            <p:txEl>
                                              <p:pRg st="0" end="0"/>
                                            </p:txEl>
                                          </p:spTgt>
                                        </p:tgtEl>
                                      </p:cBhvr>
                                    </p:animEffect>
                                    <p:set>
                                      <p:cBhvr>
                                        <p:cTn id="27" dur="1" fill="hold">
                                          <p:stCondLst>
                                            <p:cond delay="499"/>
                                          </p:stCondLst>
                                        </p:cTn>
                                        <p:tgtEl>
                                          <p:spTgt spid="13">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3">
                                            <p:txEl>
                                              <p:pRg st="2" end="2"/>
                                            </p:txEl>
                                          </p:spTgt>
                                        </p:tgtEl>
                                      </p:cBhvr>
                                    </p:animEffect>
                                    <p:set>
                                      <p:cBhvr>
                                        <p:cTn id="30" dur="1" fill="hold">
                                          <p:stCondLst>
                                            <p:cond delay="499"/>
                                          </p:stCondLst>
                                        </p:cTn>
                                        <p:tgtEl>
                                          <p:spTgt spid="13">
                                            <p:txEl>
                                              <p:pRg st="2" end="2"/>
                                            </p:txEl>
                                          </p:spTgt>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left)">
                                      <p:cBhvr>
                                        <p:cTn id="3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build="p"/>
      <p:bldP spid="13" grpId="1" uiExpand="1" build="allAtOnce"/>
      <p:bldP spid="1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路由器输入端口排队</a:t>
            </a:r>
            <a:endParaRPr lang="zh-CN" altLang="en-US" dirty="0"/>
          </a:p>
        </p:txBody>
      </p:sp>
      <p:grpSp>
        <p:nvGrpSpPr>
          <p:cNvPr id="4" name="组合 3"/>
          <p:cNvGrpSpPr/>
          <p:nvPr/>
        </p:nvGrpSpPr>
        <p:grpSpPr>
          <a:xfrm>
            <a:off x="2638255" y="4005035"/>
            <a:ext cx="3241264" cy="2240311"/>
            <a:chOff x="951784" y="3700866"/>
            <a:chExt cx="3241264" cy="2240311"/>
          </a:xfrm>
        </p:grpSpPr>
        <p:grpSp>
          <p:nvGrpSpPr>
            <p:cNvPr id="5" name="组合 4"/>
            <p:cNvGrpSpPr/>
            <p:nvPr/>
          </p:nvGrpSpPr>
          <p:grpSpPr>
            <a:xfrm>
              <a:off x="1985676" y="3700866"/>
              <a:ext cx="1237035" cy="1464541"/>
              <a:chOff x="1985676" y="3700866"/>
              <a:chExt cx="1237035" cy="1464541"/>
            </a:xfrm>
          </p:grpSpPr>
          <p:grpSp>
            <p:nvGrpSpPr>
              <p:cNvPr id="38" name="组合 37"/>
              <p:cNvGrpSpPr/>
              <p:nvPr/>
            </p:nvGrpSpPr>
            <p:grpSpPr>
              <a:xfrm>
                <a:off x="1985676" y="3700866"/>
                <a:ext cx="1237035" cy="1464541"/>
                <a:chOff x="1985676" y="3700866"/>
                <a:chExt cx="1237035" cy="1464541"/>
              </a:xfrm>
            </p:grpSpPr>
            <p:sp>
              <p:nvSpPr>
                <p:cNvPr id="40" name="矩形 39"/>
                <p:cNvSpPr/>
                <p:nvPr/>
              </p:nvSpPr>
              <p:spPr>
                <a:xfrm>
                  <a:off x="2109530" y="3700866"/>
                  <a:ext cx="1113181" cy="1418570"/>
                </a:xfrm>
                <a:prstGeom prst="rect">
                  <a:avLst/>
                </a:prstGeom>
                <a:solidFill>
                  <a:srgbClr val="009FF6"/>
                </a:solidFill>
                <a:ln w="1905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矩形 40"/>
                <p:cNvSpPr/>
                <p:nvPr/>
              </p:nvSpPr>
              <p:spPr>
                <a:xfrm>
                  <a:off x="1985676" y="3746837"/>
                  <a:ext cx="1173480" cy="1418570"/>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9" name="Text Box 79"/>
              <p:cNvSpPr txBox="1">
                <a:spLocks noChangeArrowheads="1"/>
              </p:cNvSpPr>
              <p:nvPr/>
            </p:nvSpPr>
            <p:spPr bwMode="auto">
              <a:xfrm>
                <a:off x="2148327" y="4119191"/>
                <a:ext cx="8809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交换结构</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6" name="组合 5"/>
            <p:cNvGrpSpPr/>
            <p:nvPr/>
          </p:nvGrpSpPr>
          <p:grpSpPr>
            <a:xfrm>
              <a:off x="3223193" y="3853514"/>
              <a:ext cx="810748" cy="395373"/>
              <a:chOff x="4621457" y="4797656"/>
              <a:chExt cx="810748" cy="395373"/>
            </a:xfrm>
          </p:grpSpPr>
          <p:sp>
            <p:nvSpPr>
              <p:cNvPr id="35" name="矩形 34"/>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6" name="直接连接符 35"/>
              <p:cNvCxnSpPr/>
              <p:nvPr/>
            </p:nvCxnSpPr>
            <p:spPr>
              <a:xfrm>
                <a:off x="4621457" y="5028884"/>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37" name="矩形 36"/>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7" name="组合 6"/>
            <p:cNvGrpSpPr/>
            <p:nvPr/>
          </p:nvGrpSpPr>
          <p:grpSpPr>
            <a:xfrm>
              <a:off x="3198716" y="4853631"/>
              <a:ext cx="810748" cy="395373"/>
              <a:chOff x="4621457" y="4797656"/>
              <a:chExt cx="810748" cy="395373"/>
            </a:xfrm>
          </p:grpSpPr>
          <p:sp>
            <p:nvSpPr>
              <p:cNvPr id="32" name="矩形 31"/>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3" name="直接连接符 32"/>
              <p:cNvCxnSpPr/>
              <p:nvPr/>
            </p:nvCxnSpPr>
            <p:spPr>
              <a:xfrm>
                <a:off x="4621457" y="5048396"/>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34" name="矩形 33"/>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8" name="组合 7"/>
            <p:cNvGrpSpPr/>
            <p:nvPr/>
          </p:nvGrpSpPr>
          <p:grpSpPr>
            <a:xfrm>
              <a:off x="3215527" y="4376829"/>
              <a:ext cx="810748" cy="395373"/>
              <a:chOff x="4621457" y="4797656"/>
              <a:chExt cx="810748" cy="395373"/>
            </a:xfrm>
          </p:grpSpPr>
          <p:sp>
            <p:nvSpPr>
              <p:cNvPr id="29" name="矩形 28"/>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0" name="直接连接符 29"/>
              <p:cNvCxnSpPr/>
              <p:nvPr/>
            </p:nvCxnSpPr>
            <p:spPr>
              <a:xfrm>
                <a:off x="4621457" y="5005069"/>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31" name="矩形 30"/>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1184813" y="3767964"/>
              <a:ext cx="810748" cy="395373"/>
              <a:chOff x="4573945" y="4797656"/>
              <a:chExt cx="810748" cy="395373"/>
            </a:xfrm>
          </p:grpSpPr>
          <p:sp>
            <p:nvSpPr>
              <p:cNvPr id="26" name="矩形 25"/>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7" name="直接连接符 26"/>
              <p:cNvCxnSpPr/>
              <p:nvPr/>
            </p:nvCxnSpPr>
            <p:spPr>
              <a:xfrm>
                <a:off x="4573945" y="4991346"/>
                <a:ext cx="810748" cy="0"/>
              </a:xfrm>
              <a:prstGeom prst="line">
                <a:avLst/>
              </a:prstGeom>
              <a:noFill/>
              <a:ln w="19050" cap="flat" cmpd="sng" algn="ctr">
                <a:solidFill>
                  <a:sysClr val="windowText" lastClr="000000"/>
                </a:solidFill>
                <a:prstDash val="solid"/>
                <a:miter lim="800000"/>
                <a:headEnd type="none" w="med" len="med"/>
                <a:tailEnd type="none" w="med" len="med"/>
              </a:ln>
              <a:effectLst/>
            </p:spPr>
          </p:cxnSp>
          <p:sp>
            <p:nvSpPr>
              <p:cNvPr id="28" name="矩形 27"/>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0" name="组合 9"/>
            <p:cNvGrpSpPr/>
            <p:nvPr/>
          </p:nvGrpSpPr>
          <p:grpSpPr>
            <a:xfrm>
              <a:off x="1174928" y="4777328"/>
              <a:ext cx="810748" cy="395373"/>
              <a:chOff x="4531019" y="4797656"/>
              <a:chExt cx="810748" cy="395373"/>
            </a:xfrm>
          </p:grpSpPr>
          <p:sp>
            <p:nvSpPr>
              <p:cNvPr id="23" name="矩形 22"/>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4" name="直接连接符 23"/>
              <p:cNvCxnSpPr/>
              <p:nvPr/>
            </p:nvCxnSpPr>
            <p:spPr>
              <a:xfrm>
                <a:off x="4531019" y="5017123"/>
                <a:ext cx="810748" cy="0"/>
              </a:xfrm>
              <a:prstGeom prst="line">
                <a:avLst/>
              </a:prstGeom>
              <a:noFill/>
              <a:ln w="19050" cap="flat" cmpd="sng" algn="ctr">
                <a:solidFill>
                  <a:sysClr val="windowText" lastClr="000000"/>
                </a:solidFill>
                <a:prstDash val="solid"/>
                <a:miter lim="800000"/>
                <a:headEnd type="none" w="med" len="med"/>
                <a:tailEnd type="none" w="med" len="med"/>
              </a:ln>
              <a:effectLst/>
            </p:spPr>
          </p:cxnSp>
          <p:sp>
            <p:nvSpPr>
              <p:cNvPr id="25" name="矩形 24"/>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1" name="组合 10"/>
            <p:cNvGrpSpPr/>
            <p:nvPr/>
          </p:nvGrpSpPr>
          <p:grpSpPr>
            <a:xfrm>
              <a:off x="1173436" y="4256292"/>
              <a:ext cx="810748" cy="395373"/>
              <a:chOff x="4555954" y="4797656"/>
              <a:chExt cx="810748" cy="395373"/>
            </a:xfrm>
          </p:grpSpPr>
          <p:sp>
            <p:nvSpPr>
              <p:cNvPr id="20" name="矩形 19"/>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1" name="直接连接符 20"/>
              <p:cNvCxnSpPr/>
              <p:nvPr/>
            </p:nvCxnSpPr>
            <p:spPr>
              <a:xfrm>
                <a:off x="4555954" y="5031555"/>
                <a:ext cx="810748" cy="0"/>
              </a:xfrm>
              <a:prstGeom prst="line">
                <a:avLst/>
              </a:prstGeom>
              <a:noFill/>
              <a:ln w="19050" cap="flat" cmpd="sng" algn="ctr">
                <a:solidFill>
                  <a:sysClr val="windowText" lastClr="000000"/>
                </a:solidFill>
                <a:prstDash val="solid"/>
                <a:miter lim="800000"/>
                <a:headEnd type="none" w="med" len="med"/>
                <a:tailEnd type="none" w="med" len="med"/>
              </a:ln>
              <a:effectLst/>
            </p:spPr>
          </p:cxnSp>
          <p:sp>
            <p:nvSpPr>
              <p:cNvPr id="22" name="矩形 21"/>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2" name="矩形 11"/>
            <p:cNvSpPr/>
            <p:nvPr/>
          </p:nvSpPr>
          <p:spPr>
            <a:xfrm>
              <a:off x="1440361" y="3903276"/>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p:nvSpPr>
          <p:spPr>
            <a:xfrm>
              <a:off x="1569167" y="3903276"/>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13"/>
            <p:cNvSpPr/>
            <p:nvPr/>
          </p:nvSpPr>
          <p:spPr>
            <a:xfrm>
              <a:off x="1590187" y="4396046"/>
              <a:ext cx="119288" cy="138690"/>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矩形 14"/>
            <p:cNvSpPr/>
            <p:nvPr/>
          </p:nvSpPr>
          <p:spPr>
            <a:xfrm>
              <a:off x="1635144" y="4912125"/>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a:off x="1492715" y="4912125"/>
              <a:ext cx="119288" cy="138690"/>
            </a:xfrm>
            <a:prstGeom prst="rect">
              <a:avLst/>
            </a:prstGeom>
            <a:solidFill>
              <a:srgbClr val="00B05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55"/>
            <p:cNvSpPr/>
            <p:nvPr/>
          </p:nvSpPr>
          <p:spPr bwMode="auto">
            <a:xfrm>
              <a:off x="1819058" y="4619888"/>
              <a:ext cx="1562814" cy="420014"/>
            </a:xfrm>
            <a:custGeom>
              <a:avLst/>
              <a:gdLst>
                <a:gd name="T0" fmla="*/ 0 w 2017"/>
                <a:gd name="T1" fmla="*/ 2147483646 h 2209"/>
                <a:gd name="T2" fmla="*/ 2147483646 w 2017"/>
                <a:gd name="T3" fmla="*/ 2147483646 h 2209"/>
                <a:gd name="T4" fmla="*/ 2147483646 w 2017"/>
                <a:gd name="T5" fmla="*/ 0 h 2209"/>
                <a:gd name="T6" fmla="*/ 0 60000 65536"/>
                <a:gd name="T7" fmla="*/ 0 60000 65536"/>
                <a:gd name="T8" fmla="*/ 0 60000 65536"/>
                <a:gd name="T9" fmla="*/ 0 w 2017"/>
                <a:gd name="T10" fmla="*/ 0 h 2209"/>
                <a:gd name="T11" fmla="*/ 2017 w 2017"/>
                <a:gd name="T12" fmla="*/ 2209 h 2209"/>
                <a:gd name="connsiteX0" fmla="*/ 0 w 9995"/>
                <a:gd name="connsiteY0" fmla="*/ 9995 h 10110"/>
                <a:gd name="connsiteX1" fmla="*/ 4116 w 9995"/>
                <a:gd name="connsiteY1" fmla="*/ 10110 h 10110"/>
                <a:gd name="connsiteX2" fmla="*/ 9995 w 9995"/>
                <a:gd name="connsiteY2" fmla="*/ 0 h 10110"/>
              </a:gdLst>
              <a:ahLst/>
              <a:cxnLst>
                <a:cxn ang="0">
                  <a:pos x="connsiteX0" y="connsiteY0"/>
                </a:cxn>
                <a:cxn ang="0">
                  <a:pos x="connsiteX1" y="connsiteY1"/>
                </a:cxn>
                <a:cxn ang="0">
                  <a:pos x="connsiteX2" y="connsiteY2"/>
                </a:cxn>
              </a:cxnLst>
              <a:rect l="l" t="t" r="r" b="b"/>
              <a:pathLst>
                <a:path w="9995" h="10110">
                  <a:moveTo>
                    <a:pt x="0" y="9995"/>
                  </a:moveTo>
                  <a:lnTo>
                    <a:pt x="4116" y="10110"/>
                  </a:lnTo>
                  <a:cubicBezTo>
                    <a:pt x="6441" y="6778"/>
                    <a:pt x="7670" y="3332"/>
                    <a:pt x="9995" y="0"/>
                  </a:cubicBezTo>
                </a:path>
              </a:pathLst>
            </a:custGeom>
            <a:noFill/>
            <a:ln w="28575" cap="flat">
              <a:solidFill>
                <a:srgbClr val="00B050"/>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sp>
          <p:nvSpPr>
            <p:cNvPr id="18" name="Freeform 61"/>
            <p:cNvSpPr/>
            <p:nvPr/>
          </p:nvSpPr>
          <p:spPr bwMode="auto">
            <a:xfrm flipV="1">
              <a:off x="1806392" y="4433889"/>
              <a:ext cx="1573199" cy="525849"/>
            </a:xfrm>
            <a:custGeom>
              <a:avLst/>
              <a:gdLst>
                <a:gd name="T0" fmla="*/ 0 w 1958"/>
                <a:gd name="T1" fmla="*/ 2147483646 h 1095"/>
                <a:gd name="T2" fmla="*/ 2147483646 w 1958"/>
                <a:gd name="T3" fmla="*/ 2147483646 h 1095"/>
                <a:gd name="T4" fmla="*/ 2147483646 w 1958"/>
                <a:gd name="T5" fmla="*/ 0 h 1095"/>
                <a:gd name="T6" fmla="*/ 0 60000 65536"/>
                <a:gd name="T7" fmla="*/ 0 60000 65536"/>
                <a:gd name="T8" fmla="*/ 0 60000 65536"/>
                <a:gd name="T9" fmla="*/ 0 w 1958"/>
                <a:gd name="T10" fmla="*/ 0 h 1095"/>
                <a:gd name="T11" fmla="*/ 1958 w 1958"/>
                <a:gd name="T12" fmla="*/ 1095 h 1095"/>
                <a:gd name="connsiteX0" fmla="*/ 0 w 10000"/>
                <a:gd name="connsiteY0" fmla="*/ 10000 h 10000"/>
                <a:gd name="connsiteX1" fmla="*/ 3878 w 10000"/>
                <a:gd name="connsiteY1" fmla="*/ 987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3878" y="9873"/>
                  </a:lnTo>
                  <a:cubicBezTo>
                    <a:pt x="6265" y="6601"/>
                    <a:pt x="7613" y="3272"/>
                    <a:pt x="10000" y="0"/>
                  </a:cubicBezTo>
                </a:path>
              </a:pathLst>
            </a:custGeom>
            <a:noFill/>
            <a:ln w="28575" cap="flat">
              <a:solidFill>
                <a:srgbClr val="009FF6"/>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9" name="Text Box 79"/>
            <p:cNvSpPr txBox="1">
              <a:spLocks noChangeArrowheads="1"/>
            </p:cNvSpPr>
            <p:nvPr/>
          </p:nvSpPr>
          <p:spPr bwMode="auto">
            <a:xfrm>
              <a:off x="951784" y="5264069"/>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输出端口竞争</a:t>
              </a:r>
              <a:endParaRPr kumimoji="1" lang="en-US" altLang="zh-CN"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仅有</a:t>
              </a: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1</a:t>
              </a: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个红色报文被转发</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42" name="组合 41"/>
          <p:cNvGrpSpPr/>
          <p:nvPr/>
        </p:nvGrpSpPr>
        <p:grpSpPr>
          <a:xfrm>
            <a:off x="7153592" y="4004490"/>
            <a:ext cx="3241264" cy="2240856"/>
            <a:chOff x="4309023" y="3718965"/>
            <a:chExt cx="3241264" cy="2240856"/>
          </a:xfrm>
        </p:grpSpPr>
        <p:grpSp>
          <p:nvGrpSpPr>
            <p:cNvPr id="43" name="组合 42"/>
            <p:cNvGrpSpPr/>
            <p:nvPr/>
          </p:nvGrpSpPr>
          <p:grpSpPr>
            <a:xfrm>
              <a:off x="4532167" y="4797656"/>
              <a:ext cx="810748" cy="395373"/>
              <a:chOff x="4532167" y="4797656"/>
              <a:chExt cx="810748" cy="395373"/>
            </a:xfrm>
          </p:grpSpPr>
          <p:sp>
            <p:nvSpPr>
              <p:cNvPr id="74" name="矩形 73"/>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5" name="直接连接符 74"/>
              <p:cNvCxnSpPr/>
              <p:nvPr/>
            </p:nvCxnSpPr>
            <p:spPr>
              <a:xfrm>
                <a:off x="4532167" y="5009832"/>
                <a:ext cx="810748" cy="0"/>
              </a:xfrm>
              <a:prstGeom prst="line">
                <a:avLst/>
              </a:prstGeom>
              <a:noFill/>
              <a:ln w="19050" cap="flat" cmpd="sng" algn="ctr">
                <a:solidFill>
                  <a:sysClr val="windowText" lastClr="000000"/>
                </a:solidFill>
                <a:prstDash val="solid"/>
                <a:miter lim="800000"/>
              </a:ln>
              <a:effectLst/>
            </p:spPr>
          </p:cxnSp>
          <p:sp>
            <p:nvSpPr>
              <p:cNvPr id="76" name="矩形 75"/>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4" name="组合 43"/>
            <p:cNvGrpSpPr/>
            <p:nvPr/>
          </p:nvGrpSpPr>
          <p:grpSpPr>
            <a:xfrm>
              <a:off x="4532167" y="4269898"/>
              <a:ext cx="810748" cy="395373"/>
              <a:chOff x="4532167" y="4797656"/>
              <a:chExt cx="810748" cy="395373"/>
            </a:xfrm>
          </p:grpSpPr>
          <p:sp>
            <p:nvSpPr>
              <p:cNvPr id="71" name="矩形 70"/>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2" name="直接连接符 71"/>
              <p:cNvCxnSpPr/>
              <p:nvPr/>
            </p:nvCxnSpPr>
            <p:spPr>
              <a:xfrm>
                <a:off x="4532167" y="5028884"/>
                <a:ext cx="810748" cy="0"/>
              </a:xfrm>
              <a:prstGeom prst="line">
                <a:avLst/>
              </a:prstGeom>
              <a:noFill/>
              <a:ln w="19050" cap="flat" cmpd="sng" algn="ctr">
                <a:solidFill>
                  <a:sysClr val="windowText" lastClr="000000"/>
                </a:solidFill>
                <a:prstDash val="solid"/>
                <a:miter lim="800000"/>
              </a:ln>
              <a:effectLst/>
            </p:spPr>
          </p:cxnSp>
          <p:sp>
            <p:nvSpPr>
              <p:cNvPr id="73" name="矩形 72"/>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5" name="组合 44"/>
            <p:cNvGrpSpPr/>
            <p:nvPr/>
          </p:nvGrpSpPr>
          <p:grpSpPr>
            <a:xfrm>
              <a:off x="4513220" y="3781988"/>
              <a:ext cx="810748" cy="395373"/>
              <a:chOff x="4532167" y="4797656"/>
              <a:chExt cx="810748" cy="395373"/>
            </a:xfrm>
          </p:grpSpPr>
          <p:sp>
            <p:nvSpPr>
              <p:cNvPr id="68" name="矩形 67"/>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9" name="直接连接符 68"/>
              <p:cNvCxnSpPr/>
              <p:nvPr/>
            </p:nvCxnSpPr>
            <p:spPr>
              <a:xfrm>
                <a:off x="4532167" y="5028884"/>
                <a:ext cx="810748" cy="0"/>
              </a:xfrm>
              <a:prstGeom prst="line">
                <a:avLst/>
              </a:prstGeom>
              <a:noFill/>
              <a:ln w="19050" cap="flat" cmpd="sng" algn="ctr">
                <a:solidFill>
                  <a:sysClr val="windowText" lastClr="000000"/>
                </a:solidFill>
                <a:prstDash val="solid"/>
                <a:miter lim="800000"/>
              </a:ln>
              <a:effectLst/>
            </p:spPr>
          </p:cxnSp>
          <p:sp>
            <p:nvSpPr>
              <p:cNvPr id="70" name="矩形 69"/>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6" name="组合 45"/>
            <p:cNvGrpSpPr/>
            <p:nvPr/>
          </p:nvGrpSpPr>
          <p:grpSpPr>
            <a:xfrm>
              <a:off x="6586043" y="3867626"/>
              <a:ext cx="810748" cy="395373"/>
              <a:chOff x="4621457" y="4797656"/>
              <a:chExt cx="810748" cy="395373"/>
            </a:xfrm>
          </p:grpSpPr>
          <p:sp>
            <p:nvSpPr>
              <p:cNvPr id="65" name="矩形 64"/>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6" name="直接连接符 65"/>
              <p:cNvCxnSpPr/>
              <p:nvPr/>
            </p:nvCxnSpPr>
            <p:spPr>
              <a:xfrm>
                <a:off x="4621457" y="5028884"/>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67" name="矩形 66"/>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7" name="组合 46"/>
            <p:cNvGrpSpPr/>
            <p:nvPr/>
          </p:nvGrpSpPr>
          <p:grpSpPr>
            <a:xfrm>
              <a:off x="6561566" y="4867743"/>
              <a:ext cx="810748" cy="395373"/>
              <a:chOff x="4621457" y="4797656"/>
              <a:chExt cx="810748" cy="395373"/>
            </a:xfrm>
          </p:grpSpPr>
          <p:sp>
            <p:nvSpPr>
              <p:cNvPr id="62" name="矩形 61"/>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3" name="直接连接符 62"/>
              <p:cNvCxnSpPr/>
              <p:nvPr/>
            </p:nvCxnSpPr>
            <p:spPr>
              <a:xfrm>
                <a:off x="4621457" y="5048396"/>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64" name="矩形 63"/>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8" name="组合 47"/>
            <p:cNvGrpSpPr/>
            <p:nvPr/>
          </p:nvGrpSpPr>
          <p:grpSpPr>
            <a:xfrm>
              <a:off x="6578377" y="4390941"/>
              <a:ext cx="810748" cy="395373"/>
              <a:chOff x="4621457" y="4797656"/>
              <a:chExt cx="810748" cy="395373"/>
            </a:xfrm>
          </p:grpSpPr>
          <p:sp>
            <p:nvSpPr>
              <p:cNvPr id="59" name="矩形 58"/>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0" name="直接连接符 59"/>
              <p:cNvCxnSpPr/>
              <p:nvPr/>
            </p:nvCxnSpPr>
            <p:spPr>
              <a:xfrm>
                <a:off x="4621457" y="5005069"/>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61" name="矩形 60"/>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9" name="矩形 48"/>
            <p:cNvSpPr/>
            <p:nvPr/>
          </p:nvSpPr>
          <p:spPr>
            <a:xfrm>
              <a:off x="6881560" y="3917946"/>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矩形 49"/>
            <p:cNvSpPr/>
            <p:nvPr/>
          </p:nvSpPr>
          <p:spPr>
            <a:xfrm>
              <a:off x="6914726" y="4993165"/>
              <a:ext cx="119288" cy="138690"/>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矩形 50"/>
            <p:cNvSpPr/>
            <p:nvPr/>
          </p:nvSpPr>
          <p:spPr>
            <a:xfrm>
              <a:off x="4971950" y="3917695"/>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 name="矩形 51"/>
            <p:cNvSpPr/>
            <p:nvPr/>
          </p:nvSpPr>
          <p:spPr>
            <a:xfrm>
              <a:off x="5014542" y="4926047"/>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3" name="矩形 52"/>
            <p:cNvSpPr/>
            <p:nvPr/>
          </p:nvSpPr>
          <p:spPr>
            <a:xfrm>
              <a:off x="4872113" y="4926047"/>
              <a:ext cx="119288" cy="138690"/>
            </a:xfrm>
            <a:prstGeom prst="rect">
              <a:avLst/>
            </a:prstGeom>
            <a:solidFill>
              <a:srgbClr val="00B05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4" name="组合 53"/>
            <p:cNvGrpSpPr/>
            <p:nvPr/>
          </p:nvGrpSpPr>
          <p:grpSpPr>
            <a:xfrm>
              <a:off x="5342915" y="3718965"/>
              <a:ext cx="1237035" cy="1455015"/>
              <a:chOff x="5342915" y="3718965"/>
              <a:chExt cx="1237035" cy="1455015"/>
            </a:xfrm>
          </p:grpSpPr>
          <p:sp>
            <p:nvSpPr>
              <p:cNvPr id="56" name="矩形 55"/>
              <p:cNvSpPr/>
              <p:nvPr/>
            </p:nvSpPr>
            <p:spPr>
              <a:xfrm>
                <a:off x="5466769" y="3718965"/>
                <a:ext cx="1113181" cy="1418570"/>
              </a:xfrm>
              <a:prstGeom prst="rect">
                <a:avLst/>
              </a:prstGeom>
              <a:solidFill>
                <a:srgbClr val="009FF6"/>
              </a:solidFill>
              <a:ln w="1905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7" name="矩形 56"/>
              <p:cNvSpPr/>
              <p:nvPr/>
            </p:nvSpPr>
            <p:spPr>
              <a:xfrm>
                <a:off x="5342915" y="3755410"/>
                <a:ext cx="1173480" cy="1418570"/>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Text Box 79"/>
              <p:cNvSpPr txBox="1">
                <a:spLocks noChangeArrowheads="1"/>
              </p:cNvSpPr>
              <p:nvPr/>
            </p:nvSpPr>
            <p:spPr bwMode="auto">
              <a:xfrm>
                <a:off x="5568028" y="4072674"/>
                <a:ext cx="7487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交换结构</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5" name="Text Box 79"/>
            <p:cNvSpPr txBox="1">
              <a:spLocks noChangeArrowheads="1"/>
            </p:cNvSpPr>
            <p:nvPr/>
          </p:nvSpPr>
          <p:spPr bwMode="auto">
            <a:xfrm>
              <a:off x="4309023" y="5282713"/>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线头阻塞</a:t>
              </a:r>
              <a:endParaRPr kumimoji="1" lang="en-US" altLang="zh-CN"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绿色报文经历线头阻塞</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77" name="组合 76"/>
          <p:cNvGrpSpPr/>
          <p:nvPr/>
        </p:nvGrpSpPr>
        <p:grpSpPr>
          <a:xfrm>
            <a:off x="1295402" y="2651436"/>
            <a:ext cx="9731186" cy="876330"/>
            <a:chOff x="1403750" y="3593123"/>
            <a:chExt cx="9731186" cy="876330"/>
          </a:xfrm>
        </p:grpSpPr>
        <p:grpSp>
          <p:nvGrpSpPr>
            <p:cNvPr id="78" name="组合 77"/>
            <p:cNvGrpSpPr/>
            <p:nvPr/>
          </p:nvGrpSpPr>
          <p:grpSpPr>
            <a:xfrm>
              <a:off x="1403750" y="3593123"/>
              <a:ext cx="490436" cy="476221"/>
              <a:chOff x="1403750" y="3593123"/>
              <a:chExt cx="808892" cy="785446"/>
            </a:xfrm>
          </p:grpSpPr>
          <p:sp>
            <p:nvSpPr>
              <p:cNvPr id="80" name="对话气泡: 椭圆形 79"/>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79" name="Text Box 79"/>
            <p:cNvSpPr txBox="1">
              <a:spLocks noChangeArrowheads="1"/>
            </p:cNvSpPr>
            <p:nvPr/>
          </p:nvSpPr>
          <p:spPr bwMode="auto">
            <a:xfrm>
              <a:off x="1985931" y="3593123"/>
              <a:ext cx="9149005"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若输入端口接受处理速率超过了交换结构转发速率，输入端口可能产生排队 。</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路由器输入端口排队</a:t>
            </a:r>
            <a:endParaRPr lang="zh-CN" altLang="en-US" dirty="0"/>
          </a:p>
        </p:txBody>
      </p:sp>
      <p:grpSp>
        <p:nvGrpSpPr>
          <p:cNvPr id="4" name="组合 3"/>
          <p:cNvGrpSpPr/>
          <p:nvPr/>
        </p:nvGrpSpPr>
        <p:grpSpPr>
          <a:xfrm>
            <a:off x="2638255" y="4005035"/>
            <a:ext cx="3241264" cy="2240311"/>
            <a:chOff x="951784" y="3700866"/>
            <a:chExt cx="3241264" cy="2240311"/>
          </a:xfrm>
        </p:grpSpPr>
        <p:grpSp>
          <p:nvGrpSpPr>
            <p:cNvPr id="5" name="组合 4"/>
            <p:cNvGrpSpPr/>
            <p:nvPr/>
          </p:nvGrpSpPr>
          <p:grpSpPr>
            <a:xfrm>
              <a:off x="1985676" y="3700866"/>
              <a:ext cx="1237035" cy="1464541"/>
              <a:chOff x="1985676" y="3700866"/>
              <a:chExt cx="1237035" cy="1464541"/>
            </a:xfrm>
          </p:grpSpPr>
          <p:grpSp>
            <p:nvGrpSpPr>
              <p:cNvPr id="38" name="组合 37"/>
              <p:cNvGrpSpPr/>
              <p:nvPr/>
            </p:nvGrpSpPr>
            <p:grpSpPr>
              <a:xfrm>
                <a:off x="1985676" y="3700866"/>
                <a:ext cx="1237035" cy="1464541"/>
                <a:chOff x="1985676" y="3700866"/>
                <a:chExt cx="1237035" cy="1464541"/>
              </a:xfrm>
            </p:grpSpPr>
            <p:sp>
              <p:nvSpPr>
                <p:cNvPr id="40" name="矩形 39"/>
                <p:cNvSpPr/>
                <p:nvPr/>
              </p:nvSpPr>
              <p:spPr>
                <a:xfrm>
                  <a:off x="2109530" y="3700866"/>
                  <a:ext cx="1113181" cy="1418570"/>
                </a:xfrm>
                <a:prstGeom prst="rect">
                  <a:avLst/>
                </a:prstGeom>
                <a:solidFill>
                  <a:srgbClr val="009FF6"/>
                </a:solidFill>
                <a:ln w="1905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矩形 40"/>
                <p:cNvSpPr/>
                <p:nvPr/>
              </p:nvSpPr>
              <p:spPr>
                <a:xfrm>
                  <a:off x="1985676" y="3746837"/>
                  <a:ext cx="1173480" cy="1418570"/>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9" name="Text Box 79"/>
              <p:cNvSpPr txBox="1">
                <a:spLocks noChangeArrowheads="1"/>
              </p:cNvSpPr>
              <p:nvPr/>
            </p:nvSpPr>
            <p:spPr bwMode="auto">
              <a:xfrm>
                <a:off x="2148327" y="4119191"/>
                <a:ext cx="8809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交换结构</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6" name="组合 5"/>
            <p:cNvGrpSpPr/>
            <p:nvPr/>
          </p:nvGrpSpPr>
          <p:grpSpPr>
            <a:xfrm>
              <a:off x="3223193" y="3853514"/>
              <a:ext cx="810748" cy="395373"/>
              <a:chOff x="4621457" y="4797656"/>
              <a:chExt cx="810748" cy="395373"/>
            </a:xfrm>
          </p:grpSpPr>
          <p:sp>
            <p:nvSpPr>
              <p:cNvPr id="35" name="矩形 34"/>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6" name="直接连接符 35"/>
              <p:cNvCxnSpPr/>
              <p:nvPr/>
            </p:nvCxnSpPr>
            <p:spPr>
              <a:xfrm>
                <a:off x="4621457" y="5028884"/>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37" name="矩形 36"/>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7" name="组合 6"/>
            <p:cNvGrpSpPr/>
            <p:nvPr/>
          </p:nvGrpSpPr>
          <p:grpSpPr>
            <a:xfrm>
              <a:off x="3198716" y="4853631"/>
              <a:ext cx="810748" cy="395373"/>
              <a:chOff x="4621457" y="4797656"/>
              <a:chExt cx="810748" cy="395373"/>
            </a:xfrm>
          </p:grpSpPr>
          <p:sp>
            <p:nvSpPr>
              <p:cNvPr id="32" name="矩形 31"/>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3" name="直接连接符 32"/>
              <p:cNvCxnSpPr/>
              <p:nvPr/>
            </p:nvCxnSpPr>
            <p:spPr>
              <a:xfrm>
                <a:off x="4621457" y="5048396"/>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34" name="矩形 33"/>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8" name="组合 7"/>
            <p:cNvGrpSpPr/>
            <p:nvPr/>
          </p:nvGrpSpPr>
          <p:grpSpPr>
            <a:xfrm>
              <a:off x="3215527" y="4376829"/>
              <a:ext cx="810748" cy="395373"/>
              <a:chOff x="4621457" y="4797656"/>
              <a:chExt cx="810748" cy="395373"/>
            </a:xfrm>
          </p:grpSpPr>
          <p:sp>
            <p:nvSpPr>
              <p:cNvPr id="29" name="矩形 28"/>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0" name="直接连接符 29"/>
              <p:cNvCxnSpPr/>
              <p:nvPr/>
            </p:nvCxnSpPr>
            <p:spPr>
              <a:xfrm>
                <a:off x="4621457" y="5005069"/>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31" name="矩形 30"/>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1184813" y="3767964"/>
              <a:ext cx="810748" cy="395373"/>
              <a:chOff x="4573945" y="4797656"/>
              <a:chExt cx="810748" cy="395373"/>
            </a:xfrm>
          </p:grpSpPr>
          <p:sp>
            <p:nvSpPr>
              <p:cNvPr id="26" name="矩形 25"/>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7" name="直接连接符 26"/>
              <p:cNvCxnSpPr/>
              <p:nvPr/>
            </p:nvCxnSpPr>
            <p:spPr>
              <a:xfrm>
                <a:off x="4573945" y="4991346"/>
                <a:ext cx="810748" cy="0"/>
              </a:xfrm>
              <a:prstGeom prst="line">
                <a:avLst/>
              </a:prstGeom>
              <a:noFill/>
              <a:ln w="19050" cap="flat" cmpd="sng" algn="ctr">
                <a:solidFill>
                  <a:sysClr val="windowText" lastClr="000000"/>
                </a:solidFill>
                <a:prstDash val="solid"/>
                <a:miter lim="800000"/>
                <a:headEnd type="none" w="med" len="med"/>
                <a:tailEnd type="none" w="med" len="med"/>
              </a:ln>
              <a:effectLst/>
            </p:spPr>
          </p:cxnSp>
          <p:sp>
            <p:nvSpPr>
              <p:cNvPr id="28" name="矩形 27"/>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0" name="组合 9"/>
            <p:cNvGrpSpPr/>
            <p:nvPr/>
          </p:nvGrpSpPr>
          <p:grpSpPr>
            <a:xfrm>
              <a:off x="1174928" y="4777328"/>
              <a:ext cx="810748" cy="395373"/>
              <a:chOff x="4531019" y="4797656"/>
              <a:chExt cx="810748" cy="395373"/>
            </a:xfrm>
          </p:grpSpPr>
          <p:sp>
            <p:nvSpPr>
              <p:cNvPr id="23" name="矩形 22"/>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4" name="直接连接符 23"/>
              <p:cNvCxnSpPr/>
              <p:nvPr/>
            </p:nvCxnSpPr>
            <p:spPr>
              <a:xfrm>
                <a:off x="4531019" y="5017123"/>
                <a:ext cx="810748" cy="0"/>
              </a:xfrm>
              <a:prstGeom prst="line">
                <a:avLst/>
              </a:prstGeom>
              <a:noFill/>
              <a:ln w="19050" cap="flat" cmpd="sng" algn="ctr">
                <a:solidFill>
                  <a:sysClr val="windowText" lastClr="000000"/>
                </a:solidFill>
                <a:prstDash val="solid"/>
                <a:miter lim="800000"/>
                <a:headEnd type="none" w="med" len="med"/>
                <a:tailEnd type="none" w="med" len="med"/>
              </a:ln>
              <a:effectLst/>
            </p:spPr>
          </p:cxnSp>
          <p:sp>
            <p:nvSpPr>
              <p:cNvPr id="25" name="矩形 24"/>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1" name="组合 10"/>
            <p:cNvGrpSpPr/>
            <p:nvPr/>
          </p:nvGrpSpPr>
          <p:grpSpPr>
            <a:xfrm>
              <a:off x="1173436" y="4256292"/>
              <a:ext cx="810748" cy="395373"/>
              <a:chOff x="4555954" y="4797656"/>
              <a:chExt cx="810748" cy="395373"/>
            </a:xfrm>
          </p:grpSpPr>
          <p:sp>
            <p:nvSpPr>
              <p:cNvPr id="20" name="矩形 19"/>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1" name="直接连接符 20"/>
              <p:cNvCxnSpPr/>
              <p:nvPr/>
            </p:nvCxnSpPr>
            <p:spPr>
              <a:xfrm>
                <a:off x="4555954" y="5031555"/>
                <a:ext cx="810748" cy="0"/>
              </a:xfrm>
              <a:prstGeom prst="line">
                <a:avLst/>
              </a:prstGeom>
              <a:noFill/>
              <a:ln w="19050" cap="flat" cmpd="sng" algn="ctr">
                <a:solidFill>
                  <a:sysClr val="windowText" lastClr="000000"/>
                </a:solidFill>
                <a:prstDash val="solid"/>
                <a:miter lim="800000"/>
                <a:headEnd type="none" w="med" len="med"/>
                <a:tailEnd type="none" w="med" len="med"/>
              </a:ln>
              <a:effectLst/>
            </p:spPr>
          </p:cxnSp>
          <p:sp>
            <p:nvSpPr>
              <p:cNvPr id="22" name="矩形 21"/>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2" name="矩形 11"/>
            <p:cNvSpPr/>
            <p:nvPr/>
          </p:nvSpPr>
          <p:spPr>
            <a:xfrm>
              <a:off x="1440361" y="3903276"/>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p:nvSpPr>
          <p:spPr>
            <a:xfrm>
              <a:off x="1569167" y="3903276"/>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13"/>
            <p:cNvSpPr/>
            <p:nvPr/>
          </p:nvSpPr>
          <p:spPr>
            <a:xfrm>
              <a:off x="1590187" y="4396046"/>
              <a:ext cx="119288" cy="138690"/>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矩形 14"/>
            <p:cNvSpPr/>
            <p:nvPr/>
          </p:nvSpPr>
          <p:spPr>
            <a:xfrm>
              <a:off x="1635144" y="4912125"/>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a:off x="1492715" y="4912125"/>
              <a:ext cx="119288" cy="138690"/>
            </a:xfrm>
            <a:prstGeom prst="rect">
              <a:avLst/>
            </a:prstGeom>
            <a:solidFill>
              <a:srgbClr val="00B05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55"/>
            <p:cNvSpPr/>
            <p:nvPr/>
          </p:nvSpPr>
          <p:spPr bwMode="auto">
            <a:xfrm>
              <a:off x="1819058" y="4619888"/>
              <a:ext cx="1562814" cy="420014"/>
            </a:xfrm>
            <a:custGeom>
              <a:avLst/>
              <a:gdLst>
                <a:gd name="T0" fmla="*/ 0 w 2017"/>
                <a:gd name="T1" fmla="*/ 2147483646 h 2209"/>
                <a:gd name="T2" fmla="*/ 2147483646 w 2017"/>
                <a:gd name="T3" fmla="*/ 2147483646 h 2209"/>
                <a:gd name="T4" fmla="*/ 2147483646 w 2017"/>
                <a:gd name="T5" fmla="*/ 0 h 2209"/>
                <a:gd name="T6" fmla="*/ 0 60000 65536"/>
                <a:gd name="T7" fmla="*/ 0 60000 65536"/>
                <a:gd name="T8" fmla="*/ 0 60000 65536"/>
                <a:gd name="T9" fmla="*/ 0 w 2017"/>
                <a:gd name="T10" fmla="*/ 0 h 2209"/>
                <a:gd name="T11" fmla="*/ 2017 w 2017"/>
                <a:gd name="T12" fmla="*/ 2209 h 2209"/>
                <a:gd name="connsiteX0" fmla="*/ 0 w 9995"/>
                <a:gd name="connsiteY0" fmla="*/ 9995 h 10110"/>
                <a:gd name="connsiteX1" fmla="*/ 4116 w 9995"/>
                <a:gd name="connsiteY1" fmla="*/ 10110 h 10110"/>
                <a:gd name="connsiteX2" fmla="*/ 9995 w 9995"/>
                <a:gd name="connsiteY2" fmla="*/ 0 h 10110"/>
              </a:gdLst>
              <a:ahLst/>
              <a:cxnLst>
                <a:cxn ang="0">
                  <a:pos x="connsiteX0" y="connsiteY0"/>
                </a:cxn>
                <a:cxn ang="0">
                  <a:pos x="connsiteX1" y="connsiteY1"/>
                </a:cxn>
                <a:cxn ang="0">
                  <a:pos x="connsiteX2" y="connsiteY2"/>
                </a:cxn>
              </a:cxnLst>
              <a:rect l="l" t="t" r="r" b="b"/>
              <a:pathLst>
                <a:path w="9995" h="10110">
                  <a:moveTo>
                    <a:pt x="0" y="9995"/>
                  </a:moveTo>
                  <a:lnTo>
                    <a:pt x="4116" y="10110"/>
                  </a:lnTo>
                  <a:cubicBezTo>
                    <a:pt x="6441" y="6778"/>
                    <a:pt x="7670" y="3332"/>
                    <a:pt x="9995" y="0"/>
                  </a:cubicBezTo>
                </a:path>
              </a:pathLst>
            </a:custGeom>
            <a:noFill/>
            <a:ln w="28575" cap="flat">
              <a:solidFill>
                <a:srgbClr val="00B050"/>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sp>
          <p:nvSpPr>
            <p:cNvPr id="18" name="Freeform 61"/>
            <p:cNvSpPr/>
            <p:nvPr/>
          </p:nvSpPr>
          <p:spPr bwMode="auto">
            <a:xfrm flipV="1">
              <a:off x="1806392" y="4433889"/>
              <a:ext cx="1573199" cy="525849"/>
            </a:xfrm>
            <a:custGeom>
              <a:avLst/>
              <a:gdLst>
                <a:gd name="T0" fmla="*/ 0 w 1958"/>
                <a:gd name="T1" fmla="*/ 2147483646 h 1095"/>
                <a:gd name="T2" fmla="*/ 2147483646 w 1958"/>
                <a:gd name="T3" fmla="*/ 2147483646 h 1095"/>
                <a:gd name="T4" fmla="*/ 2147483646 w 1958"/>
                <a:gd name="T5" fmla="*/ 0 h 1095"/>
                <a:gd name="T6" fmla="*/ 0 60000 65536"/>
                <a:gd name="T7" fmla="*/ 0 60000 65536"/>
                <a:gd name="T8" fmla="*/ 0 60000 65536"/>
                <a:gd name="T9" fmla="*/ 0 w 1958"/>
                <a:gd name="T10" fmla="*/ 0 h 1095"/>
                <a:gd name="T11" fmla="*/ 1958 w 1958"/>
                <a:gd name="T12" fmla="*/ 1095 h 1095"/>
                <a:gd name="connsiteX0" fmla="*/ 0 w 10000"/>
                <a:gd name="connsiteY0" fmla="*/ 10000 h 10000"/>
                <a:gd name="connsiteX1" fmla="*/ 3878 w 10000"/>
                <a:gd name="connsiteY1" fmla="*/ 987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3878" y="9873"/>
                  </a:lnTo>
                  <a:cubicBezTo>
                    <a:pt x="6265" y="6601"/>
                    <a:pt x="7613" y="3272"/>
                    <a:pt x="10000" y="0"/>
                  </a:cubicBezTo>
                </a:path>
              </a:pathLst>
            </a:custGeom>
            <a:noFill/>
            <a:ln w="28575" cap="flat">
              <a:solidFill>
                <a:srgbClr val="009FF6"/>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9" name="Text Box 79"/>
            <p:cNvSpPr txBox="1">
              <a:spLocks noChangeArrowheads="1"/>
            </p:cNvSpPr>
            <p:nvPr/>
          </p:nvSpPr>
          <p:spPr bwMode="auto">
            <a:xfrm>
              <a:off x="951784" y="5264069"/>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输出端口竞争</a:t>
              </a:r>
              <a:endParaRPr kumimoji="1" lang="en-US" altLang="zh-CN"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仅有</a:t>
              </a: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1</a:t>
              </a: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个红色报文被转发</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42" name="组合 41"/>
          <p:cNvGrpSpPr/>
          <p:nvPr/>
        </p:nvGrpSpPr>
        <p:grpSpPr>
          <a:xfrm>
            <a:off x="7153592" y="4004490"/>
            <a:ext cx="3241264" cy="2240856"/>
            <a:chOff x="4309023" y="3718965"/>
            <a:chExt cx="3241264" cy="2240856"/>
          </a:xfrm>
        </p:grpSpPr>
        <p:grpSp>
          <p:nvGrpSpPr>
            <p:cNvPr id="43" name="组合 42"/>
            <p:cNvGrpSpPr/>
            <p:nvPr/>
          </p:nvGrpSpPr>
          <p:grpSpPr>
            <a:xfrm>
              <a:off x="4532167" y="4797656"/>
              <a:ext cx="810748" cy="395373"/>
              <a:chOff x="4532167" y="4797656"/>
              <a:chExt cx="810748" cy="395373"/>
            </a:xfrm>
          </p:grpSpPr>
          <p:sp>
            <p:nvSpPr>
              <p:cNvPr id="74" name="矩形 73"/>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5" name="直接连接符 74"/>
              <p:cNvCxnSpPr/>
              <p:nvPr/>
            </p:nvCxnSpPr>
            <p:spPr>
              <a:xfrm>
                <a:off x="4532167" y="5009832"/>
                <a:ext cx="810748" cy="0"/>
              </a:xfrm>
              <a:prstGeom prst="line">
                <a:avLst/>
              </a:prstGeom>
              <a:noFill/>
              <a:ln w="19050" cap="flat" cmpd="sng" algn="ctr">
                <a:solidFill>
                  <a:sysClr val="windowText" lastClr="000000"/>
                </a:solidFill>
                <a:prstDash val="solid"/>
                <a:miter lim="800000"/>
              </a:ln>
              <a:effectLst/>
            </p:spPr>
          </p:cxnSp>
          <p:sp>
            <p:nvSpPr>
              <p:cNvPr id="76" name="矩形 75"/>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4" name="组合 43"/>
            <p:cNvGrpSpPr/>
            <p:nvPr/>
          </p:nvGrpSpPr>
          <p:grpSpPr>
            <a:xfrm>
              <a:off x="4532167" y="4269898"/>
              <a:ext cx="810748" cy="395373"/>
              <a:chOff x="4532167" y="4797656"/>
              <a:chExt cx="810748" cy="395373"/>
            </a:xfrm>
          </p:grpSpPr>
          <p:sp>
            <p:nvSpPr>
              <p:cNvPr id="71" name="矩形 70"/>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2" name="直接连接符 71"/>
              <p:cNvCxnSpPr/>
              <p:nvPr/>
            </p:nvCxnSpPr>
            <p:spPr>
              <a:xfrm>
                <a:off x="4532167" y="5028884"/>
                <a:ext cx="810748" cy="0"/>
              </a:xfrm>
              <a:prstGeom prst="line">
                <a:avLst/>
              </a:prstGeom>
              <a:noFill/>
              <a:ln w="19050" cap="flat" cmpd="sng" algn="ctr">
                <a:solidFill>
                  <a:sysClr val="windowText" lastClr="000000"/>
                </a:solidFill>
                <a:prstDash val="solid"/>
                <a:miter lim="800000"/>
              </a:ln>
              <a:effectLst/>
            </p:spPr>
          </p:cxnSp>
          <p:sp>
            <p:nvSpPr>
              <p:cNvPr id="73" name="矩形 72"/>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5" name="组合 44"/>
            <p:cNvGrpSpPr/>
            <p:nvPr/>
          </p:nvGrpSpPr>
          <p:grpSpPr>
            <a:xfrm>
              <a:off x="4513220" y="3781988"/>
              <a:ext cx="810748" cy="395373"/>
              <a:chOff x="4532167" y="4797656"/>
              <a:chExt cx="810748" cy="395373"/>
            </a:xfrm>
          </p:grpSpPr>
          <p:sp>
            <p:nvSpPr>
              <p:cNvPr id="68" name="矩形 67"/>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9" name="直接连接符 68"/>
              <p:cNvCxnSpPr/>
              <p:nvPr/>
            </p:nvCxnSpPr>
            <p:spPr>
              <a:xfrm>
                <a:off x="4532167" y="5028884"/>
                <a:ext cx="810748" cy="0"/>
              </a:xfrm>
              <a:prstGeom prst="line">
                <a:avLst/>
              </a:prstGeom>
              <a:noFill/>
              <a:ln w="19050" cap="flat" cmpd="sng" algn="ctr">
                <a:solidFill>
                  <a:sysClr val="windowText" lastClr="000000"/>
                </a:solidFill>
                <a:prstDash val="solid"/>
                <a:miter lim="800000"/>
              </a:ln>
              <a:effectLst/>
            </p:spPr>
          </p:cxnSp>
          <p:sp>
            <p:nvSpPr>
              <p:cNvPr id="70" name="矩形 69"/>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6" name="组合 45"/>
            <p:cNvGrpSpPr/>
            <p:nvPr/>
          </p:nvGrpSpPr>
          <p:grpSpPr>
            <a:xfrm>
              <a:off x="6586043" y="3867626"/>
              <a:ext cx="810748" cy="395373"/>
              <a:chOff x="4621457" y="4797656"/>
              <a:chExt cx="810748" cy="395373"/>
            </a:xfrm>
          </p:grpSpPr>
          <p:sp>
            <p:nvSpPr>
              <p:cNvPr id="65" name="矩形 64"/>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6" name="直接连接符 65"/>
              <p:cNvCxnSpPr/>
              <p:nvPr/>
            </p:nvCxnSpPr>
            <p:spPr>
              <a:xfrm>
                <a:off x="4621457" y="5028884"/>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67" name="矩形 66"/>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7" name="组合 46"/>
            <p:cNvGrpSpPr/>
            <p:nvPr/>
          </p:nvGrpSpPr>
          <p:grpSpPr>
            <a:xfrm>
              <a:off x="6561566" y="4867743"/>
              <a:ext cx="810748" cy="395373"/>
              <a:chOff x="4621457" y="4797656"/>
              <a:chExt cx="810748" cy="395373"/>
            </a:xfrm>
          </p:grpSpPr>
          <p:sp>
            <p:nvSpPr>
              <p:cNvPr id="62" name="矩形 61"/>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3" name="直接连接符 62"/>
              <p:cNvCxnSpPr/>
              <p:nvPr/>
            </p:nvCxnSpPr>
            <p:spPr>
              <a:xfrm>
                <a:off x="4621457" y="5048396"/>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64" name="矩形 63"/>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8" name="组合 47"/>
            <p:cNvGrpSpPr/>
            <p:nvPr/>
          </p:nvGrpSpPr>
          <p:grpSpPr>
            <a:xfrm>
              <a:off x="6578377" y="4390941"/>
              <a:ext cx="810748" cy="395373"/>
              <a:chOff x="4621457" y="4797656"/>
              <a:chExt cx="810748" cy="395373"/>
            </a:xfrm>
          </p:grpSpPr>
          <p:sp>
            <p:nvSpPr>
              <p:cNvPr id="59" name="矩形 58"/>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0" name="直接连接符 59"/>
              <p:cNvCxnSpPr/>
              <p:nvPr/>
            </p:nvCxnSpPr>
            <p:spPr>
              <a:xfrm>
                <a:off x="4621457" y="5005069"/>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61" name="矩形 60"/>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9" name="矩形 48"/>
            <p:cNvSpPr/>
            <p:nvPr/>
          </p:nvSpPr>
          <p:spPr>
            <a:xfrm>
              <a:off x="6881560" y="3917946"/>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矩形 49"/>
            <p:cNvSpPr/>
            <p:nvPr/>
          </p:nvSpPr>
          <p:spPr>
            <a:xfrm>
              <a:off x="6914726" y="4993165"/>
              <a:ext cx="119288" cy="138690"/>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矩形 50"/>
            <p:cNvSpPr/>
            <p:nvPr/>
          </p:nvSpPr>
          <p:spPr>
            <a:xfrm>
              <a:off x="4971950" y="3917695"/>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 name="矩形 51"/>
            <p:cNvSpPr/>
            <p:nvPr/>
          </p:nvSpPr>
          <p:spPr>
            <a:xfrm>
              <a:off x="5014542" y="4926047"/>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3" name="矩形 52"/>
            <p:cNvSpPr/>
            <p:nvPr/>
          </p:nvSpPr>
          <p:spPr>
            <a:xfrm>
              <a:off x="4872113" y="4926047"/>
              <a:ext cx="119288" cy="138690"/>
            </a:xfrm>
            <a:prstGeom prst="rect">
              <a:avLst/>
            </a:prstGeom>
            <a:solidFill>
              <a:srgbClr val="00B05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4" name="组合 53"/>
            <p:cNvGrpSpPr/>
            <p:nvPr/>
          </p:nvGrpSpPr>
          <p:grpSpPr>
            <a:xfrm>
              <a:off x="5342915" y="3718965"/>
              <a:ext cx="1237035" cy="1455015"/>
              <a:chOff x="5342915" y="3718965"/>
              <a:chExt cx="1237035" cy="1455015"/>
            </a:xfrm>
          </p:grpSpPr>
          <p:sp>
            <p:nvSpPr>
              <p:cNvPr id="56" name="矩形 55"/>
              <p:cNvSpPr/>
              <p:nvPr/>
            </p:nvSpPr>
            <p:spPr>
              <a:xfrm>
                <a:off x="5466769" y="3718965"/>
                <a:ext cx="1113181" cy="1418570"/>
              </a:xfrm>
              <a:prstGeom prst="rect">
                <a:avLst/>
              </a:prstGeom>
              <a:solidFill>
                <a:srgbClr val="009FF6"/>
              </a:solidFill>
              <a:ln w="1905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7" name="矩形 56"/>
              <p:cNvSpPr/>
              <p:nvPr/>
            </p:nvSpPr>
            <p:spPr>
              <a:xfrm>
                <a:off x="5342915" y="3755410"/>
                <a:ext cx="1173480" cy="1418570"/>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Text Box 79"/>
              <p:cNvSpPr txBox="1">
                <a:spLocks noChangeArrowheads="1"/>
              </p:cNvSpPr>
              <p:nvPr/>
            </p:nvSpPr>
            <p:spPr bwMode="auto">
              <a:xfrm>
                <a:off x="5568028" y="4072674"/>
                <a:ext cx="7487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交换结构</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5" name="Text Box 79"/>
            <p:cNvSpPr txBox="1">
              <a:spLocks noChangeArrowheads="1"/>
            </p:cNvSpPr>
            <p:nvPr/>
          </p:nvSpPr>
          <p:spPr bwMode="auto">
            <a:xfrm>
              <a:off x="4309023" y="5282713"/>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线头阻塞</a:t>
              </a:r>
              <a:endParaRPr kumimoji="1" lang="en-US" altLang="zh-CN"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绿色报文经历线头阻塞</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77" name="组合 76"/>
          <p:cNvGrpSpPr/>
          <p:nvPr/>
        </p:nvGrpSpPr>
        <p:grpSpPr>
          <a:xfrm>
            <a:off x="1295402" y="2651436"/>
            <a:ext cx="9731186" cy="876330"/>
            <a:chOff x="1403750" y="3593123"/>
            <a:chExt cx="9731186" cy="876330"/>
          </a:xfrm>
        </p:grpSpPr>
        <p:grpSp>
          <p:nvGrpSpPr>
            <p:cNvPr id="78" name="组合 77"/>
            <p:cNvGrpSpPr/>
            <p:nvPr/>
          </p:nvGrpSpPr>
          <p:grpSpPr>
            <a:xfrm>
              <a:off x="1403750" y="3593123"/>
              <a:ext cx="490436" cy="476221"/>
              <a:chOff x="1403750" y="3593123"/>
              <a:chExt cx="808892" cy="785446"/>
            </a:xfrm>
          </p:grpSpPr>
          <p:sp>
            <p:nvSpPr>
              <p:cNvPr id="80" name="对话气泡: 椭圆形 79"/>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79" name="Text Box 79"/>
            <p:cNvSpPr txBox="1">
              <a:spLocks noChangeArrowheads="1"/>
            </p:cNvSpPr>
            <p:nvPr/>
          </p:nvSpPr>
          <p:spPr bwMode="auto">
            <a:xfrm>
              <a:off x="1985931" y="3593123"/>
              <a:ext cx="9149005"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线头阻塞：</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输入队列中排队分组被位于线头的另一个分组阻塞，须等待交换结构发送。</a:t>
              </a:r>
              <a:endPar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路由器输入端口排队</a:t>
            </a:r>
            <a:endParaRPr lang="zh-CN" altLang="en-US" dirty="0"/>
          </a:p>
        </p:txBody>
      </p:sp>
      <p:grpSp>
        <p:nvGrpSpPr>
          <p:cNvPr id="4" name="组合 3"/>
          <p:cNvGrpSpPr/>
          <p:nvPr/>
        </p:nvGrpSpPr>
        <p:grpSpPr>
          <a:xfrm>
            <a:off x="2638255" y="4005035"/>
            <a:ext cx="3241264" cy="2240311"/>
            <a:chOff x="951784" y="3700866"/>
            <a:chExt cx="3241264" cy="2240311"/>
          </a:xfrm>
        </p:grpSpPr>
        <p:grpSp>
          <p:nvGrpSpPr>
            <p:cNvPr id="5" name="组合 4"/>
            <p:cNvGrpSpPr/>
            <p:nvPr/>
          </p:nvGrpSpPr>
          <p:grpSpPr>
            <a:xfrm>
              <a:off x="1985676" y="3700866"/>
              <a:ext cx="1237035" cy="1464541"/>
              <a:chOff x="1985676" y="3700866"/>
              <a:chExt cx="1237035" cy="1464541"/>
            </a:xfrm>
          </p:grpSpPr>
          <p:grpSp>
            <p:nvGrpSpPr>
              <p:cNvPr id="38" name="组合 37"/>
              <p:cNvGrpSpPr/>
              <p:nvPr/>
            </p:nvGrpSpPr>
            <p:grpSpPr>
              <a:xfrm>
                <a:off x="1985676" y="3700866"/>
                <a:ext cx="1237035" cy="1464541"/>
                <a:chOff x="1985676" y="3700866"/>
                <a:chExt cx="1237035" cy="1464541"/>
              </a:xfrm>
            </p:grpSpPr>
            <p:sp>
              <p:nvSpPr>
                <p:cNvPr id="40" name="矩形 39"/>
                <p:cNvSpPr/>
                <p:nvPr/>
              </p:nvSpPr>
              <p:spPr>
                <a:xfrm>
                  <a:off x="2109530" y="3700866"/>
                  <a:ext cx="1113181" cy="1418570"/>
                </a:xfrm>
                <a:prstGeom prst="rect">
                  <a:avLst/>
                </a:prstGeom>
                <a:solidFill>
                  <a:srgbClr val="009FF6"/>
                </a:solidFill>
                <a:ln w="1905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矩形 40"/>
                <p:cNvSpPr/>
                <p:nvPr/>
              </p:nvSpPr>
              <p:spPr>
                <a:xfrm>
                  <a:off x="1985676" y="3746837"/>
                  <a:ext cx="1173480" cy="1418570"/>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9" name="Text Box 79"/>
              <p:cNvSpPr txBox="1">
                <a:spLocks noChangeArrowheads="1"/>
              </p:cNvSpPr>
              <p:nvPr/>
            </p:nvSpPr>
            <p:spPr bwMode="auto">
              <a:xfrm>
                <a:off x="2148327" y="4119191"/>
                <a:ext cx="8809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交换结构</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6" name="组合 5"/>
            <p:cNvGrpSpPr/>
            <p:nvPr/>
          </p:nvGrpSpPr>
          <p:grpSpPr>
            <a:xfrm>
              <a:off x="3223193" y="3853514"/>
              <a:ext cx="810748" cy="395373"/>
              <a:chOff x="4621457" y="4797656"/>
              <a:chExt cx="810748" cy="395373"/>
            </a:xfrm>
          </p:grpSpPr>
          <p:sp>
            <p:nvSpPr>
              <p:cNvPr id="35" name="矩形 34"/>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6" name="直接连接符 35"/>
              <p:cNvCxnSpPr/>
              <p:nvPr/>
            </p:nvCxnSpPr>
            <p:spPr>
              <a:xfrm>
                <a:off x="4621457" y="5028884"/>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37" name="矩形 36"/>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7" name="组合 6"/>
            <p:cNvGrpSpPr/>
            <p:nvPr/>
          </p:nvGrpSpPr>
          <p:grpSpPr>
            <a:xfrm>
              <a:off x="3198716" y="4853631"/>
              <a:ext cx="810748" cy="395373"/>
              <a:chOff x="4621457" y="4797656"/>
              <a:chExt cx="810748" cy="395373"/>
            </a:xfrm>
          </p:grpSpPr>
          <p:sp>
            <p:nvSpPr>
              <p:cNvPr id="32" name="矩形 31"/>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3" name="直接连接符 32"/>
              <p:cNvCxnSpPr/>
              <p:nvPr/>
            </p:nvCxnSpPr>
            <p:spPr>
              <a:xfrm>
                <a:off x="4621457" y="5048396"/>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34" name="矩形 33"/>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8" name="组合 7"/>
            <p:cNvGrpSpPr/>
            <p:nvPr/>
          </p:nvGrpSpPr>
          <p:grpSpPr>
            <a:xfrm>
              <a:off x="3215527" y="4376829"/>
              <a:ext cx="810748" cy="395373"/>
              <a:chOff x="4621457" y="4797656"/>
              <a:chExt cx="810748" cy="395373"/>
            </a:xfrm>
          </p:grpSpPr>
          <p:sp>
            <p:nvSpPr>
              <p:cNvPr id="29" name="矩形 28"/>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0" name="直接连接符 29"/>
              <p:cNvCxnSpPr/>
              <p:nvPr/>
            </p:nvCxnSpPr>
            <p:spPr>
              <a:xfrm>
                <a:off x="4621457" y="5005069"/>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31" name="矩形 30"/>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1184813" y="3767964"/>
              <a:ext cx="810748" cy="395373"/>
              <a:chOff x="4573945" y="4797656"/>
              <a:chExt cx="810748" cy="395373"/>
            </a:xfrm>
          </p:grpSpPr>
          <p:sp>
            <p:nvSpPr>
              <p:cNvPr id="26" name="矩形 25"/>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7" name="直接连接符 26"/>
              <p:cNvCxnSpPr/>
              <p:nvPr/>
            </p:nvCxnSpPr>
            <p:spPr>
              <a:xfrm>
                <a:off x="4573945" y="4991346"/>
                <a:ext cx="810748" cy="0"/>
              </a:xfrm>
              <a:prstGeom prst="line">
                <a:avLst/>
              </a:prstGeom>
              <a:noFill/>
              <a:ln w="19050" cap="flat" cmpd="sng" algn="ctr">
                <a:solidFill>
                  <a:sysClr val="windowText" lastClr="000000"/>
                </a:solidFill>
                <a:prstDash val="solid"/>
                <a:miter lim="800000"/>
                <a:headEnd type="none" w="med" len="med"/>
                <a:tailEnd type="none" w="med" len="med"/>
              </a:ln>
              <a:effectLst/>
            </p:spPr>
          </p:cxnSp>
          <p:sp>
            <p:nvSpPr>
              <p:cNvPr id="28" name="矩形 27"/>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0" name="组合 9"/>
            <p:cNvGrpSpPr/>
            <p:nvPr/>
          </p:nvGrpSpPr>
          <p:grpSpPr>
            <a:xfrm>
              <a:off x="1174928" y="4777328"/>
              <a:ext cx="810748" cy="395373"/>
              <a:chOff x="4531019" y="4797656"/>
              <a:chExt cx="810748" cy="395373"/>
            </a:xfrm>
          </p:grpSpPr>
          <p:sp>
            <p:nvSpPr>
              <p:cNvPr id="23" name="矩形 22"/>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4" name="直接连接符 23"/>
              <p:cNvCxnSpPr/>
              <p:nvPr/>
            </p:nvCxnSpPr>
            <p:spPr>
              <a:xfrm>
                <a:off x="4531019" y="5017123"/>
                <a:ext cx="810748" cy="0"/>
              </a:xfrm>
              <a:prstGeom prst="line">
                <a:avLst/>
              </a:prstGeom>
              <a:noFill/>
              <a:ln w="19050" cap="flat" cmpd="sng" algn="ctr">
                <a:solidFill>
                  <a:sysClr val="windowText" lastClr="000000"/>
                </a:solidFill>
                <a:prstDash val="solid"/>
                <a:miter lim="800000"/>
                <a:headEnd type="none" w="med" len="med"/>
                <a:tailEnd type="none" w="med" len="med"/>
              </a:ln>
              <a:effectLst/>
            </p:spPr>
          </p:cxnSp>
          <p:sp>
            <p:nvSpPr>
              <p:cNvPr id="25" name="矩形 24"/>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1" name="组合 10"/>
            <p:cNvGrpSpPr/>
            <p:nvPr/>
          </p:nvGrpSpPr>
          <p:grpSpPr>
            <a:xfrm>
              <a:off x="1173436" y="4256292"/>
              <a:ext cx="810748" cy="395373"/>
              <a:chOff x="4555954" y="4797656"/>
              <a:chExt cx="810748" cy="395373"/>
            </a:xfrm>
          </p:grpSpPr>
          <p:sp>
            <p:nvSpPr>
              <p:cNvPr id="20" name="矩形 19"/>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1" name="直接连接符 20"/>
              <p:cNvCxnSpPr/>
              <p:nvPr/>
            </p:nvCxnSpPr>
            <p:spPr>
              <a:xfrm>
                <a:off x="4555954" y="5031555"/>
                <a:ext cx="810748" cy="0"/>
              </a:xfrm>
              <a:prstGeom prst="line">
                <a:avLst/>
              </a:prstGeom>
              <a:noFill/>
              <a:ln w="19050" cap="flat" cmpd="sng" algn="ctr">
                <a:solidFill>
                  <a:sysClr val="windowText" lastClr="000000"/>
                </a:solidFill>
                <a:prstDash val="solid"/>
                <a:miter lim="800000"/>
                <a:headEnd type="none" w="med" len="med"/>
                <a:tailEnd type="none" w="med" len="med"/>
              </a:ln>
              <a:effectLst/>
            </p:spPr>
          </p:cxnSp>
          <p:sp>
            <p:nvSpPr>
              <p:cNvPr id="22" name="矩形 21"/>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2" name="矩形 11"/>
            <p:cNvSpPr/>
            <p:nvPr/>
          </p:nvSpPr>
          <p:spPr>
            <a:xfrm>
              <a:off x="1440361" y="3903276"/>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p:nvSpPr>
          <p:spPr>
            <a:xfrm>
              <a:off x="1569167" y="3903276"/>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13"/>
            <p:cNvSpPr/>
            <p:nvPr/>
          </p:nvSpPr>
          <p:spPr>
            <a:xfrm>
              <a:off x="1590187" y="4396046"/>
              <a:ext cx="119288" cy="138690"/>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矩形 14"/>
            <p:cNvSpPr/>
            <p:nvPr/>
          </p:nvSpPr>
          <p:spPr>
            <a:xfrm>
              <a:off x="1635144" y="4912125"/>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a:off x="1492715" y="4912125"/>
              <a:ext cx="119288" cy="138690"/>
            </a:xfrm>
            <a:prstGeom prst="rect">
              <a:avLst/>
            </a:prstGeom>
            <a:solidFill>
              <a:srgbClr val="00B05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55"/>
            <p:cNvSpPr/>
            <p:nvPr/>
          </p:nvSpPr>
          <p:spPr bwMode="auto">
            <a:xfrm>
              <a:off x="1819058" y="4619888"/>
              <a:ext cx="1562814" cy="420014"/>
            </a:xfrm>
            <a:custGeom>
              <a:avLst/>
              <a:gdLst>
                <a:gd name="T0" fmla="*/ 0 w 2017"/>
                <a:gd name="T1" fmla="*/ 2147483646 h 2209"/>
                <a:gd name="T2" fmla="*/ 2147483646 w 2017"/>
                <a:gd name="T3" fmla="*/ 2147483646 h 2209"/>
                <a:gd name="T4" fmla="*/ 2147483646 w 2017"/>
                <a:gd name="T5" fmla="*/ 0 h 2209"/>
                <a:gd name="T6" fmla="*/ 0 60000 65536"/>
                <a:gd name="T7" fmla="*/ 0 60000 65536"/>
                <a:gd name="T8" fmla="*/ 0 60000 65536"/>
                <a:gd name="T9" fmla="*/ 0 w 2017"/>
                <a:gd name="T10" fmla="*/ 0 h 2209"/>
                <a:gd name="T11" fmla="*/ 2017 w 2017"/>
                <a:gd name="T12" fmla="*/ 2209 h 2209"/>
                <a:gd name="connsiteX0" fmla="*/ 0 w 9995"/>
                <a:gd name="connsiteY0" fmla="*/ 9995 h 10110"/>
                <a:gd name="connsiteX1" fmla="*/ 4116 w 9995"/>
                <a:gd name="connsiteY1" fmla="*/ 10110 h 10110"/>
                <a:gd name="connsiteX2" fmla="*/ 9995 w 9995"/>
                <a:gd name="connsiteY2" fmla="*/ 0 h 10110"/>
              </a:gdLst>
              <a:ahLst/>
              <a:cxnLst>
                <a:cxn ang="0">
                  <a:pos x="connsiteX0" y="connsiteY0"/>
                </a:cxn>
                <a:cxn ang="0">
                  <a:pos x="connsiteX1" y="connsiteY1"/>
                </a:cxn>
                <a:cxn ang="0">
                  <a:pos x="connsiteX2" y="connsiteY2"/>
                </a:cxn>
              </a:cxnLst>
              <a:rect l="l" t="t" r="r" b="b"/>
              <a:pathLst>
                <a:path w="9995" h="10110">
                  <a:moveTo>
                    <a:pt x="0" y="9995"/>
                  </a:moveTo>
                  <a:lnTo>
                    <a:pt x="4116" y="10110"/>
                  </a:lnTo>
                  <a:cubicBezTo>
                    <a:pt x="6441" y="6778"/>
                    <a:pt x="7670" y="3332"/>
                    <a:pt x="9995" y="0"/>
                  </a:cubicBezTo>
                </a:path>
              </a:pathLst>
            </a:custGeom>
            <a:noFill/>
            <a:ln w="28575" cap="flat">
              <a:solidFill>
                <a:srgbClr val="00B050"/>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endParaRPr>
            </a:p>
          </p:txBody>
        </p:sp>
        <p:sp>
          <p:nvSpPr>
            <p:cNvPr id="18" name="Freeform 61"/>
            <p:cNvSpPr/>
            <p:nvPr/>
          </p:nvSpPr>
          <p:spPr bwMode="auto">
            <a:xfrm flipV="1">
              <a:off x="1806392" y="4433889"/>
              <a:ext cx="1573199" cy="525849"/>
            </a:xfrm>
            <a:custGeom>
              <a:avLst/>
              <a:gdLst>
                <a:gd name="T0" fmla="*/ 0 w 1958"/>
                <a:gd name="T1" fmla="*/ 2147483646 h 1095"/>
                <a:gd name="T2" fmla="*/ 2147483646 w 1958"/>
                <a:gd name="T3" fmla="*/ 2147483646 h 1095"/>
                <a:gd name="T4" fmla="*/ 2147483646 w 1958"/>
                <a:gd name="T5" fmla="*/ 0 h 1095"/>
                <a:gd name="T6" fmla="*/ 0 60000 65536"/>
                <a:gd name="T7" fmla="*/ 0 60000 65536"/>
                <a:gd name="T8" fmla="*/ 0 60000 65536"/>
                <a:gd name="T9" fmla="*/ 0 w 1958"/>
                <a:gd name="T10" fmla="*/ 0 h 1095"/>
                <a:gd name="T11" fmla="*/ 1958 w 1958"/>
                <a:gd name="T12" fmla="*/ 1095 h 1095"/>
                <a:gd name="connsiteX0" fmla="*/ 0 w 10000"/>
                <a:gd name="connsiteY0" fmla="*/ 10000 h 10000"/>
                <a:gd name="connsiteX1" fmla="*/ 3878 w 10000"/>
                <a:gd name="connsiteY1" fmla="*/ 987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lnTo>
                    <a:pt x="3878" y="9873"/>
                  </a:lnTo>
                  <a:cubicBezTo>
                    <a:pt x="6265" y="6601"/>
                    <a:pt x="7613" y="3272"/>
                    <a:pt x="10000" y="0"/>
                  </a:cubicBezTo>
                </a:path>
              </a:pathLst>
            </a:custGeom>
            <a:noFill/>
            <a:ln w="28575" cap="flat">
              <a:solidFill>
                <a:srgbClr val="009FF6"/>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9" name="Text Box 79"/>
            <p:cNvSpPr txBox="1">
              <a:spLocks noChangeArrowheads="1"/>
            </p:cNvSpPr>
            <p:nvPr/>
          </p:nvSpPr>
          <p:spPr bwMode="auto">
            <a:xfrm>
              <a:off x="951784" y="5264069"/>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输出端口竞争</a:t>
              </a:r>
              <a:endParaRPr kumimoji="1" lang="en-US" altLang="zh-CN"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仅有</a:t>
              </a:r>
              <a:r>
                <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1</a:t>
              </a: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个红色报文被转发</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42" name="组合 41"/>
          <p:cNvGrpSpPr/>
          <p:nvPr/>
        </p:nvGrpSpPr>
        <p:grpSpPr>
          <a:xfrm>
            <a:off x="7153592" y="4004490"/>
            <a:ext cx="3241264" cy="2240856"/>
            <a:chOff x="4309023" y="3718965"/>
            <a:chExt cx="3241264" cy="2240856"/>
          </a:xfrm>
        </p:grpSpPr>
        <p:grpSp>
          <p:nvGrpSpPr>
            <p:cNvPr id="43" name="组合 42"/>
            <p:cNvGrpSpPr/>
            <p:nvPr/>
          </p:nvGrpSpPr>
          <p:grpSpPr>
            <a:xfrm>
              <a:off x="4532167" y="4797656"/>
              <a:ext cx="810748" cy="395373"/>
              <a:chOff x="4532167" y="4797656"/>
              <a:chExt cx="810748" cy="395373"/>
            </a:xfrm>
          </p:grpSpPr>
          <p:sp>
            <p:nvSpPr>
              <p:cNvPr id="74" name="矩形 73"/>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5" name="直接连接符 74"/>
              <p:cNvCxnSpPr/>
              <p:nvPr/>
            </p:nvCxnSpPr>
            <p:spPr>
              <a:xfrm>
                <a:off x="4532167" y="5009832"/>
                <a:ext cx="810748" cy="0"/>
              </a:xfrm>
              <a:prstGeom prst="line">
                <a:avLst/>
              </a:prstGeom>
              <a:noFill/>
              <a:ln w="19050" cap="flat" cmpd="sng" algn="ctr">
                <a:solidFill>
                  <a:sysClr val="windowText" lastClr="000000"/>
                </a:solidFill>
                <a:prstDash val="solid"/>
                <a:miter lim="800000"/>
              </a:ln>
              <a:effectLst/>
            </p:spPr>
          </p:cxnSp>
          <p:sp>
            <p:nvSpPr>
              <p:cNvPr id="76" name="矩形 75"/>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4" name="组合 43"/>
            <p:cNvGrpSpPr/>
            <p:nvPr/>
          </p:nvGrpSpPr>
          <p:grpSpPr>
            <a:xfrm>
              <a:off x="4532167" y="4269898"/>
              <a:ext cx="810748" cy="395373"/>
              <a:chOff x="4532167" y="4797656"/>
              <a:chExt cx="810748" cy="395373"/>
            </a:xfrm>
          </p:grpSpPr>
          <p:sp>
            <p:nvSpPr>
              <p:cNvPr id="71" name="矩形 70"/>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2" name="直接连接符 71"/>
              <p:cNvCxnSpPr/>
              <p:nvPr/>
            </p:nvCxnSpPr>
            <p:spPr>
              <a:xfrm>
                <a:off x="4532167" y="5028884"/>
                <a:ext cx="810748" cy="0"/>
              </a:xfrm>
              <a:prstGeom prst="line">
                <a:avLst/>
              </a:prstGeom>
              <a:noFill/>
              <a:ln w="19050" cap="flat" cmpd="sng" algn="ctr">
                <a:solidFill>
                  <a:sysClr val="windowText" lastClr="000000"/>
                </a:solidFill>
                <a:prstDash val="solid"/>
                <a:miter lim="800000"/>
              </a:ln>
              <a:effectLst/>
            </p:spPr>
          </p:cxnSp>
          <p:sp>
            <p:nvSpPr>
              <p:cNvPr id="73" name="矩形 72"/>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5" name="组合 44"/>
            <p:cNvGrpSpPr/>
            <p:nvPr/>
          </p:nvGrpSpPr>
          <p:grpSpPr>
            <a:xfrm>
              <a:off x="4513220" y="3781988"/>
              <a:ext cx="810748" cy="395373"/>
              <a:chOff x="4532167" y="4797656"/>
              <a:chExt cx="810748" cy="395373"/>
            </a:xfrm>
          </p:grpSpPr>
          <p:sp>
            <p:nvSpPr>
              <p:cNvPr id="68" name="矩形 67"/>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9" name="直接连接符 68"/>
              <p:cNvCxnSpPr/>
              <p:nvPr/>
            </p:nvCxnSpPr>
            <p:spPr>
              <a:xfrm>
                <a:off x="4532167" y="5028884"/>
                <a:ext cx="810748" cy="0"/>
              </a:xfrm>
              <a:prstGeom prst="line">
                <a:avLst/>
              </a:prstGeom>
              <a:noFill/>
              <a:ln w="19050" cap="flat" cmpd="sng" algn="ctr">
                <a:solidFill>
                  <a:sysClr val="windowText" lastClr="000000"/>
                </a:solidFill>
                <a:prstDash val="solid"/>
                <a:miter lim="800000"/>
              </a:ln>
              <a:effectLst/>
            </p:spPr>
          </p:cxnSp>
          <p:sp>
            <p:nvSpPr>
              <p:cNvPr id="70" name="矩形 69"/>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6" name="组合 45"/>
            <p:cNvGrpSpPr/>
            <p:nvPr/>
          </p:nvGrpSpPr>
          <p:grpSpPr>
            <a:xfrm>
              <a:off x="6586043" y="3867626"/>
              <a:ext cx="810748" cy="395373"/>
              <a:chOff x="4621457" y="4797656"/>
              <a:chExt cx="810748" cy="395373"/>
            </a:xfrm>
          </p:grpSpPr>
          <p:sp>
            <p:nvSpPr>
              <p:cNvPr id="65" name="矩形 64"/>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6" name="直接连接符 65"/>
              <p:cNvCxnSpPr/>
              <p:nvPr/>
            </p:nvCxnSpPr>
            <p:spPr>
              <a:xfrm>
                <a:off x="4621457" y="5028884"/>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67" name="矩形 66"/>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7" name="组合 46"/>
            <p:cNvGrpSpPr/>
            <p:nvPr/>
          </p:nvGrpSpPr>
          <p:grpSpPr>
            <a:xfrm>
              <a:off x="6561566" y="4867743"/>
              <a:ext cx="810748" cy="395373"/>
              <a:chOff x="4621457" y="4797656"/>
              <a:chExt cx="810748" cy="395373"/>
            </a:xfrm>
          </p:grpSpPr>
          <p:sp>
            <p:nvSpPr>
              <p:cNvPr id="62" name="矩形 61"/>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3" name="直接连接符 62"/>
              <p:cNvCxnSpPr/>
              <p:nvPr/>
            </p:nvCxnSpPr>
            <p:spPr>
              <a:xfrm>
                <a:off x="4621457" y="5048396"/>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64" name="矩形 63"/>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8" name="组合 47"/>
            <p:cNvGrpSpPr/>
            <p:nvPr/>
          </p:nvGrpSpPr>
          <p:grpSpPr>
            <a:xfrm>
              <a:off x="6578377" y="4390941"/>
              <a:ext cx="810748" cy="395373"/>
              <a:chOff x="4621457" y="4797656"/>
              <a:chExt cx="810748" cy="395373"/>
            </a:xfrm>
          </p:grpSpPr>
          <p:sp>
            <p:nvSpPr>
              <p:cNvPr id="59" name="矩形 58"/>
              <p:cNvSpPr/>
              <p:nvPr/>
            </p:nvSpPr>
            <p:spPr>
              <a:xfrm>
                <a:off x="4856096" y="4797656"/>
                <a:ext cx="350996" cy="352425"/>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0" name="直接连接符 59"/>
              <p:cNvCxnSpPr/>
              <p:nvPr/>
            </p:nvCxnSpPr>
            <p:spPr>
              <a:xfrm>
                <a:off x="4621457" y="5005069"/>
                <a:ext cx="810748" cy="0"/>
              </a:xfrm>
              <a:prstGeom prst="line">
                <a:avLst/>
              </a:prstGeom>
              <a:noFill/>
              <a:ln w="19050" cap="flat" cmpd="sng" algn="ctr">
                <a:solidFill>
                  <a:sysClr val="windowText" lastClr="000000"/>
                </a:solidFill>
                <a:prstDash val="solid"/>
                <a:miter lim="800000"/>
                <a:headEnd type="none" w="med" len="med"/>
                <a:tailEnd type="triangle" w="med" len="med"/>
              </a:ln>
              <a:effectLst/>
            </p:spPr>
          </p:cxnSp>
          <p:sp>
            <p:nvSpPr>
              <p:cNvPr id="61" name="矩形 60"/>
              <p:cNvSpPr/>
              <p:nvPr/>
            </p:nvSpPr>
            <p:spPr>
              <a:xfrm>
                <a:off x="4811487" y="4840604"/>
                <a:ext cx="350996" cy="352425"/>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9" name="矩形 48"/>
            <p:cNvSpPr/>
            <p:nvPr/>
          </p:nvSpPr>
          <p:spPr>
            <a:xfrm>
              <a:off x="6881560" y="3917946"/>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矩形 49"/>
            <p:cNvSpPr/>
            <p:nvPr/>
          </p:nvSpPr>
          <p:spPr>
            <a:xfrm>
              <a:off x="6914726" y="4993165"/>
              <a:ext cx="119288" cy="138690"/>
            </a:xfrm>
            <a:prstGeom prst="rect">
              <a:avLst/>
            </a:prstGeom>
            <a:solidFill>
              <a:srgbClr val="009FF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矩形 50"/>
            <p:cNvSpPr/>
            <p:nvPr/>
          </p:nvSpPr>
          <p:spPr>
            <a:xfrm>
              <a:off x="4971950" y="3917695"/>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 name="矩形 51"/>
            <p:cNvSpPr/>
            <p:nvPr/>
          </p:nvSpPr>
          <p:spPr>
            <a:xfrm>
              <a:off x="5014542" y="4926047"/>
              <a:ext cx="119288" cy="138690"/>
            </a:xfrm>
            <a:prstGeom prst="rect">
              <a:avLst/>
            </a:prstGeom>
            <a:solidFill>
              <a:srgbClr val="C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3" name="矩形 52"/>
            <p:cNvSpPr/>
            <p:nvPr/>
          </p:nvSpPr>
          <p:spPr>
            <a:xfrm>
              <a:off x="4872113" y="4926047"/>
              <a:ext cx="119288" cy="138690"/>
            </a:xfrm>
            <a:prstGeom prst="rect">
              <a:avLst/>
            </a:prstGeom>
            <a:solidFill>
              <a:srgbClr val="00B05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4" name="组合 53"/>
            <p:cNvGrpSpPr/>
            <p:nvPr/>
          </p:nvGrpSpPr>
          <p:grpSpPr>
            <a:xfrm>
              <a:off x="5342915" y="3718965"/>
              <a:ext cx="1237035" cy="1455015"/>
              <a:chOff x="5342915" y="3718965"/>
              <a:chExt cx="1237035" cy="1455015"/>
            </a:xfrm>
          </p:grpSpPr>
          <p:sp>
            <p:nvSpPr>
              <p:cNvPr id="56" name="矩形 55"/>
              <p:cNvSpPr/>
              <p:nvPr/>
            </p:nvSpPr>
            <p:spPr>
              <a:xfrm>
                <a:off x="5466769" y="3718965"/>
                <a:ext cx="1113181" cy="1418570"/>
              </a:xfrm>
              <a:prstGeom prst="rect">
                <a:avLst/>
              </a:prstGeom>
              <a:solidFill>
                <a:srgbClr val="009FF6"/>
              </a:solidFill>
              <a:ln w="1905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7" name="矩形 56"/>
              <p:cNvSpPr/>
              <p:nvPr/>
            </p:nvSpPr>
            <p:spPr>
              <a:xfrm>
                <a:off x="5342915" y="3755410"/>
                <a:ext cx="1173480" cy="1418570"/>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Text Box 79"/>
              <p:cNvSpPr txBox="1">
                <a:spLocks noChangeArrowheads="1"/>
              </p:cNvSpPr>
              <p:nvPr/>
            </p:nvSpPr>
            <p:spPr bwMode="auto">
              <a:xfrm>
                <a:off x="5568028" y="4072674"/>
                <a:ext cx="7487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交换结构</a:t>
                </a:r>
                <a:endPar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5" name="Text Box 79"/>
            <p:cNvSpPr txBox="1">
              <a:spLocks noChangeArrowheads="1"/>
            </p:cNvSpPr>
            <p:nvPr/>
          </p:nvSpPr>
          <p:spPr bwMode="auto">
            <a:xfrm>
              <a:off x="4309023" y="5282713"/>
              <a:ext cx="324126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线头阻塞</a:t>
              </a:r>
              <a:endParaRPr kumimoji="1" lang="en-US" altLang="zh-CN"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绿色报文经历线头阻塞</a:t>
              </a:r>
              <a:endParaRPr kumimoji="1" lang="en-US" altLang="zh-CN" sz="18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82" name="Rectangle 11"/>
          <p:cNvSpPr>
            <a:spLocks noChangeArrowheads="1"/>
          </p:cNvSpPr>
          <p:nvPr/>
        </p:nvSpPr>
        <p:spPr bwMode="auto">
          <a:xfrm>
            <a:off x="2673504" y="2778919"/>
            <a:ext cx="6844992"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8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输入缓冲区溢出可导致排队时延和丢包</a:t>
            </a:r>
            <a:r>
              <a:rPr kumimoji="1" lang="en-US" altLang="zh-CN" sz="28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a:t>
            </a:r>
            <a:endParaRPr kumimoji="1" lang="zh-CN" altLang="en-US" sz="28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randombar(horizontal)">
                                      <p:cBhvr>
                                        <p:cTn id="1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路由器交换结构</a:t>
            </a:r>
            <a:endParaRPr lang="zh-CN" altLang="en-US" dirty="0"/>
          </a:p>
        </p:txBody>
      </p:sp>
      <p:grpSp>
        <p:nvGrpSpPr>
          <p:cNvPr id="4" name="组合 3"/>
          <p:cNvGrpSpPr/>
          <p:nvPr/>
        </p:nvGrpSpPr>
        <p:grpSpPr>
          <a:xfrm>
            <a:off x="5307321" y="3100040"/>
            <a:ext cx="2127415" cy="2110844"/>
            <a:chOff x="4364831" y="1689950"/>
            <a:chExt cx="1781175" cy="1767301"/>
          </a:xfrm>
        </p:grpSpPr>
        <p:cxnSp>
          <p:nvCxnSpPr>
            <p:cNvPr id="5" name="直接箭头连接符 4"/>
            <p:cNvCxnSpPr/>
            <p:nvPr/>
          </p:nvCxnSpPr>
          <p:spPr>
            <a:xfrm>
              <a:off x="5963556" y="2892684"/>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963556" y="2499053"/>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243444" y="2102178"/>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887913" y="2818607"/>
              <a:ext cx="224631" cy="130968"/>
              <a:chOff x="4887913" y="2818607"/>
              <a:chExt cx="224631" cy="130968"/>
            </a:xfrm>
          </p:grpSpPr>
          <p:grpSp>
            <p:nvGrpSpPr>
              <p:cNvPr id="93" name="组合 92"/>
              <p:cNvGrpSpPr/>
              <p:nvPr/>
            </p:nvGrpSpPr>
            <p:grpSpPr>
              <a:xfrm>
                <a:off x="4887913" y="2818607"/>
                <a:ext cx="224631" cy="130968"/>
                <a:chOff x="4887913" y="2818607"/>
                <a:chExt cx="224631" cy="130968"/>
              </a:xfrm>
            </p:grpSpPr>
            <p:sp>
              <p:nvSpPr>
                <p:cNvPr id="95" name="矩形 94"/>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96" name="直接连接符 95"/>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94" name="直接连接符 93"/>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4887913" y="2428323"/>
              <a:ext cx="224631" cy="130968"/>
              <a:chOff x="4887913" y="2818607"/>
              <a:chExt cx="224631" cy="130968"/>
            </a:xfrm>
          </p:grpSpPr>
          <p:grpSp>
            <p:nvGrpSpPr>
              <p:cNvPr id="84" name="组合 83"/>
              <p:cNvGrpSpPr/>
              <p:nvPr/>
            </p:nvGrpSpPr>
            <p:grpSpPr>
              <a:xfrm>
                <a:off x="4887913" y="2818607"/>
                <a:ext cx="224631" cy="130968"/>
                <a:chOff x="4887913" y="2818607"/>
                <a:chExt cx="224631" cy="130968"/>
              </a:xfrm>
            </p:grpSpPr>
            <p:sp>
              <p:nvSpPr>
                <p:cNvPr id="86" name="矩形 85"/>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87" name="直接连接符 86"/>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4903239" y="2015648"/>
              <a:ext cx="224631" cy="130968"/>
              <a:chOff x="4887913" y="2818607"/>
              <a:chExt cx="224631" cy="130968"/>
            </a:xfrm>
          </p:grpSpPr>
          <p:grpSp>
            <p:nvGrpSpPr>
              <p:cNvPr id="75" name="组合 74"/>
              <p:cNvGrpSpPr/>
              <p:nvPr/>
            </p:nvGrpSpPr>
            <p:grpSpPr>
              <a:xfrm>
                <a:off x="4887913" y="2818607"/>
                <a:ext cx="224631" cy="130968"/>
                <a:chOff x="4887913" y="2818607"/>
                <a:chExt cx="224631" cy="130968"/>
              </a:xfrm>
            </p:grpSpPr>
            <p:sp>
              <p:nvSpPr>
                <p:cNvPr id="77" name="矩形 76"/>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78" name="直接连接符 77"/>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76" name="直接连接符 75"/>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flipH="1">
              <a:off x="5352393" y="2809316"/>
              <a:ext cx="224631" cy="130968"/>
              <a:chOff x="4887913" y="2818607"/>
              <a:chExt cx="224631" cy="130968"/>
            </a:xfrm>
          </p:grpSpPr>
          <p:grpSp>
            <p:nvGrpSpPr>
              <p:cNvPr id="66" name="组合 65"/>
              <p:cNvGrpSpPr/>
              <p:nvPr/>
            </p:nvGrpSpPr>
            <p:grpSpPr>
              <a:xfrm>
                <a:off x="4887913" y="2818607"/>
                <a:ext cx="224631" cy="130968"/>
                <a:chOff x="4887913" y="2818607"/>
                <a:chExt cx="224631" cy="130968"/>
              </a:xfrm>
            </p:grpSpPr>
            <p:sp>
              <p:nvSpPr>
                <p:cNvPr id="68" name="矩形 67"/>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9" name="直接连接符 68"/>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7" name="直接连接符 66"/>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flipH="1">
              <a:off x="5349012" y="2418873"/>
              <a:ext cx="224631" cy="130968"/>
              <a:chOff x="4887913" y="2818607"/>
              <a:chExt cx="224631" cy="130968"/>
            </a:xfrm>
          </p:grpSpPr>
          <p:grpSp>
            <p:nvGrpSpPr>
              <p:cNvPr id="57" name="组合 56"/>
              <p:cNvGrpSpPr/>
              <p:nvPr/>
            </p:nvGrpSpPr>
            <p:grpSpPr>
              <a:xfrm>
                <a:off x="4887913" y="2818607"/>
                <a:ext cx="224631" cy="130968"/>
                <a:chOff x="4887913" y="2818607"/>
                <a:chExt cx="224631" cy="130968"/>
              </a:xfrm>
            </p:grpSpPr>
            <p:sp>
              <p:nvSpPr>
                <p:cNvPr id="59" name="矩形 58"/>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0" name="直接连接符 59"/>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58" name="直接连接符 57"/>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flipH="1">
              <a:off x="5344250" y="2033986"/>
              <a:ext cx="224631" cy="130968"/>
              <a:chOff x="4887913" y="2818607"/>
              <a:chExt cx="224631" cy="130968"/>
            </a:xfrm>
          </p:grpSpPr>
          <p:grpSp>
            <p:nvGrpSpPr>
              <p:cNvPr id="48" name="组合 47"/>
              <p:cNvGrpSpPr/>
              <p:nvPr/>
            </p:nvGrpSpPr>
            <p:grpSpPr>
              <a:xfrm>
                <a:off x="4887913" y="2818607"/>
                <a:ext cx="224631" cy="130968"/>
                <a:chOff x="4887913" y="2818607"/>
                <a:chExt cx="224631" cy="130968"/>
              </a:xfrm>
            </p:grpSpPr>
            <p:sp>
              <p:nvSpPr>
                <p:cNvPr id="50" name="矩形 49"/>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51" name="直接连接符 50"/>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49" name="直接连接符 48"/>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590312" y="2032715"/>
              <a:ext cx="373244" cy="922510"/>
              <a:chOff x="5590312" y="2032715"/>
              <a:chExt cx="373244" cy="922510"/>
            </a:xfrm>
          </p:grpSpPr>
          <p:sp>
            <p:nvSpPr>
              <p:cNvPr id="42" name="矩形 41"/>
              <p:cNvSpPr/>
              <p:nvPr/>
            </p:nvSpPr>
            <p:spPr>
              <a:xfrm>
                <a:off x="5590312" y="203271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矩形 42"/>
              <p:cNvSpPr/>
              <p:nvPr/>
            </p:nvSpPr>
            <p:spPr>
              <a:xfrm>
                <a:off x="5596491" y="2416826"/>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矩形 43"/>
              <p:cNvSpPr/>
              <p:nvPr/>
            </p:nvSpPr>
            <p:spPr>
              <a:xfrm>
                <a:off x="5604696" y="2801264"/>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矩形 44"/>
              <p:cNvSpPr/>
              <p:nvPr/>
            </p:nvSpPr>
            <p:spPr>
              <a:xfrm>
                <a:off x="5809373" y="2826544"/>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矩形 45"/>
              <p:cNvSpPr/>
              <p:nvPr/>
            </p:nvSpPr>
            <p:spPr>
              <a:xfrm>
                <a:off x="5806835" y="2436101"/>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矩形 46"/>
              <p:cNvSpPr/>
              <p:nvPr/>
            </p:nvSpPr>
            <p:spPr>
              <a:xfrm>
                <a:off x="5802519" y="2054389"/>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5" name="组合 14"/>
            <p:cNvGrpSpPr/>
            <p:nvPr/>
          </p:nvGrpSpPr>
          <p:grpSpPr>
            <a:xfrm flipH="1">
              <a:off x="4504364" y="2000716"/>
              <a:ext cx="373244" cy="960556"/>
              <a:chOff x="5590312" y="2032715"/>
              <a:chExt cx="373244" cy="960556"/>
            </a:xfrm>
          </p:grpSpPr>
          <p:sp>
            <p:nvSpPr>
              <p:cNvPr id="36" name="矩形 35"/>
              <p:cNvSpPr/>
              <p:nvPr/>
            </p:nvSpPr>
            <p:spPr>
              <a:xfrm>
                <a:off x="5590312" y="203271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36"/>
              <p:cNvSpPr/>
              <p:nvPr/>
            </p:nvSpPr>
            <p:spPr>
              <a:xfrm>
                <a:off x="5596491" y="244882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矩形 37"/>
              <p:cNvSpPr/>
              <p:nvPr/>
            </p:nvSpPr>
            <p:spPr>
              <a:xfrm>
                <a:off x="5604696" y="2839310"/>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矩形 38"/>
              <p:cNvSpPr/>
              <p:nvPr/>
            </p:nvSpPr>
            <p:spPr>
              <a:xfrm>
                <a:off x="5809373" y="2851890"/>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矩形 39"/>
              <p:cNvSpPr/>
              <p:nvPr/>
            </p:nvSpPr>
            <p:spPr>
              <a:xfrm>
                <a:off x="5806835" y="2468100"/>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矩形 40"/>
              <p:cNvSpPr/>
              <p:nvPr/>
            </p:nvSpPr>
            <p:spPr>
              <a:xfrm>
                <a:off x="5802519" y="2054389"/>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16" name="直接连接符 15"/>
            <p:cNvCxnSpPr/>
            <p:nvPr/>
          </p:nvCxnSpPr>
          <p:spPr>
            <a:xfrm>
              <a:off x="4364831" y="1973153"/>
              <a:ext cx="91835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268901" y="1965220"/>
              <a:ext cx="0" cy="43815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255706" y="2392942"/>
              <a:ext cx="890300" cy="0"/>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395788" y="2063914"/>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379913" y="2478236"/>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371181" y="2870348"/>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112544" y="2086303"/>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235575" y="1978676"/>
              <a:ext cx="0" cy="104709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5112544" y="2505403"/>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5112544" y="2892684"/>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243444" y="2873782"/>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5243444" y="2478643"/>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5956702" y="2120419"/>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9" name="Text Box 79"/>
            <p:cNvSpPr txBox="1">
              <a:spLocks noChangeArrowheads="1"/>
            </p:cNvSpPr>
            <p:nvPr/>
          </p:nvSpPr>
          <p:spPr bwMode="auto">
            <a:xfrm>
              <a:off x="4704684" y="1689950"/>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0" name="Text Box 79"/>
            <p:cNvSpPr txBox="1">
              <a:spLocks noChangeArrowheads="1"/>
            </p:cNvSpPr>
            <p:nvPr/>
          </p:nvSpPr>
          <p:spPr bwMode="auto">
            <a:xfrm>
              <a:off x="5194671" y="1775942"/>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X</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1" name="Text Box 79"/>
            <p:cNvSpPr txBox="1">
              <a:spLocks noChangeArrowheads="1"/>
            </p:cNvSpPr>
            <p:nvPr/>
          </p:nvSpPr>
          <p:spPr bwMode="auto">
            <a:xfrm>
              <a:off x="5194671" y="2122668"/>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Y</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2" name="Text Box 79"/>
            <p:cNvSpPr txBox="1">
              <a:spLocks noChangeArrowheads="1"/>
            </p:cNvSpPr>
            <p:nvPr/>
          </p:nvSpPr>
          <p:spPr bwMode="auto">
            <a:xfrm>
              <a:off x="5194671" y="2546115"/>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Z</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3" name="Text Box 79"/>
            <p:cNvSpPr txBox="1">
              <a:spLocks noChangeArrowheads="1"/>
            </p:cNvSpPr>
            <p:nvPr/>
          </p:nvSpPr>
          <p:spPr bwMode="auto">
            <a:xfrm>
              <a:off x="4704684" y="2122026"/>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B</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4" name="Text Box 79"/>
            <p:cNvSpPr txBox="1">
              <a:spLocks noChangeArrowheads="1"/>
            </p:cNvSpPr>
            <p:nvPr/>
          </p:nvSpPr>
          <p:spPr bwMode="auto">
            <a:xfrm>
              <a:off x="4704684" y="2534986"/>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C</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5" name="Text Box 79"/>
            <p:cNvSpPr txBox="1">
              <a:spLocks noChangeArrowheads="1"/>
            </p:cNvSpPr>
            <p:nvPr/>
          </p:nvSpPr>
          <p:spPr bwMode="auto">
            <a:xfrm>
              <a:off x="4815864" y="3122260"/>
              <a:ext cx="839422"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总线</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02" name="组合 101"/>
          <p:cNvGrpSpPr/>
          <p:nvPr/>
        </p:nvGrpSpPr>
        <p:grpSpPr>
          <a:xfrm>
            <a:off x="1397557" y="3001214"/>
            <a:ext cx="3074579" cy="2167495"/>
            <a:chOff x="1174727" y="1515526"/>
            <a:chExt cx="3074579" cy="2167495"/>
          </a:xfrm>
        </p:grpSpPr>
        <p:grpSp>
          <p:nvGrpSpPr>
            <p:cNvPr id="103" name="组合 102"/>
            <p:cNvGrpSpPr/>
            <p:nvPr/>
          </p:nvGrpSpPr>
          <p:grpSpPr>
            <a:xfrm>
              <a:off x="2308371" y="1749870"/>
              <a:ext cx="870213" cy="1405407"/>
              <a:chOff x="2308371" y="1749870"/>
              <a:chExt cx="870213" cy="1405407"/>
            </a:xfrm>
          </p:grpSpPr>
          <p:sp>
            <p:nvSpPr>
              <p:cNvPr id="203" name="矩形 202"/>
              <p:cNvSpPr/>
              <p:nvPr/>
            </p:nvSpPr>
            <p:spPr>
              <a:xfrm>
                <a:off x="2308371" y="1749870"/>
                <a:ext cx="870213"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p:cNvSpPr/>
              <p:nvPr/>
            </p:nvSpPr>
            <p:spPr>
              <a:xfrm rot="5400000">
                <a:off x="2448502" y="2425196"/>
                <a:ext cx="1396615" cy="635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p:cNvGrpSpPr/>
            <p:nvPr/>
          </p:nvGrpSpPr>
          <p:grpSpPr>
            <a:xfrm>
              <a:off x="1174727" y="1515526"/>
              <a:ext cx="3074579" cy="2167495"/>
              <a:chOff x="1244301" y="1660258"/>
              <a:chExt cx="2574187" cy="1814733"/>
            </a:xfrm>
          </p:grpSpPr>
          <p:sp>
            <p:nvSpPr>
              <p:cNvPr id="105" name="矩形 104"/>
              <p:cNvSpPr/>
              <p:nvPr/>
            </p:nvSpPr>
            <p:spPr>
              <a:xfrm>
                <a:off x="2110192" y="1886398"/>
                <a:ext cx="765569" cy="119493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6" name="直接箭头连接符 105"/>
              <p:cNvCxnSpPr/>
              <p:nvPr/>
            </p:nvCxnSpPr>
            <p:spPr>
              <a:xfrm>
                <a:off x="3648300" y="2876962"/>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3648300" y="2483331"/>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a:off x="2914753" y="2086456"/>
                <a:ext cx="114241"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1761033" y="2788915"/>
                <a:ext cx="224631" cy="130968"/>
                <a:chOff x="4887913" y="2818607"/>
                <a:chExt cx="224631" cy="130968"/>
              </a:xfrm>
            </p:grpSpPr>
            <p:grpSp>
              <p:nvGrpSpPr>
                <p:cNvPr id="194" name="组合 193"/>
                <p:cNvGrpSpPr/>
                <p:nvPr/>
              </p:nvGrpSpPr>
              <p:grpSpPr>
                <a:xfrm>
                  <a:off x="4887913" y="2818607"/>
                  <a:ext cx="224631" cy="130968"/>
                  <a:chOff x="4887913" y="2818607"/>
                  <a:chExt cx="224631" cy="130968"/>
                </a:xfrm>
              </p:grpSpPr>
              <p:sp>
                <p:nvSpPr>
                  <p:cNvPr id="196" name="矩形 195"/>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97" name="直接连接符 196"/>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95" name="直接连接符 194"/>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1761033" y="2398631"/>
                <a:ext cx="224631" cy="130968"/>
                <a:chOff x="4887913" y="2818607"/>
                <a:chExt cx="224631" cy="130968"/>
              </a:xfrm>
            </p:grpSpPr>
            <p:grpSp>
              <p:nvGrpSpPr>
                <p:cNvPr id="185" name="组合 184"/>
                <p:cNvGrpSpPr/>
                <p:nvPr/>
              </p:nvGrpSpPr>
              <p:grpSpPr>
                <a:xfrm>
                  <a:off x="4887913" y="2818607"/>
                  <a:ext cx="224631" cy="130968"/>
                  <a:chOff x="4887913" y="2818607"/>
                  <a:chExt cx="224631" cy="130968"/>
                </a:xfrm>
              </p:grpSpPr>
              <p:sp>
                <p:nvSpPr>
                  <p:cNvPr id="187" name="矩形 186"/>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88" name="直接连接符 187"/>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86" name="直接连接符 185"/>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a:off x="1776359" y="1985956"/>
                <a:ext cx="224631" cy="130968"/>
                <a:chOff x="4887913" y="2818607"/>
                <a:chExt cx="224631" cy="130968"/>
              </a:xfrm>
            </p:grpSpPr>
            <p:grpSp>
              <p:nvGrpSpPr>
                <p:cNvPr id="176" name="组合 175"/>
                <p:cNvGrpSpPr/>
                <p:nvPr/>
              </p:nvGrpSpPr>
              <p:grpSpPr>
                <a:xfrm>
                  <a:off x="4887913" y="2818607"/>
                  <a:ext cx="224631" cy="130968"/>
                  <a:chOff x="4887913" y="2818607"/>
                  <a:chExt cx="224631" cy="130968"/>
                </a:xfrm>
              </p:grpSpPr>
              <p:sp>
                <p:nvSpPr>
                  <p:cNvPr id="178" name="矩形 177"/>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79" name="直接连接符 178"/>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77" name="直接连接符 176"/>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flipH="1">
                <a:off x="3037137" y="2793594"/>
                <a:ext cx="224631" cy="130968"/>
                <a:chOff x="4887913" y="2818607"/>
                <a:chExt cx="224631" cy="130968"/>
              </a:xfrm>
            </p:grpSpPr>
            <p:grpSp>
              <p:nvGrpSpPr>
                <p:cNvPr id="167" name="组合 166"/>
                <p:cNvGrpSpPr/>
                <p:nvPr/>
              </p:nvGrpSpPr>
              <p:grpSpPr>
                <a:xfrm>
                  <a:off x="4887913" y="2818607"/>
                  <a:ext cx="224631" cy="130968"/>
                  <a:chOff x="4887913" y="2818607"/>
                  <a:chExt cx="224631" cy="130968"/>
                </a:xfrm>
              </p:grpSpPr>
              <p:sp>
                <p:nvSpPr>
                  <p:cNvPr id="169" name="矩形 168"/>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70" name="直接连接符 169"/>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68" name="直接连接符 167"/>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flipH="1">
                <a:off x="3033756" y="2403151"/>
                <a:ext cx="224631" cy="130968"/>
                <a:chOff x="4887913" y="2818607"/>
                <a:chExt cx="224631" cy="130968"/>
              </a:xfrm>
            </p:grpSpPr>
            <p:grpSp>
              <p:nvGrpSpPr>
                <p:cNvPr id="158" name="组合 157"/>
                <p:cNvGrpSpPr/>
                <p:nvPr/>
              </p:nvGrpSpPr>
              <p:grpSpPr>
                <a:xfrm>
                  <a:off x="4887913" y="2818607"/>
                  <a:ext cx="224631" cy="130968"/>
                  <a:chOff x="4887913" y="2818607"/>
                  <a:chExt cx="224631" cy="130968"/>
                </a:xfrm>
              </p:grpSpPr>
              <p:sp>
                <p:nvSpPr>
                  <p:cNvPr id="160" name="矩形 159"/>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61" name="直接连接符 160"/>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flipH="1">
                <a:off x="3028994" y="2018264"/>
                <a:ext cx="224631" cy="130968"/>
                <a:chOff x="4887913" y="2818607"/>
                <a:chExt cx="224631" cy="130968"/>
              </a:xfrm>
            </p:grpSpPr>
            <p:grpSp>
              <p:nvGrpSpPr>
                <p:cNvPr id="149" name="组合 148"/>
                <p:cNvGrpSpPr/>
                <p:nvPr/>
              </p:nvGrpSpPr>
              <p:grpSpPr>
                <a:xfrm>
                  <a:off x="4887913" y="2818607"/>
                  <a:ext cx="224631" cy="130968"/>
                  <a:chOff x="4887913" y="2818607"/>
                  <a:chExt cx="224631" cy="130968"/>
                </a:xfrm>
              </p:grpSpPr>
              <p:sp>
                <p:nvSpPr>
                  <p:cNvPr id="151" name="矩形 150"/>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52" name="直接连接符 151"/>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50" name="直接连接符 149"/>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3275056" y="2016993"/>
                <a:ext cx="373244" cy="922510"/>
                <a:chOff x="5590312" y="2032715"/>
                <a:chExt cx="373244" cy="922510"/>
              </a:xfrm>
            </p:grpSpPr>
            <p:sp>
              <p:nvSpPr>
                <p:cNvPr id="143" name="矩形 142"/>
                <p:cNvSpPr/>
                <p:nvPr/>
              </p:nvSpPr>
              <p:spPr>
                <a:xfrm>
                  <a:off x="5590312" y="203271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4" name="矩形 143"/>
                <p:cNvSpPr/>
                <p:nvPr/>
              </p:nvSpPr>
              <p:spPr>
                <a:xfrm>
                  <a:off x="5596491" y="2416826"/>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5" name="矩形 144"/>
                <p:cNvSpPr/>
                <p:nvPr/>
              </p:nvSpPr>
              <p:spPr>
                <a:xfrm>
                  <a:off x="5604696" y="2801264"/>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6" name="矩形 145"/>
                <p:cNvSpPr/>
                <p:nvPr/>
              </p:nvSpPr>
              <p:spPr>
                <a:xfrm>
                  <a:off x="5809373" y="2826544"/>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7" name="矩形 146"/>
                <p:cNvSpPr/>
                <p:nvPr/>
              </p:nvSpPr>
              <p:spPr>
                <a:xfrm>
                  <a:off x="5806835" y="2436101"/>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8" name="矩形 147"/>
                <p:cNvSpPr/>
                <p:nvPr/>
              </p:nvSpPr>
              <p:spPr>
                <a:xfrm>
                  <a:off x="5802519" y="2054389"/>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16" name="组合 115"/>
              <p:cNvGrpSpPr/>
              <p:nvPr/>
            </p:nvGrpSpPr>
            <p:grpSpPr>
              <a:xfrm flipH="1">
                <a:off x="1377484" y="1971024"/>
                <a:ext cx="373244" cy="960556"/>
                <a:chOff x="5590312" y="2032715"/>
                <a:chExt cx="373244" cy="960556"/>
              </a:xfrm>
            </p:grpSpPr>
            <p:sp>
              <p:nvSpPr>
                <p:cNvPr id="137" name="矩形 136"/>
                <p:cNvSpPr/>
                <p:nvPr/>
              </p:nvSpPr>
              <p:spPr>
                <a:xfrm>
                  <a:off x="5590312" y="203271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8" name="矩形 137"/>
                <p:cNvSpPr/>
                <p:nvPr/>
              </p:nvSpPr>
              <p:spPr>
                <a:xfrm>
                  <a:off x="5596491" y="2448825"/>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9" name="矩形 138"/>
                <p:cNvSpPr/>
                <p:nvPr/>
              </p:nvSpPr>
              <p:spPr>
                <a:xfrm>
                  <a:off x="5604696" y="2839310"/>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0" name="矩形 139"/>
                <p:cNvSpPr/>
                <p:nvPr/>
              </p:nvSpPr>
              <p:spPr>
                <a:xfrm>
                  <a:off x="5809373" y="2851890"/>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1" name="矩形 140"/>
                <p:cNvSpPr/>
                <p:nvPr/>
              </p:nvSpPr>
              <p:spPr>
                <a:xfrm>
                  <a:off x="5806835" y="2468100"/>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2" name="矩形 141"/>
                <p:cNvSpPr/>
                <p:nvPr/>
              </p:nvSpPr>
              <p:spPr>
                <a:xfrm>
                  <a:off x="5802519" y="2054389"/>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117" name="直接连接符 116"/>
              <p:cNvCxnSpPr/>
              <p:nvPr/>
            </p:nvCxnSpPr>
            <p:spPr>
              <a:xfrm>
                <a:off x="1253405" y="1943461"/>
                <a:ext cx="91835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2152952" y="1938305"/>
                <a:ext cx="667836" cy="43163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2817019" y="2367695"/>
                <a:ext cx="1001469" cy="0"/>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1268908" y="2034222"/>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1253033" y="2448544"/>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1244301" y="2840656"/>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1985664" y="2056611"/>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a:off x="1985664" y="2475711"/>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a:off x="1985664" y="2862992"/>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2908231" y="2858060"/>
                <a:ext cx="120763"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2914753" y="2462921"/>
                <a:ext cx="114241"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a:off x="3641446" y="2104697"/>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29" name="Text Box 79"/>
              <p:cNvSpPr txBox="1">
                <a:spLocks noChangeArrowheads="1"/>
              </p:cNvSpPr>
              <p:nvPr/>
            </p:nvSpPr>
            <p:spPr bwMode="auto">
              <a:xfrm>
                <a:off x="1593258" y="1660258"/>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30" name="Text Box 79"/>
              <p:cNvSpPr txBox="1">
                <a:spLocks noChangeArrowheads="1"/>
              </p:cNvSpPr>
              <p:nvPr/>
            </p:nvSpPr>
            <p:spPr bwMode="auto">
              <a:xfrm>
                <a:off x="2879415" y="1760220"/>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X</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31" name="Text Box 79"/>
              <p:cNvSpPr txBox="1">
                <a:spLocks noChangeArrowheads="1"/>
              </p:cNvSpPr>
              <p:nvPr/>
            </p:nvSpPr>
            <p:spPr bwMode="auto">
              <a:xfrm>
                <a:off x="2879415" y="2106946"/>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Y</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32" name="Text Box 79"/>
              <p:cNvSpPr txBox="1">
                <a:spLocks noChangeArrowheads="1"/>
              </p:cNvSpPr>
              <p:nvPr/>
            </p:nvSpPr>
            <p:spPr bwMode="auto">
              <a:xfrm>
                <a:off x="2879415" y="2530393"/>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Z</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33" name="Text Box 79"/>
              <p:cNvSpPr txBox="1">
                <a:spLocks noChangeArrowheads="1"/>
              </p:cNvSpPr>
              <p:nvPr/>
            </p:nvSpPr>
            <p:spPr bwMode="auto">
              <a:xfrm>
                <a:off x="1593258" y="2092334"/>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B</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34" name="Text Box 79"/>
              <p:cNvSpPr txBox="1">
                <a:spLocks noChangeArrowheads="1"/>
              </p:cNvSpPr>
              <p:nvPr/>
            </p:nvSpPr>
            <p:spPr bwMode="auto">
              <a:xfrm>
                <a:off x="1593258" y="2505294"/>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C</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35" name="Text Box 79"/>
              <p:cNvSpPr txBox="1">
                <a:spLocks noChangeArrowheads="1"/>
              </p:cNvSpPr>
              <p:nvPr/>
            </p:nvSpPr>
            <p:spPr bwMode="auto">
              <a:xfrm>
                <a:off x="2068809" y="3139999"/>
                <a:ext cx="839422"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内存</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36" name="Text Box 79"/>
              <p:cNvSpPr txBox="1">
                <a:spLocks noChangeArrowheads="1"/>
              </p:cNvSpPr>
              <p:nvPr/>
            </p:nvSpPr>
            <p:spPr bwMode="auto">
              <a:xfrm>
                <a:off x="2075331" y="2315080"/>
                <a:ext cx="839422"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内存</a:t>
                </a:r>
                <a:endParaRPr kumimoji="1" lang="en-US" altLang="zh-CN"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grpSp>
        <p:nvGrpSpPr>
          <p:cNvPr id="205" name="组合 204"/>
          <p:cNvGrpSpPr/>
          <p:nvPr/>
        </p:nvGrpSpPr>
        <p:grpSpPr>
          <a:xfrm>
            <a:off x="8668042" y="2633041"/>
            <a:ext cx="3014259" cy="3242827"/>
            <a:chOff x="2250484" y="3409033"/>
            <a:chExt cx="2523684" cy="2715052"/>
          </a:xfrm>
        </p:grpSpPr>
        <p:grpSp>
          <p:nvGrpSpPr>
            <p:cNvPr id="206" name="组合 205"/>
            <p:cNvGrpSpPr/>
            <p:nvPr/>
          </p:nvGrpSpPr>
          <p:grpSpPr>
            <a:xfrm>
              <a:off x="2767216" y="4593552"/>
              <a:ext cx="224631" cy="130968"/>
              <a:chOff x="4887913" y="2818607"/>
              <a:chExt cx="224631" cy="130968"/>
            </a:xfrm>
          </p:grpSpPr>
          <p:grpSp>
            <p:nvGrpSpPr>
              <p:cNvPr id="314" name="组合 313"/>
              <p:cNvGrpSpPr/>
              <p:nvPr/>
            </p:nvGrpSpPr>
            <p:grpSpPr>
              <a:xfrm>
                <a:off x="4887913" y="2818607"/>
                <a:ext cx="224631" cy="130968"/>
                <a:chOff x="4887913" y="2818607"/>
                <a:chExt cx="224631" cy="130968"/>
              </a:xfrm>
            </p:grpSpPr>
            <p:sp>
              <p:nvSpPr>
                <p:cNvPr id="316" name="矩形 315"/>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17" name="直接连接符 316"/>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9" name="直接连接符 318"/>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15" name="直接连接符 314"/>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2781505" y="4161695"/>
              <a:ext cx="224631" cy="130968"/>
              <a:chOff x="4887913" y="2818607"/>
              <a:chExt cx="224631" cy="130968"/>
            </a:xfrm>
          </p:grpSpPr>
          <p:grpSp>
            <p:nvGrpSpPr>
              <p:cNvPr id="305" name="组合 304"/>
              <p:cNvGrpSpPr/>
              <p:nvPr/>
            </p:nvGrpSpPr>
            <p:grpSpPr>
              <a:xfrm>
                <a:off x="4887913" y="2818607"/>
                <a:ext cx="224631" cy="130968"/>
                <a:chOff x="4887913" y="2818607"/>
                <a:chExt cx="224631" cy="130968"/>
              </a:xfrm>
            </p:grpSpPr>
            <p:sp>
              <p:nvSpPr>
                <p:cNvPr id="307" name="矩形 306"/>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08" name="直接连接符 307"/>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2" name="直接连接符 311"/>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06" name="直接连接符 305"/>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8" name="组合 207"/>
            <p:cNvGrpSpPr/>
            <p:nvPr/>
          </p:nvGrpSpPr>
          <p:grpSpPr>
            <a:xfrm>
              <a:off x="2782542" y="3734731"/>
              <a:ext cx="224631" cy="130968"/>
              <a:chOff x="4887913" y="2818607"/>
              <a:chExt cx="224631" cy="130968"/>
            </a:xfrm>
          </p:grpSpPr>
          <p:grpSp>
            <p:nvGrpSpPr>
              <p:cNvPr id="296" name="组合 295"/>
              <p:cNvGrpSpPr/>
              <p:nvPr/>
            </p:nvGrpSpPr>
            <p:grpSpPr>
              <a:xfrm>
                <a:off x="4887913" y="2818607"/>
                <a:ext cx="224631" cy="130968"/>
                <a:chOff x="4887913" y="2818607"/>
                <a:chExt cx="224631" cy="130968"/>
              </a:xfrm>
            </p:grpSpPr>
            <p:sp>
              <p:nvSpPr>
                <p:cNvPr id="298" name="矩形 297"/>
                <p:cNvSpPr/>
                <p:nvPr/>
              </p:nvSpPr>
              <p:spPr>
                <a:xfrm>
                  <a:off x="4887913" y="2826544"/>
                  <a:ext cx="224631"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99" name="直接连接符 298"/>
                <p:cNvCxnSpPr/>
                <p:nvPr/>
              </p:nvCxnSpPr>
              <p:spPr>
                <a:xfrm>
                  <a:off x="492680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495347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498014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500681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97" name="直接连接符 296"/>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9" name="矩形 208"/>
            <p:cNvSpPr/>
            <p:nvPr/>
          </p:nvSpPr>
          <p:spPr>
            <a:xfrm flipH="1">
              <a:off x="2578894" y="3719799"/>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0" name="矩形 209"/>
            <p:cNvSpPr/>
            <p:nvPr/>
          </p:nvSpPr>
          <p:spPr>
            <a:xfrm flipH="1">
              <a:off x="2587004" y="4150198"/>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1" name="矩形 210"/>
            <p:cNvSpPr/>
            <p:nvPr/>
          </p:nvSpPr>
          <p:spPr>
            <a:xfrm flipH="1">
              <a:off x="2564510" y="4582256"/>
              <a:ext cx="178017" cy="153961"/>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2" name="矩形 211"/>
            <p:cNvSpPr/>
            <p:nvPr/>
          </p:nvSpPr>
          <p:spPr>
            <a:xfrm flipH="1">
              <a:off x="2383667" y="4594836"/>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3" name="矩形 212"/>
            <p:cNvSpPr/>
            <p:nvPr/>
          </p:nvSpPr>
          <p:spPr>
            <a:xfrm flipH="1">
              <a:off x="2400494" y="4169473"/>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4" name="矩形 213"/>
            <p:cNvSpPr/>
            <p:nvPr/>
          </p:nvSpPr>
          <p:spPr>
            <a:xfrm flipH="1">
              <a:off x="2390521" y="3741473"/>
              <a:ext cx="154183" cy="110565"/>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15" name="直接连接符 214"/>
            <p:cNvCxnSpPr/>
            <p:nvPr/>
          </p:nvCxnSpPr>
          <p:spPr>
            <a:xfrm>
              <a:off x="2373601" y="3692236"/>
              <a:ext cx="166499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6" name="直接箭头连接符 215"/>
            <p:cNvCxnSpPr/>
            <p:nvPr/>
          </p:nvCxnSpPr>
          <p:spPr>
            <a:xfrm>
              <a:off x="2275091" y="3782997"/>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2273505" y="4211608"/>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18" name="直接箭头连接符 217"/>
            <p:cNvCxnSpPr/>
            <p:nvPr/>
          </p:nvCxnSpPr>
          <p:spPr>
            <a:xfrm>
              <a:off x="2250484" y="4645293"/>
              <a:ext cx="108576" cy="0"/>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2991847" y="3805386"/>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p:nvPr/>
          </p:nvCxnSpPr>
          <p:spPr>
            <a:xfrm>
              <a:off x="3006136" y="4238775"/>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21" name="直接箭头连接符 220"/>
            <p:cNvCxnSpPr/>
            <p:nvPr/>
          </p:nvCxnSpPr>
          <p:spPr>
            <a:xfrm>
              <a:off x="2991847" y="4667629"/>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22" name="Text Box 79"/>
            <p:cNvSpPr txBox="1">
              <a:spLocks noChangeArrowheads="1"/>
            </p:cNvSpPr>
            <p:nvPr/>
          </p:nvSpPr>
          <p:spPr bwMode="auto">
            <a:xfrm>
              <a:off x="2583987" y="3409033"/>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3" name="Text Box 79"/>
            <p:cNvSpPr txBox="1">
              <a:spLocks noChangeArrowheads="1"/>
            </p:cNvSpPr>
            <p:nvPr/>
          </p:nvSpPr>
          <p:spPr bwMode="auto">
            <a:xfrm>
              <a:off x="2598276" y="3855398"/>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B</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4" name="Text Box 79"/>
            <p:cNvSpPr txBox="1">
              <a:spLocks noChangeArrowheads="1"/>
            </p:cNvSpPr>
            <p:nvPr/>
          </p:nvSpPr>
          <p:spPr bwMode="auto">
            <a:xfrm>
              <a:off x="2583987" y="4309931"/>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C</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5" name="Text Box 79"/>
            <p:cNvSpPr txBox="1">
              <a:spLocks noChangeArrowheads="1"/>
            </p:cNvSpPr>
            <p:nvPr/>
          </p:nvSpPr>
          <p:spPr bwMode="auto">
            <a:xfrm>
              <a:off x="3057114" y="5789093"/>
              <a:ext cx="1050520"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内联网络</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26" name="直接连接符 225"/>
            <p:cNvCxnSpPr/>
            <p:nvPr/>
          </p:nvCxnSpPr>
          <p:spPr>
            <a:xfrm>
              <a:off x="4028171" y="3682862"/>
              <a:ext cx="0" cy="1919121"/>
            </a:xfrm>
            <a:prstGeom prst="line">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7" name="组合 226"/>
            <p:cNvGrpSpPr/>
            <p:nvPr/>
          </p:nvGrpSpPr>
          <p:grpSpPr>
            <a:xfrm>
              <a:off x="3361054" y="4802421"/>
              <a:ext cx="450487" cy="794800"/>
              <a:chOff x="5447365" y="3481852"/>
              <a:chExt cx="450487" cy="794800"/>
            </a:xfrm>
          </p:grpSpPr>
          <p:sp>
            <p:nvSpPr>
              <p:cNvPr id="280" name="矩形 279"/>
              <p:cNvSpPr/>
              <p:nvPr/>
            </p:nvSpPr>
            <p:spPr>
              <a:xfrm rot="5400000">
                <a:off x="5456632" y="3853741"/>
                <a:ext cx="154185" cy="172720"/>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1" name="矩形 280"/>
              <p:cNvSpPr/>
              <p:nvPr/>
            </p:nvSpPr>
            <p:spPr>
              <a:xfrm rot="5400000">
                <a:off x="5453669" y="4053075"/>
                <a:ext cx="137270" cy="116234"/>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2" name="组合 281"/>
              <p:cNvGrpSpPr/>
              <p:nvPr/>
            </p:nvGrpSpPr>
            <p:grpSpPr>
              <a:xfrm>
                <a:off x="5469014" y="3481852"/>
                <a:ext cx="428838" cy="794800"/>
                <a:chOff x="5469014" y="3481852"/>
                <a:chExt cx="428838" cy="794800"/>
              </a:xfrm>
            </p:grpSpPr>
            <p:cxnSp>
              <p:nvCxnSpPr>
                <p:cNvPr id="283" name="直接箭头连接符 282"/>
                <p:cNvCxnSpPr/>
                <p:nvPr/>
              </p:nvCxnSpPr>
              <p:spPr>
                <a:xfrm rot="5400000">
                  <a:off x="5481386" y="3583408"/>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84" name="组合 283"/>
                <p:cNvGrpSpPr/>
                <p:nvPr/>
              </p:nvGrpSpPr>
              <p:grpSpPr>
                <a:xfrm rot="5400000" flipH="1">
                  <a:off x="5433985" y="3668840"/>
                  <a:ext cx="201025" cy="130968"/>
                  <a:chOff x="4911519" y="2818607"/>
                  <a:chExt cx="201025" cy="130968"/>
                </a:xfrm>
              </p:grpSpPr>
              <p:grpSp>
                <p:nvGrpSpPr>
                  <p:cNvPr id="287" name="组合 286"/>
                  <p:cNvGrpSpPr/>
                  <p:nvPr/>
                </p:nvGrpSpPr>
                <p:grpSpPr>
                  <a:xfrm>
                    <a:off x="4911519" y="2818607"/>
                    <a:ext cx="201025" cy="130968"/>
                    <a:chOff x="4911519" y="2818607"/>
                    <a:chExt cx="201025" cy="130968"/>
                  </a:xfrm>
                </p:grpSpPr>
                <p:sp>
                  <p:nvSpPr>
                    <p:cNvPr id="289" name="矩形 288"/>
                    <p:cNvSpPr/>
                    <p:nvPr/>
                  </p:nvSpPr>
                  <p:spPr>
                    <a:xfrm>
                      <a:off x="4911519" y="2826544"/>
                      <a:ext cx="201025"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90" name="直接连接符 289"/>
                    <p:cNvCxnSpPr/>
                    <p:nvPr/>
                  </p:nvCxnSpPr>
                  <p:spPr>
                    <a:xfrm>
                      <a:off x="4938711"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a:off x="496061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98728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5011578"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88" name="直接连接符 287"/>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85" name="直接箭头连接符 284"/>
                <p:cNvCxnSpPr/>
                <p:nvPr/>
              </p:nvCxnSpPr>
              <p:spPr>
                <a:xfrm>
                  <a:off x="5520089" y="4195899"/>
                  <a:ext cx="0" cy="80753"/>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86" name="Text Box 79"/>
                <p:cNvSpPr txBox="1">
                  <a:spLocks noChangeArrowheads="1"/>
                </p:cNvSpPr>
                <p:nvPr/>
              </p:nvSpPr>
              <p:spPr bwMode="auto">
                <a:xfrm rot="5400000">
                  <a:off x="5446750" y="3597963"/>
                  <a:ext cx="567214"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X</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grpSp>
          <p:nvGrpSpPr>
            <p:cNvPr id="228" name="组合 227"/>
            <p:cNvGrpSpPr/>
            <p:nvPr/>
          </p:nvGrpSpPr>
          <p:grpSpPr>
            <a:xfrm>
              <a:off x="3833350" y="4788557"/>
              <a:ext cx="475447" cy="794801"/>
              <a:chOff x="3833350" y="4788557"/>
              <a:chExt cx="475447" cy="794801"/>
            </a:xfrm>
          </p:grpSpPr>
          <p:grpSp>
            <p:nvGrpSpPr>
              <p:cNvPr id="264" name="组合 263"/>
              <p:cNvGrpSpPr/>
              <p:nvPr/>
            </p:nvGrpSpPr>
            <p:grpSpPr>
              <a:xfrm>
                <a:off x="3833350" y="4839711"/>
                <a:ext cx="172720" cy="743647"/>
                <a:chOff x="3833350" y="4839711"/>
                <a:chExt cx="172720" cy="743647"/>
              </a:xfrm>
            </p:grpSpPr>
            <p:sp>
              <p:nvSpPr>
                <p:cNvPr id="266" name="矩形 265"/>
                <p:cNvSpPr/>
                <p:nvPr/>
              </p:nvSpPr>
              <p:spPr>
                <a:xfrm rot="5400000">
                  <a:off x="3842617" y="5160447"/>
                  <a:ext cx="154185" cy="172720"/>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7" name="矩形 266"/>
                <p:cNvSpPr/>
                <p:nvPr/>
              </p:nvSpPr>
              <p:spPr>
                <a:xfrm rot="5400000">
                  <a:off x="3852720" y="5361225"/>
                  <a:ext cx="130760" cy="119856"/>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68" name="直接箭头连接符 267"/>
                <p:cNvCxnSpPr/>
                <p:nvPr/>
              </p:nvCxnSpPr>
              <p:spPr>
                <a:xfrm rot="5400000">
                  <a:off x="3888802" y="4890114"/>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rot="5400000" flipH="1">
                  <a:off x="3833401" y="4968878"/>
                  <a:ext cx="201025" cy="144304"/>
                  <a:chOff x="4911519" y="2818607"/>
                  <a:chExt cx="201025" cy="130968"/>
                </a:xfrm>
              </p:grpSpPr>
              <p:grpSp>
                <p:nvGrpSpPr>
                  <p:cNvPr id="271" name="组合 270"/>
                  <p:cNvGrpSpPr/>
                  <p:nvPr/>
                </p:nvGrpSpPr>
                <p:grpSpPr>
                  <a:xfrm>
                    <a:off x="4911519" y="2818607"/>
                    <a:ext cx="201025" cy="130968"/>
                    <a:chOff x="4911519" y="2818607"/>
                    <a:chExt cx="201025" cy="130968"/>
                  </a:xfrm>
                </p:grpSpPr>
                <p:sp>
                  <p:nvSpPr>
                    <p:cNvPr id="273" name="矩形 272"/>
                    <p:cNvSpPr/>
                    <p:nvPr/>
                  </p:nvSpPr>
                  <p:spPr>
                    <a:xfrm>
                      <a:off x="4911519" y="2826544"/>
                      <a:ext cx="201025"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74" name="直接连接符 273"/>
                    <p:cNvCxnSpPr/>
                    <p:nvPr/>
                  </p:nvCxnSpPr>
                  <p:spPr>
                    <a:xfrm>
                      <a:off x="4938711"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496061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498728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5011578"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72" name="直接连接符 271"/>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70" name="直接箭头连接符 269"/>
                <p:cNvCxnSpPr/>
                <p:nvPr/>
              </p:nvCxnSpPr>
              <p:spPr>
                <a:xfrm>
                  <a:off x="3917981" y="5502605"/>
                  <a:ext cx="0" cy="80753"/>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265" name="Text Box 79"/>
              <p:cNvSpPr txBox="1">
                <a:spLocks noChangeArrowheads="1"/>
              </p:cNvSpPr>
              <p:nvPr/>
            </p:nvSpPr>
            <p:spPr bwMode="auto">
              <a:xfrm rot="5400000">
                <a:off x="3857695" y="4904668"/>
                <a:ext cx="567213" cy="33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Y</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29" name="组合 228"/>
            <p:cNvGrpSpPr/>
            <p:nvPr/>
          </p:nvGrpSpPr>
          <p:grpSpPr>
            <a:xfrm>
              <a:off x="4307037" y="4758922"/>
              <a:ext cx="467131" cy="832439"/>
              <a:chOff x="4307037" y="4758922"/>
              <a:chExt cx="467131" cy="832439"/>
            </a:xfrm>
          </p:grpSpPr>
          <p:grpSp>
            <p:nvGrpSpPr>
              <p:cNvPr id="248" name="组合 247"/>
              <p:cNvGrpSpPr/>
              <p:nvPr/>
            </p:nvGrpSpPr>
            <p:grpSpPr>
              <a:xfrm>
                <a:off x="4307037" y="4847714"/>
                <a:ext cx="172720" cy="743647"/>
                <a:chOff x="3833350" y="4839711"/>
                <a:chExt cx="172720" cy="743647"/>
              </a:xfrm>
            </p:grpSpPr>
            <p:sp>
              <p:nvSpPr>
                <p:cNvPr id="250" name="矩形 249"/>
                <p:cNvSpPr/>
                <p:nvPr/>
              </p:nvSpPr>
              <p:spPr>
                <a:xfrm rot="5400000">
                  <a:off x="3842617" y="5160447"/>
                  <a:ext cx="154185" cy="172720"/>
                </a:xfrm>
                <a:prstGeom prst="rect">
                  <a:avLst/>
                </a:prstGeom>
                <a:noFill/>
                <a:ln w="19050">
                  <a:solidFill>
                    <a:srgbClr val="521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1" name="矩形 250"/>
                <p:cNvSpPr/>
                <p:nvPr/>
              </p:nvSpPr>
              <p:spPr>
                <a:xfrm rot="5400000">
                  <a:off x="3852720" y="5361225"/>
                  <a:ext cx="130760" cy="119856"/>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52" name="直接箭头连接符 251"/>
                <p:cNvCxnSpPr/>
                <p:nvPr/>
              </p:nvCxnSpPr>
              <p:spPr>
                <a:xfrm rot="5400000">
                  <a:off x="3886421" y="4890114"/>
                  <a:ext cx="100806" cy="0"/>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53" name="组合 252"/>
                <p:cNvGrpSpPr/>
                <p:nvPr/>
              </p:nvGrpSpPr>
              <p:grpSpPr>
                <a:xfrm rot="5400000" flipH="1">
                  <a:off x="3833401" y="4968878"/>
                  <a:ext cx="201025" cy="144304"/>
                  <a:chOff x="4911519" y="2818607"/>
                  <a:chExt cx="201025" cy="130968"/>
                </a:xfrm>
              </p:grpSpPr>
              <p:grpSp>
                <p:nvGrpSpPr>
                  <p:cNvPr id="255" name="组合 254"/>
                  <p:cNvGrpSpPr/>
                  <p:nvPr/>
                </p:nvGrpSpPr>
                <p:grpSpPr>
                  <a:xfrm>
                    <a:off x="4911519" y="2818607"/>
                    <a:ext cx="201025" cy="130968"/>
                    <a:chOff x="4911519" y="2818607"/>
                    <a:chExt cx="201025" cy="130968"/>
                  </a:xfrm>
                </p:grpSpPr>
                <p:sp>
                  <p:nvSpPr>
                    <p:cNvPr id="257" name="矩形 256"/>
                    <p:cNvSpPr/>
                    <p:nvPr/>
                  </p:nvSpPr>
                  <p:spPr>
                    <a:xfrm>
                      <a:off x="4911519" y="2826544"/>
                      <a:ext cx="201025" cy="119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58" name="直接连接符 257"/>
                    <p:cNvCxnSpPr/>
                    <p:nvPr/>
                  </p:nvCxnSpPr>
                  <p:spPr>
                    <a:xfrm>
                      <a:off x="4938711"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496061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987289"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5011578"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5033486"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5060157" y="2818607"/>
                      <a:ext cx="0" cy="130968"/>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56" name="直接连接符 255"/>
                  <p:cNvCxnSpPr/>
                  <p:nvPr/>
                </p:nvCxnSpPr>
                <p:spPr>
                  <a:xfrm>
                    <a:off x="5098258" y="2818607"/>
                    <a:ext cx="0" cy="1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54" name="直接箭头连接符 253"/>
                <p:cNvCxnSpPr/>
                <p:nvPr/>
              </p:nvCxnSpPr>
              <p:spPr>
                <a:xfrm>
                  <a:off x="3917981" y="5502605"/>
                  <a:ext cx="0" cy="80753"/>
                </a:xfrm>
                <a:prstGeom prst="straightConnector1">
                  <a:avLst/>
                </a:prstGeom>
                <a:ln w="19050">
                  <a:solidFill>
                    <a:schemeClr val="tx1"/>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249" name="Text Box 79"/>
              <p:cNvSpPr txBox="1">
                <a:spLocks noChangeArrowheads="1"/>
              </p:cNvSpPr>
              <p:nvPr/>
            </p:nvSpPr>
            <p:spPr bwMode="auto">
              <a:xfrm rot="5400000">
                <a:off x="4323065" y="4875033"/>
                <a:ext cx="567214" cy="33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Z</a:t>
                </a:r>
                <a:endParaRPr kumimoji="1" lang="en-US" altLang="zh-CN"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cxnSp>
          <p:nvCxnSpPr>
            <p:cNvPr id="230" name="直接连接符 229"/>
            <p:cNvCxnSpPr/>
            <p:nvPr/>
          </p:nvCxnSpPr>
          <p:spPr>
            <a:xfrm>
              <a:off x="3116195" y="3812529"/>
              <a:ext cx="1291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a:off x="3116195" y="4246055"/>
              <a:ext cx="1291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3116195" y="4677153"/>
              <a:ext cx="1291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4417300" y="3812529"/>
              <a:ext cx="0" cy="10271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3941050" y="3820532"/>
              <a:ext cx="0" cy="10271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453073" y="3820532"/>
              <a:ext cx="0" cy="10271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6" name="组合 235"/>
            <p:cNvGrpSpPr/>
            <p:nvPr/>
          </p:nvGrpSpPr>
          <p:grpSpPr>
            <a:xfrm>
              <a:off x="4378043" y="3781052"/>
              <a:ext cx="72337" cy="930745"/>
              <a:chOff x="4378043" y="3781052"/>
              <a:chExt cx="72337" cy="930745"/>
            </a:xfrm>
          </p:grpSpPr>
          <p:sp>
            <p:nvSpPr>
              <p:cNvPr id="245" name="椭圆 244"/>
              <p:cNvSpPr/>
              <p:nvPr/>
            </p:nvSpPr>
            <p:spPr>
              <a:xfrm>
                <a:off x="4378044" y="3781052"/>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6" name="椭圆 245"/>
              <p:cNvSpPr/>
              <p:nvPr/>
            </p:nvSpPr>
            <p:spPr>
              <a:xfrm>
                <a:off x="4378043" y="4206641"/>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7" name="椭圆 246"/>
              <p:cNvSpPr/>
              <p:nvPr/>
            </p:nvSpPr>
            <p:spPr>
              <a:xfrm>
                <a:off x="4379397" y="4640814"/>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37" name="组合 236"/>
            <p:cNvGrpSpPr/>
            <p:nvPr/>
          </p:nvGrpSpPr>
          <p:grpSpPr>
            <a:xfrm>
              <a:off x="3908089" y="3784823"/>
              <a:ext cx="72337" cy="930745"/>
              <a:chOff x="3908089" y="3784823"/>
              <a:chExt cx="72337" cy="930745"/>
            </a:xfrm>
          </p:grpSpPr>
          <p:sp>
            <p:nvSpPr>
              <p:cNvPr id="242" name="椭圆 241"/>
              <p:cNvSpPr/>
              <p:nvPr/>
            </p:nvSpPr>
            <p:spPr>
              <a:xfrm>
                <a:off x="3908090" y="3784823"/>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3" name="椭圆 242"/>
              <p:cNvSpPr/>
              <p:nvPr/>
            </p:nvSpPr>
            <p:spPr>
              <a:xfrm>
                <a:off x="3908089" y="4210412"/>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4" name="椭圆 243"/>
              <p:cNvSpPr/>
              <p:nvPr/>
            </p:nvSpPr>
            <p:spPr>
              <a:xfrm>
                <a:off x="3909443" y="4644585"/>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38" name="组合 237"/>
            <p:cNvGrpSpPr/>
            <p:nvPr/>
          </p:nvGrpSpPr>
          <p:grpSpPr>
            <a:xfrm>
              <a:off x="3418876" y="3782655"/>
              <a:ext cx="72337" cy="930745"/>
              <a:chOff x="3418876" y="3782655"/>
              <a:chExt cx="72337" cy="930745"/>
            </a:xfrm>
          </p:grpSpPr>
          <p:sp>
            <p:nvSpPr>
              <p:cNvPr id="239" name="椭圆 238"/>
              <p:cNvSpPr/>
              <p:nvPr/>
            </p:nvSpPr>
            <p:spPr>
              <a:xfrm>
                <a:off x="3418877" y="3782655"/>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0" name="椭圆 239"/>
              <p:cNvSpPr/>
              <p:nvPr/>
            </p:nvSpPr>
            <p:spPr>
              <a:xfrm>
                <a:off x="3418876" y="4208244"/>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1" name="椭圆 240"/>
              <p:cNvSpPr/>
              <p:nvPr/>
            </p:nvSpPr>
            <p:spPr>
              <a:xfrm>
                <a:off x="3420230" y="4642417"/>
                <a:ext cx="70983" cy="7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500"/>
                                        <p:tgtEl>
                                          <p:spTgt spid="102"/>
                                        </p:tgtEl>
                                      </p:cBhvr>
                                    </p:animEffect>
                                  </p:childTnLst>
                                </p:cTn>
                              </p:par>
                            </p:childTnLst>
                          </p:cTn>
                        </p:par>
                        <p:par>
                          <p:cTn id="8" fill="hold">
                            <p:stCondLst>
                              <p:cond delay="500"/>
                            </p:stCondLst>
                            <p:childTnLst>
                              <p:par>
                                <p:cTn id="9" presetID="26" presetClass="emph" presetSubtype="0" repeatCount="2000" fill="hold" nodeType="afterEffect">
                                  <p:stCondLst>
                                    <p:cond delay="0"/>
                                  </p:stCondLst>
                                  <p:childTnLst>
                                    <p:animEffect transition="out" filter="fade">
                                      <p:cBhvr>
                                        <p:cTn id="10" dur="500" tmFilter="0, 0; .2, .5; .8, .5; 1, 0"/>
                                        <p:tgtEl>
                                          <p:spTgt spid="102"/>
                                        </p:tgtEl>
                                      </p:cBhvr>
                                    </p:animEffect>
                                    <p:animScale>
                                      <p:cBhvr>
                                        <p:cTn id="11" dur="250" autoRev="1" fill="hold"/>
                                        <p:tgtEl>
                                          <p:spTgt spid="102"/>
                                        </p:tgtEl>
                                      </p:cBhvr>
                                      <p:by x="105000" y="105000"/>
                                    </p:animScale>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6" presetClass="emph" presetSubtype="0" repeatCount="200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05"/>
                                        </p:tgtEl>
                                        <p:attrNameLst>
                                          <p:attrName>style.visibility</p:attrName>
                                        </p:attrNameLst>
                                      </p:cBhvr>
                                      <p:to>
                                        <p:strVal val="visible"/>
                                      </p:to>
                                    </p:set>
                                    <p:animEffect transition="in" filter="wipe(left)">
                                      <p:cBhvr>
                                        <p:cTn id="23" dur="500"/>
                                        <p:tgtEl>
                                          <p:spTgt spid="205"/>
                                        </p:tgtEl>
                                      </p:cBhvr>
                                    </p:animEffect>
                                  </p:childTnLst>
                                </p:cTn>
                              </p:par>
                            </p:childTnLst>
                          </p:cTn>
                        </p:par>
                        <p:par>
                          <p:cTn id="24" fill="hold">
                            <p:stCondLst>
                              <p:cond delay="2500"/>
                            </p:stCondLst>
                            <p:childTnLst>
                              <p:par>
                                <p:cTn id="25" presetID="26" presetClass="emph" presetSubtype="0" repeatCount="2000" fill="hold" nodeType="afterEffect">
                                  <p:stCondLst>
                                    <p:cond delay="0"/>
                                  </p:stCondLst>
                                  <p:childTnLst>
                                    <p:animEffect transition="out" filter="fade">
                                      <p:cBhvr>
                                        <p:cTn id="26" dur="500" tmFilter="0, 0; .2, .5; .8, .5; 1, 0"/>
                                        <p:tgtEl>
                                          <p:spTgt spid="205"/>
                                        </p:tgtEl>
                                      </p:cBhvr>
                                    </p:animEffect>
                                    <p:animScale>
                                      <p:cBhvr>
                                        <p:cTn id="27" dur="250" autoRev="1" fill="hold"/>
                                        <p:tgtEl>
                                          <p:spTgt spid="20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内存交换</a:t>
            </a:r>
            <a:endParaRPr lang="zh-CN" altLang="en-US" dirty="0"/>
          </a:p>
        </p:txBody>
      </p:sp>
      <p:sp>
        <p:nvSpPr>
          <p:cNvPr id="3" name="内容占位符 2"/>
          <p:cNvSpPr>
            <a:spLocks noGrp="1"/>
          </p:cNvSpPr>
          <p:nvPr>
            <p:ph idx="1"/>
          </p:nvPr>
        </p:nvSpPr>
        <p:spPr/>
        <p:txBody>
          <a:bodyPr/>
          <a:lstStyle/>
          <a:p>
            <a:r>
              <a:rPr lang="zh-CN" altLang="en-US" sz="2400" dirty="0"/>
              <a:t>输入和输出端口间的交换是在路由处理器的直接控制下完成</a:t>
            </a:r>
            <a:endParaRPr lang="zh-CN" altLang="en-US" sz="2400" dirty="0"/>
          </a:p>
          <a:p>
            <a:r>
              <a:rPr lang="zh-CN" altLang="en-US" sz="2400" dirty="0"/>
              <a:t>分组被拷贝到系统内存中，在</a:t>
            </a:r>
            <a:r>
              <a:rPr lang="en-US" altLang="zh-CN" sz="2400" dirty="0"/>
              <a:t>CPU</a:t>
            </a:r>
            <a:r>
              <a:rPr lang="zh-CN" altLang="en-US" sz="2400" dirty="0"/>
              <a:t>的控制下转发至输出端口</a:t>
            </a:r>
            <a:endParaRPr lang="zh-CN" altLang="en-US" sz="2400" dirty="0"/>
          </a:p>
          <a:p>
            <a:r>
              <a:rPr lang="zh-CN" altLang="en-US" sz="2400" dirty="0"/>
              <a:t>转发速度受限于内存带宽（每个分组走两次总线）</a:t>
            </a:r>
            <a:endParaRPr lang="zh-CN" altLang="en-US" sz="2400" dirty="0"/>
          </a:p>
          <a:p>
            <a:endParaRPr lang="zh-CN" altLang="en-US" dirty="0"/>
          </a:p>
        </p:txBody>
      </p:sp>
      <p:sp>
        <p:nvSpPr>
          <p:cNvPr id="4" name="Line 13"/>
          <p:cNvSpPr>
            <a:spLocks noChangeShapeType="1"/>
          </p:cNvSpPr>
          <p:nvPr/>
        </p:nvSpPr>
        <p:spPr bwMode="auto">
          <a:xfrm>
            <a:off x="2748531" y="5037802"/>
            <a:ext cx="1223755" cy="0"/>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思源黑体 CN Normal" panose="020B0400000000000000" pitchFamily="34" charset="-122"/>
              <a:ea typeface="思源黑体 CN Normal" panose="020B0400000000000000" pitchFamily="34" charset="-122"/>
            </a:endParaRPr>
          </a:p>
        </p:txBody>
      </p:sp>
      <p:sp>
        <p:nvSpPr>
          <p:cNvPr id="5" name="Line 14"/>
          <p:cNvSpPr>
            <a:spLocks noChangeShapeType="1"/>
          </p:cNvSpPr>
          <p:nvPr/>
        </p:nvSpPr>
        <p:spPr bwMode="auto">
          <a:xfrm>
            <a:off x="3972285" y="5037802"/>
            <a:ext cx="0" cy="936279"/>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思源黑体 CN Normal" panose="020B0400000000000000" pitchFamily="34" charset="-122"/>
              <a:ea typeface="思源黑体 CN Normal" panose="020B0400000000000000" pitchFamily="34" charset="-122"/>
            </a:endParaRPr>
          </a:p>
        </p:txBody>
      </p:sp>
      <p:sp>
        <p:nvSpPr>
          <p:cNvPr id="6" name="Line 15"/>
          <p:cNvSpPr>
            <a:spLocks noChangeShapeType="1"/>
          </p:cNvSpPr>
          <p:nvPr/>
        </p:nvSpPr>
        <p:spPr bwMode="auto">
          <a:xfrm>
            <a:off x="3972285" y="5974081"/>
            <a:ext cx="1439711" cy="0"/>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思源黑体 CN Normal" panose="020B0400000000000000" pitchFamily="34" charset="-122"/>
              <a:ea typeface="思源黑体 CN Normal" panose="020B0400000000000000" pitchFamily="34" charset="-122"/>
            </a:endParaRPr>
          </a:p>
        </p:txBody>
      </p:sp>
      <p:sp>
        <p:nvSpPr>
          <p:cNvPr id="7" name="Line 16"/>
          <p:cNvSpPr>
            <a:spLocks noChangeShapeType="1"/>
          </p:cNvSpPr>
          <p:nvPr/>
        </p:nvSpPr>
        <p:spPr bwMode="auto">
          <a:xfrm flipV="1">
            <a:off x="5411997" y="5038437"/>
            <a:ext cx="0" cy="936279"/>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思源黑体 CN Normal" panose="020B0400000000000000" pitchFamily="34" charset="-122"/>
              <a:ea typeface="思源黑体 CN Normal" panose="020B0400000000000000" pitchFamily="34" charset="-122"/>
            </a:endParaRPr>
          </a:p>
        </p:txBody>
      </p:sp>
      <p:sp>
        <p:nvSpPr>
          <p:cNvPr id="8" name="Line 17"/>
          <p:cNvSpPr>
            <a:spLocks noChangeShapeType="1"/>
          </p:cNvSpPr>
          <p:nvPr/>
        </p:nvSpPr>
        <p:spPr bwMode="auto">
          <a:xfrm>
            <a:off x="5411997" y="5037802"/>
            <a:ext cx="503899" cy="0"/>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思源黑体 CN Normal" panose="020B0400000000000000" pitchFamily="34" charset="-122"/>
              <a:ea typeface="思源黑体 CN Normal" panose="020B0400000000000000" pitchFamily="34" charset="-122"/>
            </a:endParaRPr>
          </a:p>
        </p:txBody>
      </p:sp>
      <p:sp>
        <p:nvSpPr>
          <p:cNvPr id="9" name="Line 18"/>
          <p:cNvSpPr>
            <a:spLocks noChangeShapeType="1"/>
          </p:cNvSpPr>
          <p:nvPr/>
        </p:nvSpPr>
        <p:spPr bwMode="auto">
          <a:xfrm>
            <a:off x="5915896" y="5037802"/>
            <a:ext cx="0" cy="936279"/>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思源黑体 CN Normal" panose="020B0400000000000000" pitchFamily="34" charset="-122"/>
              <a:ea typeface="思源黑体 CN Normal" panose="020B0400000000000000" pitchFamily="34" charset="-122"/>
            </a:endParaRPr>
          </a:p>
        </p:txBody>
      </p:sp>
      <p:sp>
        <p:nvSpPr>
          <p:cNvPr id="10" name="Line 19"/>
          <p:cNvSpPr>
            <a:spLocks noChangeShapeType="1"/>
          </p:cNvSpPr>
          <p:nvPr/>
        </p:nvSpPr>
        <p:spPr bwMode="auto">
          <a:xfrm>
            <a:off x="5915896" y="5974081"/>
            <a:ext cx="1151769" cy="0"/>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思源黑体 CN Normal" panose="020B0400000000000000" pitchFamily="34" charset="-122"/>
              <a:ea typeface="思源黑体 CN Normal" panose="020B0400000000000000" pitchFamily="34" charset="-122"/>
            </a:endParaRPr>
          </a:p>
        </p:txBody>
      </p:sp>
      <p:sp>
        <p:nvSpPr>
          <p:cNvPr id="11" name="Line 20"/>
          <p:cNvSpPr>
            <a:spLocks noChangeShapeType="1"/>
          </p:cNvSpPr>
          <p:nvPr/>
        </p:nvSpPr>
        <p:spPr bwMode="auto">
          <a:xfrm flipV="1">
            <a:off x="7067665" y="4893759"/>
            <a:ext cx="0" cy="1080322"/>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思源黑体 CN Normal" panose="020B0400000000000000" pitchFamily="34" charset="-122"/>
              <a:ea typeface="思源黑体 CN Normal" panose="020B0400000000000000" pitchFamily="34" charset="-122"/>
            </a:endParaRPr>
          </a:p>
        </p:txBody>
      </p:sp>
      <p:sp>
        <p:nvSpPr>
          <p:cNvPr id="12" name="Line 21"/>
          <p:cNvSpPr>
            <a:spLocks noChangeShapeType="1"/>
          </p:cNvSpPr>
          <p:nvPr/>
        </p:nvSpPr>
        <p:spPr bwMode="auto">
          <a:xfrm>
            <a:off x="7067665" y="4893759"/>
            <a:ext cx="1151769" cy="0"/>
          </a:xfrm>
          <a:prstGeom prst="line">
            <a:avLst/>
          </a:prstGeom>
          <a:noFill/>
          <a:ln w="28575">
            <a:solidFill>
              <a:srgbClr val="009FF6"/>
            </a:solidFill>
            <a:prstDash val="sysDot"/>
            <a:round/>
            <a:tailEnd type="arrow"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思源黑体 CN Normal" panose="020B0400000000000000" pitchFamily="34" charset="-122"/>
              <a:ea typeface="思源黑体 CN Normal" panose="020B0400000000000000" pitchFamily="34" charset="-122"/>
            </a:endParaRPr>
          </a:p>
        </p:txBody>
      </p:sp>
      <p:grpSp>
        <p:nvGrpSpPr>
          <p:cNvPr id="13" name="组合 12"/>
          <p:cNvGrpSpPr/>
          <p:nvPr/>
        </p:nvGrpSpPr>
        <p:grpSpPr>
          <a:xfrm>
            <a:off x="2532574" y="4176714"/>
            <a:ext cx="6046788" cy="1970087"/>
            <a:chOff x="1080814" y="4142329"/>
            <a:chExt cx="6046788" cy="1970087"/>
          </a:xfrm>
        </p:grpSpPr>
        <p:sp>
          <p:nvSpPr>
            <p:cNvPr id="14" name="Rectangle 4"/>
            <p:cNvSpPr>
              <a:spLocks noChangeArrowheads="1"/>
            </p:cNvSpPr>
            <p:nvPr/>
          </p:nvSpPr>
          <p:spPr bwMode="auto">
            <a:xfrm>
              <a:off x="2160598" y="4816030"/>
              <a:ext cx="791841" cy="648193"/>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5" name="Rectangle 5"/>
            <p:cNvSpPr>
              <a:spLocks noChangeArrowheads="1"/>
            </p:cNvSpPr>
            <p:nvPr/>
          </p:nvSpPr>
          <p:spPr bwMode="auto">
            <a:xfrm>
              <a:off x="5255977" y="4816030"/>
              <a:ext cx="791841" cy="648193"/>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6" name="Rectangle 6"/>
            <p:cNvSpPr>
              <a:spLocks noChangeArrowheads="1"/>
            </p:cNvSpPr>
            <p:nvPr/>
          </p:nvSpPr>
          <p:spPr bwMode="auto">
            <a:xfrm>
              <a:off x="3312367" y="4527944"/>
              <a:ext cx="1655668" cy="936279"/>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7" name="Line 7"/>
            <p:cNvSpPr>
              <a:spLocks noChangeShapeType="1"/>
            </p:cNvSpPr>
            <p:nvPr/>
          </p:nvSpPr>
          <p:spPr bwMode="auto">
            <a:xfrm>
              <a:off x="1872655" y="6112416"/>
              <a:ext cx="4391120" cy="0"/>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8" name="Line 8"/>
            <p:cNvSpPr>
              <a:spLocks noChangeShapeType="1"/>
            </p:cNvSpPr>
            <p:nvPr/>
          </p:nvSpPr>
          <p:spPr bwMode="auto">
            <a:xfrm>
              <a:off x="2592511" y="5464223"/>
              <a:ext cx="1500" cy="64819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9" name="Line 9"/>
            <p:cNvSpPr>
              <a:spLocks noChangeShapeType="1"/>
            </p:cNvSpPr>
            <p:nvPr/>
          </p:nvSpPr>
          <p:spPr bwMode="auto">
            <a:xfrm flipH="1">
              <a:off x="4158197" y="5464223"/>
              <a:ext cx="0" cy="64819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0" name="Line 10"/>
            <p:cNvSpPr>
              <a:spLocks noChangeShapeType="1"/>
            </p:cNvSpPr>
            <p:nvPr/>
          </p:nvSpPr>
          <p:spPr bwMode="auto">
            <a:xfrm flipH="1">
              <a:off x="5722384" y="5464223"/>
              <a:ext cx="0" cy="64819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1" name="Line 11"/>
            <p:cNvSpPr>
              <a:spLocks noChangeShapeType="1"/>
            </p:cNvSpPr>
            <p:nvPr/>
          </p:nvSpPr>
          <p:spPr bwMode="auto">
            <a:xfrm flipH="1">
              <a:off x="1080814" y="5032094"/>
              <a:ext cx="1079784"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2" name="Line 12"/>
            <p:cNvSpPr>
              <a:spLocks noChangeShapeType="1"/>
            </p:cNvSpPr>
            <p:nvPr/>
          </p:nvSpPr>
          <p:spPr bwMode="auto">
            <a:xfrm flipH="1">
              <a:off x="6047818" y="4960073"/>
              <a:ext cx="1079784"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3" name="Text Box 22"/>
            <p:cNvSpPr txBox="1">
              <a:spLocks noChangeArrowheads="1"/>
            </p:cNvSpPr>
            <p:nvPr/>
          </p:nvSpPr>
          <p:spPr bwMode="auto">
            <a:xfrm>
              <a:off x="2145601" y="4164836"/>
              <a:ext cx="1108278" cy="36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输入端口</a:t>
              </a: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24" name="Text Box 23"/>
            <p:cNvSpPr txBox="1">
              <a:spLocks noChangeArrowheads="1"/>
            </p:cNvSpPr>
            <p:nvPr/>
          </p:nvSpPr>
          <p:spPr bwMode="auto">
            <a:xfrm>
              <a:off x="5255977" y="4178340"/>
              <a:ext cx="1108278" cy="36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输出端口</a:t>
              </a: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25" name="Text Box 24"/>
            <p:cNvSpPr txBox="1">
              <a:spLocks noChangeArrowheads="1"/>
            </p:cNvSpPr>
            <p:nvPr/>
          </p:nvSpPr>
          <p:spPr bwMode="auto">
            <a:xfrm>
              <a:off x="3702289" y="4142329"/>
              <a:ext cx="782843" cy="38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内存</a:t>
              </a: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26" name="Text Box 25"/>
            <p:cNvSpPr txBox="1">
              <a:spLocks noChangeArrowheads="1"/>
            </p:cNvSpPr>
            <p:nvPr/>
          </p:nvSpPr>
          <p:spPr bwMode="auto">
            <a:xfrm>
              <a:off x="5960836" y="5605265"/>
              <a:ext cx="1108278" cy="36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系统总线</a:t>
              </a: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bldLvl="0" animBg="1"/>
      <p:bldP spid="8"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总线交换</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输入报文经共享总线将分组直接转发到输出端口</a:t>
            </a:r>
            <a:endParaRPr lang="zh-CN" altLang="en-US" sz="2400" dirty="0"/>
          </a:p>
          <a:p>
            <a:pPr>
              <a:lnSpc>
                <a:spcPct val="150000"/>
              </a:lnSpc>
            </a:pPr>
            <a:r>
              <a:rPr lang="zh-CN" altLang="en-US" sz="2400" dirty="0">
                <a:solidFill>
                  <a:srgbClr val="00B0F0"/>
                </a:solidFill>
              </a:rPr>
              <a:t>总线交换速度</a:t>
            </a:r>
            <a:r>
              <a:rPr lang="zh-CN" altLang="en-US" sz="2400" dirty="0">
                <a:solidFill>
                  <a:srgbClr val="FF0000"/>
                </a:solidFill>
              </a:rPr>
              <a:t>受限</a:t>
            </a:r>
            <a:r>
              <a:rPr lang="zh-CN" altLang="en-US" sz="2400" dirty="0"/>
              <a:t>于总线带宽</a:t>
            </a:r>
            <a:endParaRPr lang="zh-CN" altLang="en-US" sz="2400" dirty="0"/>
          </a:p>
          <a:p>
            <a:pPr>
              <a:lnSpc>
                <a:spcPct val="150000"/>
              </a:lnSpc>
            </a:pPr>
            <a:r>
              <a:rPr lang="en-US" altLang="zh-CN" sz="2400" dirty="0"/>
              <a:t>Cisco 5600</a:t>
            </a:r>
            <a:r>
              <a:rPr lang="zh-CN" altLang="en-US" sz="2400" dirty="0"/>
              <a:t>内置</a:t>
            </a:r>
            <a:r>
              <a:rPr lang="en-US" altLang="zh-CN" sz="2400" dirty="0"/>
              <a:t>32Gbps </a:t>
            </a:r>
            <a:r>
              <a:rPr lang="zh-CN" altLang="en-US" sz="2400" dirty="0"/>
              <a:t>总线，能满足大多接入网或企业网的路由转发速率需求</a:t>
            </a:r>
            <a:endParaRPr lang="zh-CN" altLang="en-US" sz="2400"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内联网络</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克服总线带宽限制</a:t>
            </a:r>
            <a:endParaRPr lang="zh-CN" altLang="en-US" sz="2400" dirty="0"/>
          </a:p>
          <a:p>
            <a:pPr>
              <a:lnSpc>
                <a:spcPct val="150000"/>
              </a:lnSpc>
            </a:pPr>
            <a:r>
              <a:rPr lang="en-US" altLang="zh-CN" sz="2400" dirty="0"/>
              <a:t>Banyan </a:t>
            </a:r>
            <a:r>
              <a:rPr lang="zh-CN" altLang="en-US" sz="2400" dirty="0"/>
              <a:t>网络：用于计算机体系结构中多处理机互连</a:t>
            </a:r>
            <a:endParaRPr lang="zh-CN" altLang="en-US" sz="2400" dirty="0"/>
          </a:p>
          <a:p>
            <a:pPr>
              <a:lnSpc>
                <a:spcPct val="150000"/>
              </a:lnSpc>
            </a:pPr>
            <a:r>
              <a:rPr lang="zh-CN" altLang="en-US" sz="2400" dirty="0"/>
              <a:t>固定分组转发：将长度变化的</a:t>
            </a:r>
            <a:r>
              <a:rPr lang="en-US" altLang="zh-CN" sz="2400" dirty="0"/>
              <a:t>IP</a:t>
            </a:r>
            <a:r>
              <a:rPr lang="zh-CN" altLang="en-US" sz="2400" dirty="0"/>
              <a:t>分组拆分为固定尺寸的信元，通过交换网络进行转发 </a:t>
            </a:r>
            <a:endParaRPr lang="zh-CN" altLang="en-US" sz="2400" dirty="0"/>
          </a:p>
          <a:p>
            <a:pPr>
              <a:lnSpc>
                <a:spcPct val="150000"/>
              </a:lnSpc>
            </a:pPr>
            <a:r>
              <a:rPr lang="en-US" altLang="zh-CN" sz="2400" dirty="0"/>
              <a:t>Cisco 12000: </a:t>
            </a:r>
            <a:r>
              <a:rPr lang="zh-CN" altLang="en-US" sz="2400" dirty="0"/>
              <a:t>通过内联网络交换速度为</a:t>
            </a:r>
            <a:r>
              <a:rPr lang="en-US" altLang="zh-CN" sz="2400" dirty="0"/>
              <a:t>60Gb/s</a:t>
            </a:r>
            <a:endParaRPr lang="zh-CN" altLang="en-US" sz="2400" dirty="0"/>
          </a:p>
          <a:p>
            <a:pPr>
              <a:lnSpc>
                <a:spcPct val="150000"/>
              </a:lnSpc>
            </a:pPr>
            <a:endParaRPr lang="zh-CN" alt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输出端口</a:t>
            </a:r>
            <a:endParaRPr lang="zh-CN" altLang="en-US" dirty="0"/>
          </a:p>
        </p:txBody>
      </p:sp>
      <p:grpSp>
        <p:nvGrpSpPr>
          <p:cNvPr id="22" name="组合 21"/>
          <p:cNvGrpSpPr/>
          <p:nvPr/>
        </p:nvGrpSpPr>
        <p:grpSpPr>
          <a:xfrm>
            <a:off x="1353456" y="2619240"/>
            <a:ext cx="6571665" cy="904863"/>
            <a:chOff x="1403750" y="3593123"/>
            <a:chExt cx="6571665" cy="904863"/>
          </a:xfrm>
        </p:grpSpPr>
        <p:grpSp>
          <p:nvGrpSpPr>
            <p:cNvPr id="23" name="组合 22"/>
            <p:cNvGrpSpPr/>
            <p:nvPr/>
          </p:nvGrpSpPr>
          <p:grpSpPr>
            <a:xfrm>
              <a:off x="1403750" y="3593123"/>
              <a:ext cx="490436" cy="476221"/>
              <a:chOff x="1403750" y="3593123"/>
              <a:chExt cx="808892" cy="785446"/>
            </a:xfrm>
          </p:grpSpPr>
          <p:sp>
            <p:nvSpPr>
              <p:cNvPr id="25" name="对话气泡: 椭圆形 2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4" name="Text Box 79"/>
            <p:cNvSpPr txBox="1">
              <a:spLocks noChangeArrowheads="1"/>
            </p:cNvSpPr>
            <p:nvPr/>
          </p:nvSpPr>
          <p:spPr bwMode="auto">
            <a:xfrm>
              <a:off x="1985930" y="3593123"/>
              <a:ext cx="5989485"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缓存管理：当交换结构转交给输出端口的速率超过输出链路速率时。</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 name="组合 26"/>
          <p:cNvGrpSpPr/>
          <p:nvPr/>
        </p:nvGrpSpPr>
        <p:grpSpPr>
          <a:xfrm>
            <a:off x="1353456" y="3863004"/>
            <a:ext cx="6571665" cy="904863"/>
            <a:chOff x="1403750" y="3593123"/>
            <a:chExt cx="6571665" cy="904863"/>
          </a:xfrm>
        </p:grpSpPr>
        <p:grpSp>
          <p:nvGrpSpPr>
            <p:cNvPr id="28" name="组合 27"/>
            <p:cNvGrpSpPr/>
            <p:nvPr/>
          </p:nvGrpSpPr>
          <p:grpSpPr>
            <a:xfrm>
              <a:off x="1403750" y="3593123"/>
              <a:ext cx="490436" cy="476221"/>
              <a:chOff x="1403750" y="3593123"/>
              <a:chExt cx="808892" cy="785446"/>
            </a:xfrm>
          </p:grpSpPr>
          <p:sp>
            <p:nvSpPr>
              <p:cNvPr id="30" name="对话气泡: 椭圆形 29"/>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9" name="Text Box 79"/>
            <p:cNvSpPr txBox="1">
              <a:spLocks noChangeArrowheads="1"/>
            </p:cNvSpPr>
            <p:nvPr/>
          </p:nvSpPr>
          <p:spPr bwMode="auto">
            <a:xfrm>
              <a:off x="1985931" y="3593123"/>
              <a:ext cx="5989484"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调度原则：在数据报队列中选择数据报进行传输。</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2" name="Text Box 9"/>
          <p:cNvSpPr txBox="1">
            <a:spLocks noChangeArrowheads="1"/>
          </p:cNvSpPr>
          <p:nvPr/>
        </p:nvSpPr>
        <p:spPr bwMode="auto">
          <a:xfrm>
            <a:off x="8782537" y="5499147"/>
            <a:ext cx="2114060" cy="461665"/>
          </a:xfrm>
          <a:prstGeom prst="rect">
            <a:avLst/>
          </a:prstGeom>
          <a:solidFill>
            <a:srgbClr val="5B9BD5">
              <a:lumMod val="20000"/>
              <a:lumOff val="80000"/>
            </a:srgbClr>
          </a:solidFill>
          <a:ln w="19050">
            <a:solidFill>
              <a:sysClr val="windowText" lastClr="000000"/>
            </a:solidFill>
            <a:miter lim="800000"/>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线路端接口</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3" name="Text Box 10"/>
          <p:cNvSpPr txBox="1">
            <a:spLocks noChangeArrowheads="1"/>
          </p:cNvSpPr>
          <p:nvPr/>
        </p:nvSpPr>
        <p:spPr bwMode="auto">
          <a:xfrm>
            <a:off x="8782538" y="4207101"/>
            <a:ext cx="2114060" cy="830997"/>
          </a:xfrm>
          <a:prstGeom prst="rect">
            <a:avLst/>
          </a:prstGeom>
          <a:solidFill>
            <a:srgbClr val="009FF6"/>
          </a:solidFill>
          <a:ln w="19050">
            <a:solidFill>
              <a:sysClr val="windowText" lastClr="000000"/>
            </a:solidFill>
            <a:miter lim="800000"/>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 数据链路处理</a:t>
            </a:r>
            <a:endParaRPr kumimoji="0"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（协议、封装）</a:t>
            </a:r>
            <a:endParaRPr kumimoji="0"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4" name="Text Box 11"/>
          <p:cNvSpPr txBox="1">
            <a:spLocks noChangeArrowheads="1"/>
          </p:cNvSpPr>
          <p:nvPr/>
        </p:nvSpPr>
        <p:spPr bwMode="auto">
          <a:xfrm>
            <a:off x="8782537" y="2536253"/>
            <a:ext cx="2114060" cy="1200329"/>
          </a:xfrm>
          <a:prstGeom prst="rect">
            <a:avLst/>
          </a:prstGeom>
          <a:solidFill>
            <a:srgbClr val="FFC000"/>
          </a:solidFill>
          <a:ln w="19050">
            <a:solidFill>
              <a:sysClr val="windowText" lastClr="000000"/>
            </a:solidFill>
            <a:miter lim="800000"/>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排队</a:t>
            </a:r>
            <a:endParaRPr kumimoji="0" lang="en-US" altLang="zh-CN"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（缓存管理）</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5" name="Text Box 12"/>
          <p:cNvSpPr txBox="1">
            <a:spLocks noChangeArrowheads="1"/>
          </p:cNvSpPr>
          <p:nvPr/>
        </p:nvSpPr>
        <p:spPr bwMode="auto">
          <a:xfrm>
            <a:off x="8782537" y="1751319"/>
            <a:ext cx="2065496" cy="461665"/>
          </a:xfrm>
          <a:prstGeom prst="rect">
            <a:avLst/>
          </a:prstGeom>
          <a:noFill/>
          <a:ln>
            <a:noFill/>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spcBef>
                <a:spcPct val="50000"/>
              </a:spcBef>
            </a:pPr>
            <a:r>
              <a:rPr lang="zh-CN" altLang="en-US" sz="2400" u="none" dirty="0">
                <a:solidFill>
                  <a:prstClr val="black"/>
                </a:solidFill>
                <a:latin typeface="思源黑体 CN Normal" panose="020B0400000000000000" pitchFamily="34" charset="-122"/>
                <a:ea typeface="思源黑体 CN Normal" panose="020B0400000000000000" pitchFamily="34" charset="-122"/>
                <a:cs typeface="Arial" panose="020B0604020202020204" pitchFamily="34" charset="0"/>
              </a:rPr>
              <a:t>交换    结构</a:t>
            </a:r>
            <a:endParaRPr lang="zh-CN" altLang="en-US" sz="2400" u="none" dirty="0">
              <a:solidFill>
                <a:prstClr val="black"/>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6" name="箭头: 右 35"/>
          <p:cNvSpPr/>
          <p:nvPr/>
        </p:nvSpPr>
        <p:spPr>
          <a:xfrm rot="5400000">
            <a:off x="9627527" y="2184056"/>
            <a:ext cx="375514" cy="224287"/>
          </a:xfrm>
          <a:prstGeom prst="rightArrow">
            <a:avLst/>
          </a:prstGeom>
          <a:solidFill>
            <a:srgbClr val="009FF6"/>
          </a:solid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 name="箭头: 右 36"/>
          <p:cNvSpPr/>
          <p:nvPr/>
        </p:nvSpPr>
        <p:spPr>
          <a:xfrm rot="5400000">
            <a:off x="9627526" y="3850403"/>
            <a:ext cx="375514" cy="224287"/>
          </a:xfrm>
          <a:prstGeom prst="rightArrow">
            <a:avLst/>
          </a:prstGeom>
          <a:solidFill>
            <a:srgbClr val="009FF6"/>
          </a:solid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 name="箭头: 右 37"/>
          <p:cNvSpPr/>
          <p:nvPr/>
        </p:nvSpPr>
        <p:spPr>
          <a:xfrm rot="5400000">
            <a:off x="9627525" y="5169091"/>
            <a:ext cx="375514" cy="224287"/>
          </a:xfrm>
          <a:prstGeom prst="rightArrow">
            <a:avLst/>
          </a:prstGeom>
          <a:solidFill>
            <a:srgbClr val="009FF6"/>
          </a:solid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9" name="箭头: 右 38"/>
          <p:cNvSpPr/>
          <p:nvPr/>
        </p:nvSpPr>
        <p:spPr>
          <a:xfrm rot="5400000">
            <a:off x="9627525" y="6074526"/>
            <a:ext cx="375514" cy="224287"/>
          </a:xfrm>
          <a:prstGeom prst="rightArrow">
            <a:avLst/>
          </a:prstGeom>
          <a:solidFill>
            <a:srgbClr val="009FF6"/>
          </a:solid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500"/>
                                        <p:tgtEl>
                                          <p:spTgt spid="3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500"/>
                                        <p:tgtEl>
                                          <p:spTgt spid="37"/>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up)">
                                      <p:cBhvr>
                                        <p:cTn id="31" dur="500"/>
                                        <p:tgtEl>
                                          <p:spTgt spid="33"/>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up)">
                                      <p:cBhvr>
                                        <p:cTn id="35" dur="500"/>
                                        <p:tgtEl>
                                          <p:spTgt spid="38"/>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p:bldP spid="36" grpId="0" animBg="1"/>
      <p:bldP spid="37" grpId="0" animBg="1"/>
      <p:bldP spid="38" grpId="0" animBg="1"/>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任  务</a:t>
            </a:r>
            <a:endParaRPr lang="zh-CN" altLang="en-US" b="0" dirty="0">
              <a:latin typeface="Microsoft YaHei UI" panose="020B0503020204020204" pitchFamily="34" charset="-122"/>
              <a:ea typeface="Microsoft YaHei UI" panose="020B0503020204020204" pitchFamily="34" charset="-122"/>
            </a:endParaRPr>
          </a:p>
        </p:txBody>
      </p:sp>
      <p:sp>
        <p:nvSpPr>
          <p:cNvPr id="6" name="内容占位符 5"/>
          <p:cNvSpPr>
            <a:spLocks noGrp="1"/>
          </p:cNvSpPr>
          <p:nvPr>
            <p:ph idx="1"/>
          </p:nvPr>
        </p:nvSpPr>
        <p:spPr/>
        <p:txBody>
          <a:bodyPr rtlCol="0">
            <a:normAutofit/>
          </a:bodyPr>
          <a:lstStyle/>
          <a:p>
            <a:pPr rtl="0"/>
            <a:r>
              <a:rPr lang="zh-CN" altLang="en-US" dirty="0"/>
              <a:t>针对不同的</a:t>
            </a:r>
            <a:r>
              <a:rPr lang="en-US" altLang="zh-CN" dirty="0"/>
              <a:t>IP</a:t>
            </a:r>
            <a:r>
              <a:rPr lang="zh-CN" altLang="en-US" dirty="0"/>
              <a:t>地址分配需求的变化，知道传统的</a:t>
            </a:r>
            <a:r>
              <a:rPr lang="en-US" altLang="zh-CN" dirty="0"/>
              <a:t>IP</a:t>
            </a:r>
            <a:r>
              <a:rPr lang="zh-CN" altLang="en-US" dirty="0"/>
              <a:t>地址分类方法和现行主流的</a:t>
            </a:r>
            <a:r>
              <a:rPr lang="en-US" altLang="zh-CN" dirty="0"/>
              <a:t>CIDR</a:t>
            </a:r>
            <a:r>
              <a:rPr lang="zh-CN" altLang="en-US" dirty="0"/>
              <a:t>方法的主要思路，并能够基于两种方法的基本思想进行</a:t>
            </a:r>
            <a:r>
              <a:rPr lang="en-US" altLang="zh-CN" dirty="0"/>
              <a:t>IP</a:t>
            </a:r>
            <a:r>
              <a:rPr lang="zh-CN" altLang="en-US" dirty="0"/>
              <a:t>地址的规划</a:t>
            </a:r>
            <a:endParaRPr lang="zh-CN" altLang="en-US" dirty="0"/>
          </a:p>
          <a:p>
            <a:pPr rtl="0"/>
            <a:r>
              <a:rPr lang="zh-CN" altLang="en-US" dirty="0"/>
              <a:t>基于网络互联的数据转发需求，讨论两种</a:t>
            </a:r>
            <a:r>
              <a:rPr lang="en-US" altLang="zh-CN" dirty="0"/>
              <a:t>IP</a:t>
            </a:r>
            <a:r>
              <a:rPr lang="zh-CN" altLang="en-US" dirty="0"/>
              <a:t>地址规划方法下基于接口标识的转发机制，进一步对两种</a:t>
            </a:r>
            <a:r>
              <a:rPr lang="en-US" altLang="zh-CN" dirty="0"/>
              <a:t>IP</a:t>
            </a:r>
            <a:r>
              <a:rPr lang="zh-CN" altLang="en-US" dirty="0"/>
              <a:t>地址规划方法的优缺点和适用性进行辨析和对比</a:t>
            </a:r>
            <a:endParaRPr lang="zh-CN" altLang="en-US" dirty="0"/>
          </a:p>
          <a:p>
            <a:pPr rtl="0"/>
            <a:r>
              <a:rPr lang="zh-CN" altLang="en-US" dirty="0"/>
              <a:t>能分析数据交换过程中可能出现的问题，能复述因特网中</a:t>
            </a:r>
            <a:r>
              <a:rPr lang="en-US" altLang="zh-CN" dirty="0"/>
              <a:t>ICMP</a:t>
            </a:r>
            <a:r>
              <a:rPr lang="zh-CN" altLang="en-US" dirty="0"/>
              <a:t>协议的处理方法，能对网络中若干诊断工具的工作原理和使用方法有明确的认知</a:t>
            </a:r>
            <a:endParaRPr lang="zh-CN" altLang="en-US" dirty="0"/>
          </a:p>
          <a:p>
            <a:pPr rtl="0"/>
            <a:r>
              <a:rPr lang="zh-CN" altLang="en-US" dirty="0"/>
              <a:t>面向大规模因特网路由任务的现状和挑战，能够基于分层的思想规划和设计因特网中的路由机制</a:t>
            </a:r>
            <a:endParaRPr lang="zh-CN" altLang="en-US" dirty="0"/>
          </a:p>
          <a:p>
            <a:pPr rtl="0"/>
            <a:endParaRPr lang="zh-CN" altLang="en-US"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输出端口排队</a:t>
            </a:r>
            <a:endParaRPr lang="zh-CN" altLang="en-US" dirty="0"/>
          </a:p>
        </p:txBody>
      </p:sp>
      <p:grpSp>
        <p:nvGrpSpPr>
          <p:cNvPr id="4" name="组合 3"/>
          <p:cNvGrpSpPr/>
          <p:nvPr/>
        </p:nvGrpSpPr>
        <p:grpSpPr>
          <a:xfrm>
            <a:off x="1295402" y="2575867"/>
            <a:ext cx="9489824" cy="904863"/>
            <a:chOff x="1403750" y="3593123"/>
            <a:chExt cx="8473345" cy="904863"/>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1" y="3593123"/>
              <a:ext cx="7891164"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当通过交换结构到达的分组速率超过了输出链路的速率时，需要对分组进行缓存</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 name="Rectangle 11"/>
          <p:cNvSpPr>
            <a:spLocks noChangeArrowheads="1"/>
          </p:cNvSpPr>
          <p:nvPr/>
        </p:nvSpPr>
        <p:spPr bwMode="auto">
          <a:xfrm>
            <a:off x="3204236" y="3409548"/>
            <a:ext cx="6540093"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输出端口缓冲区溢出会导致分组的排队和丢失</a:t>
            </a:r>
            <a:r>
              <a:rPr kumimoji="1" lang="en-US" altLang="zh-CN"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nvGrpSpPr>
          <p:cNvPr id="10" name="组合 9"/>
          <p:cNvGrpSpPr/>
          <p:nvPr/>
        </p:nvGrpSpPr>
        <p:grpSpPr>
          <a:xfrm>
            <a:off x="992405" y="4132170"/>
            <a:ext cx="4762506" cy="2034166"/>
            <a:chOff x="-513082" y="3657304"/>
            <a:chExt cx="4762506" cy="2034166"/>
          </a:xfrm>
        </p:grpSpPr>
        <p:sp>
          <p:nvSpPr>
            <p:cNvPr id="11" name="Rectangle 6"/>
            <p:cNvSpPr>
              <a:spLocks noChangeArrowheads="1"/>
            </p:cNvSpPr>
            <p:nvPr/>
          </p:nvSpPr>
          <p:spPr bwMode="auto">
            <a:xfrm>
              <a:off x="2109689" y="3657304"/>
              <a:ext cx="1117334" cy="2034166"/>
            </a:xfrm>
            <a:prstGeom prst="rect">
              <a:avLst/>
            </a:prstGeom>
            <a:solidFill>
              <a:sysClr val="window" lastClr="FFFFFF"/>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nvGrpSpPr>
            <p:cNvPr id="12" name="Group 10"/>
            <p:cNvGrpSpPr/>
            <p:nvPr/>
          </p:nvGrpSpPr>
          <p:grpSpPr bwMode="auto">
            <a:xfrm>
              <a:off x="1503778" y="3688807"/>
              <a:ext cx="373445" cy="1942659"/>
              <a:chOff x="748" y="997"/>
              <a:chExt cx="249" cy="1295"/>
            </a:xfrm>
          </p:grpSpPr>
          <p:sp>
            <p:nvSpPr>
              <p:cNvPr id="42" name="Rectangle 7"/>
              <p:cNvSpPr>
                <a:spLocks noChangeArrowheads="1"/>
              </p:cNvSpPr>
              <p:nvPr/>
            </p:nvSpPr>
            <p:spPr bwMode="auto">
              <a:xfrm>
                <a:off x="759" y="997"/>
                <a:ext cx="238" cy="352"/>
              </a:xfrm>
              <a:prstGeom prst="rect">
                <a:avLst/>
              </a:prstGeom>
              <a:solidFill>
                <a:sysClr val="window" lastClr="FFFFFF"/>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43" name="Rectangle 8"/>
              <p:cNvSpPr>
                <a:spLocks noChangeArrowheads="1"/>
              </p:cNvSpPr>
              <p:nvPr/>
            </p:nvSpPr>
            <p:spPr bwMode="auto">
              <a:xfrm>
                <a:off x="750" y="1472"/>
                <a:ext cx="238" cy="352"/>
              </a:xfrm>
              <a:prstGeom prst="rect">
                <a:avLst/>
              </a:prstGeom>
              <a:solidFill>
                <a:sysClr val="window" lastClr="FFFFFF"/>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44" name="Rectangle 9"/>
              <p:cNvSpPr>
                <a:spLocks noChangeArrowheads="1"/>
              </p:cNvSpPr>
              <p:nvPr/>
            </p:nvSpPr>
            <p:spPr bwMode="auto">
              <a:xfrm>
                <a:off x="748" y="1940"/>
                <a:ext cx="238" cy="352"/>
              </a:xfrm>
              <a:prstGeom prst="rect">
                <a:avLst/>
              </a:prstGeom>
              <a:solidFill>
                <a:sysClr val="window" lastClr="FFFFFF"/>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grpSp>
          <p:nvGrpSpPr>
            <p:cNvPr id="13" name="Group 11"/>
            <p:cNvGrpSpPr/>
            <p:nvPr/>
          </p:nvGrpSpPr>
          <p:grpSpPr bwMode="auto">
            <a:xfrm>
              <a:off x="3460988" y="3696307"/>
              <a:ext cx="373445" cy="1942659"/>
              <a:chOff x="748" y="997"/>
              <a:chExt cx="249" cy="1295"/>
            </a:xfrm>
          </p:grpSpPr>
          <p:sp>
            <p:nvSpPr>
              <p:cNvPr id="39" name="Rectangle 12"/>
              <p:cNvSpPr>
                <a:spLocks noChangeArrowheads="1"/>
              </p:cNvSpPr>
              <p:nvPr/>
            </p:nvSpPr>
            <p:spPr bwMode="auto">
              <a:xfrm>
                <a:off x="759" y="997"/>
                <a:ext cx="238" cy="352"/>
              </a:xfrm>
              <a:prstGeom prst="rect">
                <a:avLst/>
              </a:prstGeom>
              <a:solidFill>
                <a:sysClr val="window" lastClr="FFFFFF"/>
              </a:solidFill>
              <a:ln w="19050">
                <a:solidFill>
                  <a:srgbClr val="FF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40" name="Rectangle 13"/>
              <p:cNvSpPr>
                <a:spLocks noChangeArrowheads="1"/>
              </p:cNvSpPr>
              <p:nvPr/>
            </p:nvSpPr>
            <p:spPr bwMode="auto">
              <a:xfrm>
                <a:off x="750" y="1472"/>
                <a:ext cx="238" cy="352"/>
              </a:xfrm>
              <a:prstGeom prst="rect">
                <a:avLst/>
              </a:prstGeom>
              <a:solidFill>
                <a:sysClr val="window" lastClr="FFFFFF"/>
              </a:solidFill>
              <a:ln w="19050">
                <a:solidFill>
                  <a:srgbClr val="ED7D31"/>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41" name="Rectangle 14"/>
              <p:cNvSpPr>
                <a:spLocks noChangeArrowheads="1"/>
              </p:cNvSpPr>
              <p:nvPr/>
            </p:nvSpPr>
            <p:spPr bwMode="auto">
              <a:xfrm>
                <a:off x="748" y="1940"/>
                <a:ext cx="238" cy="352"/>
              </a:xfrm>
              <a:prstGeom prst="rect">
                <a:avLst/>
              </a:prstGeom>
              <a:solidFill>
                <a:sysClr val="window" lastClr="FFFFFF"/>
              </a:solidFill>
              <a:ln w="19050">
                <a:solidFill>
                  <a:srgbClr val="008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sp>
          <p:nvSpPr>
            <p:cNvPr id="14" name="Line 15"/>
            <p:cNvSpPr>
              <a:spLocks noChangeShapeType="1"/>
            </p:cNvSpPr>
            <p:nvPr/>
          </p:nvSpPr>
          <p:spPr bwMode="auto">
            <a:xfrm>
              <a:off x="3216524" y="3963329"/>
              <a:ext cx="24296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5" name="Line 16"/>
            <p:cNvSpPr>
              <a:spLocks noChangeShapeType="1"/>
            </p:cNvSpPr>
            <p:nvPr/>
          </p:nvSpPr>
          <p:spPr bwMode="auto">
            <a:xfrm>
              <a:off x="3207526" y="4660886"/>
              <a:ext cx="24296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6" name="Line 17"/>
            <p:cNvSpPr>
              <a:spLocks noChangeShapeType="1"/>
            </p:cNvSpPr>
            <p:nvPr/>
          </p:nvSpPr>
          <p:spPr bwMode="auto">
            <a:xfrm>
              <a:off x="3207526" y="5371944"/>
              <a:ext cx="24296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7" name="Line 18"/>
            <p:cNvSpPr>
              <a:spLocks noChangeShapeType="1"/>
            </p:cNvSpPr>
            <p:nvPr/>
          </p:nvSpPr>
          <p:spPr bwMode="auto">
            <a:xfrm>
              <a:off x="1863725" y="3939327"/>
              <a:ext cx="24296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8" name="Line 19"/>
            <p:cNvSpPr>
              <a:spLocks noChangeShapeType="1"/>
            </p:cNvSpPr>
            <p:nvPr/>
          </p:nvSpPr>
          <p:spPr bwMode="auto">
            <a:xfrm>
              <a:off x="1854726" y="4636884"/>
              <a:ext cx="24296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9" name="Line 20"/>
            <p:cNvSpPr>
              <a:spLocks noChangeShapeType="1"/>
            </p:cNvSpPr>
            <p:nvPr/>
          </p:nvSpPr>
          <p:spPr bwMode="auto">
            <a:xfrm>
              <a:off x="1854726" y="5347942"/>
              <a:ext cx="24296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20" name="Group 24"/>
            <p:cNvGrpSpPr/>
            <p:nvPr/>
          </p:nvGrpSpPr>
          <p:grpSpPr bwMode="auto">
            <a:xfrm>
              <a:off x="1082341" y="3946828"/>
              <a:ext cx="431936" cy="1408615"/>
              <a:chOff x="-60" y="1148"/>
              <a:chExt cx="168" cy="939"/>
            </a:xfrm>
          </p:grpSpPr>
          <p:sp>
            <p:nvSpPr>
              <p:cNvPr id="36" name="Line 21"/>
              <p:cNvSpPr>
                <a:spLocks noChangeShapeType="1"/>
              </p:cNvSpPr>
              <p:nvPr/>
            </p:nvSpPr>
            <p:spPr bwMode="auto">
              <a:xfrm>
                <a:off x="-54" y="1148"/>
                <a:ext cx="162"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7" name="Line 22"/>
              <p:cNvSpPr>
                <a:spLocks noChangeShapeType="1"/>
              </p:cNvSpPr>
              <p:nvPr/>
            </p:nvSpPr>
            <p:spPr bwMode="auto">
              <a:xfrm>
                <a:off x="-60" y="1613"/>
                <a:ext cx="162"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8" name="Line 23"/>
              <p:cNvSpPr>
                <a:spLocks noChangeShapeType="1"/>
              </p:cNvSpPr>
              <p:nvPr/>
            </p:nvSpPr>
            <p:spPr bwMode="auto">
              <a:xfrm>
                <a:off x="-60" y="2087"/>
                <a:ext cx="162"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21" name="Group 25"/>
            <p:cNvGrpSpPr/>
            <p:nvPr/>
          </p:nvGrpSpPr>
          <p:grpSpPr bwMode="auto">
            <a:xfrm>
              <a:off x="3817488" y="3952828"/>
              <a:ext cx="431936" cy="1408615"/>
              <a:chOff x="-60" y="1148"/>
              <a:chExt cx="168" cy="939"/>
            </a:xfrm>
          </p:grpSpPr>
          <p:sp>
            <p:nvSpPr>
              <p:cNvPr id="33" name="Line 26"/>
              <p:cNvSpPr>
                <a:spLocks noChangeShapeType="1"/>
              </p:cNvSpPr>
              <p:nvPr/>
            </p:nvSpPr>
            <p:spPr bwMode="auto">
              <a:xfrm>
                <a:off x="-54" y="1148"/>
                <a:ext cx="162" cy="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4" name="Line 27"/>
              <p:cNvSpPr>
                <a:spLocks noChangeShapeType="1"/>
              </p:cNvSpPr>
              <p:nvPr/>
            </p:nvSpPr>
            <p:spPr bwMode="auto">
              <a:xfrm>
                <a:off x="-60" y="1613"/>
                <a:ext cx="162" cy="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5" name="Line 28"/>
              <p:cNvSpPr>
                <a:spLocks noChangeShapeType="1"/>
              </p:cNvSpPr>
              <p:nvPr/>
            </p:nvSpPr>
            <p:spPr bwMode="auto">
              <a:xfrm>
                <a:off x="-60" y="2087"/>
                <a:ext cx="162" cy="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2" name="Rectangle 54"/>
            <p:cNvSpPr>
              <a:spLocks noChangeArrowheads="1"/>
            </p:cNvSpPr>
            <p:nvPr/>
          </p:nvSpPr>
          <p:spPr bwMode="auto">
            <a:xfrm>
              <a:off x="1570821" y="3753312"/>
              <a:ext cx="262461" cy="147012"/>
            </a:xfrm>
            <a:prstGeom prst="rect">
              <a:avLst/>
            </a:prstGeom>
            <a:solidFill>
              <a:srgbClr val="FF0000"/>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23" name="Rectangle 55"/>
            <p:cNvSpPr>
              <a:spLocks noChangeArrowheads="1"/>
            </p:cNvSpPr>
            <p:nvPr/>
          </p:nvSpPr>
          <p:spPr bwMode="auto">
            <a:xfrm>
              <a:off x="1557323" y="4476371"/>
              <a:ext cx="262461" cy="147012"/>
            </a:xfrm>
            <a:prstGeom prst="rect">
              <a:avLst/>
            </a:prstGeom>
            <a:solidFill>
              <a:srgbClr val="000099"/>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24" name="Rectangle 56"/>
            <p:cNvSpPr>
              <a:spLocks noChangeArrowheads="1"/>
            </p:cNvSpPr>
            <p:nvPr/>
          </p:nvSpPr>
          <p:spPr bwMode="auto">
            <a:xfrm>
              <a:off x="1556525" y="5188929"/>
              <a:ext cx="262461" cy="147012"/>
            </a:xfrm>
            <a:prstGeom prst="rect">
              <a:avLst/>
            </a:prstGeom>
            <a:solidFill>
              <a:srgbClr val="FF0000"/>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25" name="Rectangle 57"/>
            <p:cNvSpPr>
              <a:spLocks noChangeArrowheads="1"/>
            </p:cNvSpPr>
            <p:nvPr/>
          </p:nvSpPr>
          <p:spPr bwMode="auto">
            <a:xfrm>
              <a:off x="1179826" y="3760813"/>
              <a:ext cx="262461" cy="147012"/>
            </a:xfrm>
            <a:prstGeom prst="rect">
              <a:avLst/>
            </a:prstGeom>
            <a:solidFill>
              <a:srgbClr val="4472C4"/>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26" name="Rectangle 58"/>
            <p:cNvSpPr>
              <a:spLocks noChangeArrowheads="1"/>
            </p:cNvSpPr>
            <p:nvPr/>
          </p:nvSpPr>
          <p:spPr bwMode="auto">
            <a:xfrm>
              <a:off x="1173827" y="5164927"/>
              <a:ext cx="262461" cy="147012"/>
            </a:xfrm>
            <a:prstGeom prst="rect">
              <a:avLst/>
            </a:prstGeom>
            <a:solidFill>
              <a:srgbClr val="FF0000"/>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27" name="Line 60"/>
            <p:cNvSpPr>
              <a:spLocks noChangeShapeType="1"/>
            </p:cNvSpPr>
            <p:nvPr/>
          </p:nvSpPr>
          <p:spPr bwMode="auto">
            <a:xfrm>
              <a:off x="1882774" y="3817817"/>
              <a:ext cx="1512224" cy="0"/>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8" name="Freeform 62"/>
            <p:cNvSpPr/>
            <p:nvPr/>
          </p:nvSpPr>
          <p:spPr bwMode="auto">
            <a:xfrm>
              <a:off x="1902719" y="4162845"/>
              <a:ext cx="1450285" cy="1102590"/>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9" name="Text Box 63"/>
            <p:cNvSpPr txBox="1">
              <a:spLocks noChangeArrowheads="1"/>
            </p:cNvSpPr>
            <p:nvPr/>
          </p:nvSpPr>
          <p:spPr bwMode="auto">
            <a:xfrm>
              <a:off x="-513082" y="4085110"/>
              <a:ext cx="140008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时刻分组试图从输入端口去往输出端口</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Text Box 66"/>
            <p:cNvSpPr txBox="1">
              <a:spLocks noChangeArrowheads="1"/>
            </p:cNvSpPr>
            <p:nvPr/>
          </p:nvSpPr>
          <p:spPr bwMode="auto">
            <a:xfrm>
              <a:off x="2109823" y="4572317"/>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交换结构</a:t>
              </a:r>
              <a:endParaRPr kumimoji="0" lang="en-US" altLang="zh-CN" sz="18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31" name="Line 75"/>
            <p:cNvSpPr>
              <a:spLocks noChangeShapeType="1"/>
            </p:cNvSpPr>
            <p:nvPr/>
          </p:nvSpPr>
          <p:spPr bwMode="auto">
            <a:xfrm>
              <a:off x="1876775" y="4553307"/>
              <a:ext cx="1486728" cy="20572"/>
            </a:xfrm>
            <a:prstGeom prst="line">
              <a:avLst/>
            </a:prstGeom>
            <a:noFill/>
            <a:ln w="28575">
              <a:solidFill>
                <a:srgbClr val="ED7D31"/>
              </a:solidFill>
              <a:prstDash val="dash"/>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2" name="Rectangle 76"/>
            <p:cNvSpPr>
              <a:spLocks noChangeArrowheads="1"/>
            </p:cNvSpPr>
            <p:nvPr/>
          </p:nvSpPr>
          <p:spPr bwMode="auto">
            <a:xfrm>
              <a:off x="858874" y="3750312"/>
              <a:ext cx="262461" cy="147012"/>
            </a:xfrm>
            <a:prstGeom prst="rect">
              <a:avLst/>
            </a:prstGeom>
            <a:solidFill>
              <a:srgbClr val="ED7D31"/>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grpSp>
        <p:nvGrpSpPr>
          <p:cNvPr id="45" name="组合 44"/>
          <p:cNvGrpSpPr/>
          <p:nvPr/>
        </p:nvGrpSpPr>
        <p:grpSpPr>
          <a:xfrm>
            <a:off x="6605312" y="4160943"/>
            <a:ext cx="4542691" cy="2034166"/>
            <a:chOff x="3422239" y="3667422"/>
            <a:chExt cx="4542691" cy="2034166"/>
          </a:xfrm>
        </p:grpSpPr>
        <p:sp>
          <p:nvSpPr>
            <p:cNvPr id="46" name="Rectangle 31"/>
            <p:cNvSpPr>
              <a:spLocks noChangeArrowheads="1"/>
            </p:cNvSpPr>
            <p:nvPr/>
          </p:nvSpPr>
          <p:spPr bwMode="auto">
            <a:xfrm>
              <a:off x="5639161" y="3667422"/>
              <a:ext cx="1117334" cy="2034166"/>
            </a:xfrm>
            <a:prstGeom prst="rect">
              <a:avLst/>
            </a:prstGeom>
            <a:solidFill>
              <a:sysClr val="window" lastClr="FFFFFF"/>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nvGrpSpPr>
            <p:cNvPr id="47" name="Group 32"/>
            <p:cNvGrpSpPr/>
            <p:nvPr/>
          </p:nvGrpSpPr>
          <p:grpSpPr bwMode="auto">
            <a:xfrm>
              <a:off x="5033250" y="3698925"/>
              <a:ext cx="373445" cy="1942659"/>
              <a:chOff x="748" y="997"/>
              <a:chExt cx="249" cy="1295"/>
            </a:xfrm>
          </p:grpSpPr>
          <p:sp>
            <p:nvSpPr>
              <p:cNvPr id="76" name="Rectangle 33"/>
              <p:cNvSpPr>
                <a:spLocks noChangeArrowheads="1"/>
              </p:cNvSpPr>
              <p:nvPr/>
            </p:nvSpPr>
            <p:spPr bwMode="auto">
              <a:xfrm>
                <a:off x="759" y="997"/>
                <a:ext cx="238" cy="352"/>
              </a:xfrm>
              <a:prstGeom prst="rect">
                <a:avLst/>
              </a:prstGeom>
              <a:solidFill>
                <a:sysClr val="window" lastClr="FFFFFF"/>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77" name="Rectangle 34"/>
              <p:cNvSpPr>
                <a:spLocks noChangeArrowheads="1"/>
              </p:cNvSpPr>
              <p:nvPr/>
            </p:nvSpPr>
            <p:spPr bwMode="auto">
              <a:xfrm>
                <a:off x="750" y="1472"/>
                <a:ext cx="238" cy="352"/>
              </a:xfrm>
              <a:prstGeom prst="rect">
                <a:avLst/>
              </a:prstGeom>
              <a:solidFill>
                <a:sysClr val="window" lastClr="FFFFFF"/>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78" name="Rectangle 35"/>
              <p:cNvSpPr>
                <a:spLocks noChangeArrowheads="1"/>
              </p:cNvSpPr>
              <p:nvPr/>
            </p:nvSpPr>
            <p:spPr bwMode="auto">
              <a:xfrm>
                <a:off x="748" y="1940"/>
                <a:ext cx="238" cy="352"/>
              </a:xfrm>
              <a:prstGeom prst="rect">
                <a:avLst/>
              </a:prstGeom>
              <a:solidFill>
                <a:sysClr val="window" lastClr="FFFFFF"/>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grpSp>
          <p:nvGrpSpPr>
            <p:cNvPr id="48" name="Group 36"/>
            <p:cNvGrpSpPr/>
            <p:nvPr/>
          </p:nvGrpSpPr>
          <p:grpSpPr bwMode="auto">
            <a:xfrm>
              <a:off x="6990460" y="3706425"/>
              <a:ext cx="373445" cy="1942659"/>
              <a:chOff x="748" y="997"/>
              <a:chExt cx="249" cy="1295"/>
            </a:xfrm>
          </p:grpSpPr>
          <p:sp>
            <p:nvSpPr>
              <p:cNvPr id="73" name="Rectangle 37"/>
              <p:cNvSpPr>
                <a:spLocks noChangeArrowheads="1"/>
              </p:cNvSpPr>
              <p:nvPr/>
            </p:nvSpPr>
            <p:spPr bwMode="auto">
              <a:xfrm>
                <a:off x="759" y="997"/>
                <a:ext cx="238" cy="352"/>
              </a:xfrm>
              <a:prstGeom prst="rect">
                <a:avLst/>
              </a:prstGeom>
              <a:solidFill>
                <a:sysClr val="window" lastClr="FFFFFF"/>
              </a:solidFill>
              <a:ln w="19050">
                <a:solidFill>
                  <a:srgbClr val="FF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74" name="Rectangle 38"/>
              <p:cNvSpPr>
                <a:spLocks noChangeArrowheads="1"/>
              </p:cNvSpPr>
              <p:nvPr/>
            </p:nvSpPr>
            <p:spPr bwMode="auto">
              <a:xfrm>
                <a:off x="750" y="1472"/>
                <a:ext cx="238" cy="352"/>
              </a:xfrm>
              <a:prstGeom prst="rect">
                <a:avLst/>
              </a:prstGeom>
              <a:solidFill>
                <a:sysClr val="window" lastClr="FFFFFF"/>
              </a:solidFill>
              <a:ln w="19050">
                <a:solidFill>
                  <a:srgbClr val="ED7D31"/>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75" name="Rectangle 39"/>
              <p:cNvSpPr>
                <a:spLocks noChangeArrowheads="1"/>
              </p:cNvSpPr>
              <p:nvPr/>
            </p:nvSpPr>
            <p:spPr bwMode="auto">
              <a:xfrm>
                <a:off x="748" y="1940"/>
                <a:ext cx="238" cy="352"/>
              </a:xfrm>
              <a:prstGeom prst="rect">
                <a:avLst/>
              </a:prstGeom>
              <a:solidFill>
                <a:sysClr val="window" lastClr="FFFFFF"/>
              </a:solidFill>
              <a:ln w="19050">
                <a:solidFill>
                  <a:srgbClr val="008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sp>
          <p:nvSpPr>
            <p:cNvPr id="49" name="Line 40"/>
            <p:cNvSpPr>
              <a:spLocks noChangeShapeType="1"/>
            </p:cNvSpPr>
            <p:nvPr/>
          </p:nvSpPr>
          <p:spPr bwMode="auto">
            <a:xfrm>
              <a:off x="6745996" y="3973447"/>
              <a:ext cx="24296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50" name="Line 41"/>
            <p:cNvSpPr>
              <a:spLocks noChangeShapeType="1"/>
            </p:cNvSpPr>
            <p:nvPr/>
          </p:nvSpPr>
          <p:spPr bwMode="auto">
            <a:xfrm>
              <a:off x="6756494" y="4671004"/>
              <a:ext cx="223468"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51" name="Line 42"/>
            <p:cNvSpPr>
              <a:spLocks noChangeShapeType="1"/>
            </p:cNvSpPr>
            <p:nvPr/>
          </p:nvSpPr>
          <p:spPr bwMode="auto">
            <a:xfrm>
              <a:off x="6756494" y="5382062"/>
              <a:ext cx="223467"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52" name="Line 43"/>
            <p:cNvSpPr>
              <a:spLocks noChangeShapeType="1"/>
            </p:cNvSpPr>
            <p:nvPr/>
          </p:nvSpPr>
          <p:spPr bwMode="auto">
            <a:xfrm>
              <a:off x="5393197" y="3949445"/>
              <a:ext cx="24296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53" name="Line 44"/>
            <p:cNvSpPr>
              <a:spLocks noChangeShapeType="1"/>
            </p:cNvSpPr>
            <p:nvPr/>
          </p:nvSpPr>
          <p:spPr bwMode="auto">
            <a:xfrm>
              <a:off x="5384198" y="4647002"/>
              <a:ext cx="24296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54" name="Line 45"/>
            <p:cNvSpPr>
              <a:spLocks noChangeShapeType="1"/>
            </p:cNvSpPr>
            <p:nvPr/>
          </p:nvSpPr>
          <p:spPr bwMode="auto">
            <a:xfrm>
              <a:off x="5384198" y="5358060"/>
              <a:ext cx="242964"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55" name="Group 46"/>
            <p:cNvGrpSpPr/>
            <p:nvPr/>
          </p:nvGrpSpPr>
          <p:grpSpPr bwMode="auto">
            <a:xfrm>
              <a:off x="4611813" y="3956946"/>
              <a:ext cx="431936" cy="1408615"/>
              <a:chOff x="-60" y="1148"/>
              <a:chExt cx="168" cy="939"/>
            </a:xfrm>
          </p:grpSpPr>
          <p:sp>
            <p:nvSpPr>
              <p:cNvPr id="70" name="Line 47"/>
              <p:cNvSpPr>
                <a:spLocks noChangeShapeType="1"/>
              </p:cNvSpPr>
              <p:nvPr/>
            </p:nvSpPr>
            <p:spPr bwMode="auto">
              <a:xfrm>
                <a:off x="-54" y="1148"/>
                <a:ext cx="162"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71" name="Line 48"/>
              <p:cNvSpPr>
                <a:spLocks noChangeShapeType="1"/>
              </p:cNvSpPr>
              <p:nvPr/>
            </p:nvSpPr>
            <p:spPr bwMode="auto">
              <a:xfrm>
                <a:off x="-60" y="1613"/>
                <a:ext cx="162"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72" name="Line 49"/>
              <p:cNvSpPr>
                <a:spLocks noChangeShapeType="1"/>
              </p:cNvSpPr>
              <p:nvPr/>
            </p:nvSpPr>
            <p:spPr bwMode="auto">
              <a:xfrm>
                <a:off x="-60" y="2087"/>
                <a:ext cx="162"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56" name="Group 50"/>
            <p:cNvGrpSpPr/>
            <p:nvPr/>
          </p:nvGrpSpPr>
          <p:grpSpPr bwMode="auto">
            <a:xfrm>
              <a:off x="7346960" y="3962946"/>
              <a:ext cx="431936" cy="1408615"/>
              <a:chOff x="-60" y="1148"/>
              <a:chExt cx="168" cy="939"/>
            </a:xfrm>
          </p:grpSpPr>
          <p:sp>
            <p:nvSpPr>
              <p:cNvPr id="67" name="Line 51"/>
              <p:cNvSpPr>
                <a:spLocks noChangeShapeType="1"/>
              </p:cNvSpPr>
              <p:nvPr/>
            </p:nvSpPr>
            <p:spPr bwMode="auto">
              <a:xfrm>
                <a:off x="-54" y="1148"/>
                <a:ext cx="162" cy="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68" name="Line 52"/>
              <p:cNvSpPr>
                <a:spLocks noChangeShapeType="1"/>
              </p:cNvSpPr>
              <p:nvPr/>
            </p:nvSpPr>
            <p:spPr bwMode="auto">
              <a:xfrm>
                <a:off x="-60" y="1613"/>
                <a:ext cx="162" cy="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69" name="Line 53"/>
              <p:cNvSpPr>
                <a:spLocks noChangeShapeType="1"/>
              </p:cNvSpPr>
              <p:nvPr/>
            </p:nvSpPr>
            <p:spPr bwMode="auto">
              <a:xfrm>
                <a:off x="-60" y="2087"/>
                <a:ext cx="162" cy="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57" name="Text Box 64"/>
            <p:cNvSpPr txBox="1">
              <a:spLocks noChangeArrowheads="1"/>
            </p:cNvSpPr>
            <p:nvPr/>
          </p:nvSpPr>
          <p:spPr bwMode="auto">
            <a:xfrm>
              <a:off x="3422239" y="4238273"/>
              <a:ext cx="120807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个分组交换时间之后</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Rectangle 68"/>
            <p:cNvSpPr>
              <a:spLocks noChangeArrowheads="1"/>
            </p:cNvSpPr>
            <p:nvPr/>
          </p:nvSpPr>
          <p:spPr bwMode="auto">
            <a:xfrm>
              <a:off x="7050451" y="3728927"/>
              <a:ext cx="262461" cy="147012"/>
            </a:xfrm>
            <a:prstGeom prst="rect">
              <a:avLst/>
            </a:prstGeom>
            <a:solidFill>
              <a:srgbClr val="FF0000"/>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59" name="Rectangle 69"/>
            <p:cNvSpPr>
              <a:spLocks noChangeArrowheads="1"/>
            </p:cNvSpPr>
            <p:nvPr/>
          </p:nvSpPr>
          <p:spPr bwMode="auto">
            <a:xfrm>
              <a:off x="7050451" y="4516491"/>
              <a:ext cx="262461" cy="147012"/>
            </a:xfrm>
            <a:prstGeom prst="rect">
              <a:avLst/>
            </a:prstGeom>
            <a:solidFill>
              <a:srgbClr val="521B93"/>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60" name="Rectangle 70"/>
            <p:cNvSpPr>
              <a:spLocks noChangeArrowheads="1"/>
            </p:cNvSpPr>
            <p:nvPr/>
          </p:nvSpPr>
          <p:spPr bwMode="auto">
            <a:xfrm>
              <a:off x="7045952" y="3919443"/>
              <a:ext cx="262461" cy="147012"/>
            </a:xfrm>
            <a:prstGeom prst="rect">
              <a:avLst/>
            </a:prstGeom>
            <a:solidFill>
              <a:srgbClr val="FF0000"/>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61" name="Rectangle 71"/>
            <p:cNvSpPr>
              <a:spLocks noChangeArrowheads="1"/>
            </p:cNvSpPr>
            <p:nvPr/>
          </p:nvSpPr>
          <p:spPr bwMode="auto">
            <a:xfrm>
              <a:off x="5099240" y="3772431"/>
              <a:ext cx="262461" cy="147012"/>
            </a:xfrm>
            <a:prstGeom prst="rect">
              <a:avLst/>
            </a:prstGeom>
            <a:solidFill>
              <a:srgbClr val="4472C4"/>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62" name="Rectangle 72"/>
            <p:cNvSpPr>
              <a:spLocks noChangeArrowheads="1"/>
            </p:cNvSpPr>
            <p:nvPr/>
          </p:nvSpPr>
          <p:spPr bwMode="auto">
            <a:xfrm>
              <a:off x="5082743" y="5218549"/>
              <a:ext cx="262461" cy="147012"/>
            </a:xfrm>
            <a:prstGeom prst="rect">
              <a:avLst/>
            </a:prstGeom>
            <a:solidFill>
              <a:srgbClr val="FF0000"/>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63" name="Freeform 73"/>
            <p:cNvSpPr/>
            <p:nvPr/>
          </p:nvSpPr>
          <p:spPr bwMode="auto">
            <a:xfrm>
              <a:off x="5454688" y="4162462"/>
              <a:ext cx="1450285" cy="1102590"/>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64" name="Freeform 74"/>
            <p:cNvSpPr/>
            <p:nvPr/>
          </p:nvSpPr>
          <p:spPr bwMode="auto">
            <a:xfrm>
              <a:off x="5435191" y="3847437"/>
              <a:ext cx="1481780" cy="1426617"/>
            </a:xfrm>
            <a:custGeom>
              <a:avLst/>
              <a:gdLst>
                <a:gd name="T0" fmla="*/ 0 w 1002"/>
                <a:gd name="T1" fmla="*/ 13973695 h 480"/>
                <a:gd name="T2" fmla="*/ 378 w 1002"/>
                <a:gd name="T3" fmla="*/ 0 h 480"/>
                <a:gd name="T4" fmla="*/ 725 w 1002"/>
                <a:gd name="T5" fmla="*/ 2147483646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65" name="Rectangle 77"/>
            <p:cNvSpPr>
              <a:spLocks noChangeArrowheads="1"/>
            </p:cNvSpPr>
            <p:nvPr/>
          </p:nvSpPr>
          <p:spPr bwMode="auto">
            <a:xfrm>
              <a:off x="4722796" y="3766430"/>
              <a:ext cx="262461" cy="147012"/>
            </a:xfrm>
            <a:prstGeom prst="rect">
              <a:avLst/>
            </a:prstGeom>
            <a:solidFill>
              <a:srgbClr val="ED7D31"/>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sng"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66" name="Text Box 66"/>
            <p:cNvSpPr txBox="1">
              <a:spLocks noChangeArrowheads="1"/>
            </p:cNvSpPr>
            <p:nvPr/>
          </p:nvSpPr>
          <p:spPr bwMode="auto">
            <a:xfrm>
              <a:off x="7306082" y="3993788"/>
              <a:ext cx="6588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交换结构</a:t>
              </a:r>
              <a:endParaRPr kumimoji="0" lang="en-US" altLang="zh-CN" sz="18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缓存及排队策略</a:t>
            </a:r>
            <a:endParaRPr lang="zh-CN" altLang="en-US" dirty="0"/>
          </a:p>
        </p:txBody>
      </p:sp>
      <p:grpSp>
        <p:nvGrpSpPr>
          <p:cNvPr id="4" name="组合 3"/>
          <p:cNvGrpSpPr/>
          <p:nvPr/>
        </p:nvGrpSpPr>
        <p:grpSpPr>
          <a:xfrm>
            <a:off x="2019554" y="2932948"/>
            <a:ext cx="5031581" cy="675443"/>
            <a:chOff x="1724819" y="2533650"/>
            <a:chExt cx="5704681" cy="1200150"/>
          </a:xfrm>
        </p:grpSpPr>
        <p:sp>
          <p:nvSpPr>
            <p:cNvPr id="5" name="矩形: 圆角 4"/>
            <p:cNvSpPr/>
            <p:nvPr/>
          </p:nvSpPr>
          <p:spPr>
            <a:xfrm>
              <a:off x="1791494" y="2533650"/>
              <a:ext cx="5638006"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2159828" y="2651462"/>
              <a:ext cx="5202997"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缓存区设置多少合适呢？</a:t>
              </a:r>
              <a:endParaRPr kumimoji="0" lang="zh-CN" altLang="en-US" sz="3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 name="矩形: 圆角 6"/>
            <p:cNvSpPr/>
            <p:nvPr/>
          </p:nvSpPr>
          <p:spPr>
            <a:xfrm>
              <a:off x="1724819" y="2603030"/>
              <a:ext cx="5638006" cy="1064095"/>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84847" y="2445615"/>
            <a:ext cx="1825625" cy="1825625"/>
          </a:xfrm>
          <a:prstGeom prst="rect">
            <a:avLst/>
          </a:prstGeom>
        </p:spPr>
      </p:pic>
      <p:grpSp>
        <p:nvGrpSpPr>
          <p:cNvPr id="9" name="组合 8"/>
          <p:cNvGrpSpPr/>
          <p:nvPr/>
        </p:nvGrpSpPr>
        <p:grpSpPr>
          <a:xfrm>
            <a:off x="1281599" y="4358788"/>
            <a:ext cx="6758379" cy="476221"/>
            <a:chOff x="1403750" y="3593123"/>
            <a:chExt cx="6758379" cy="476221"/>
          </a:xfrm>
        </p:grpSpPr>
        <p:grpSp>
          <p:nvGrpSpPr>
            <p:cNvPr id="10" name="组合 9"/>
            <p:cNvGrpSpPr/>
            <p:nvPr/>
          </p:nvGrpSpPr>
          <p:grpSpPr>
            <a:xfrm>
              <a:off x="1403750" y="3593123"/>
              <a:ext cx="490436" cy="476221"/>
              <a:chOff x="1403750" y="3593123"/>
              <a:chExt cx="808892" cy="785446"/>
            </a:xfrm>
          </p:grpSpPr>
          <p:sp>
            <p:nvSpPr>
              <p:cNvPr id="12" name="对话气泡: 椭圆形 11"/>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 name="Text Box 79"/>
            <p:cNvSpPr txBox="1">
              <a:spLocks noChangeArrowheads="1"/>
            </p:cNvSpPr>
            <p:nvPr/>
          </p:nvSpPr>
          <p:spPr bwMode="auto">
            <a:xfrm>
              <a:off x="1985931" y="3593123"/>
              <a:ext cx="617619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RFC 3439</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r>
                <a:rPr kumimoji="1"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endParaRPr kumimoji="1" lang="zh-CN" altLang="en-US" sz="24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 name="组合 13"/>
          <p:cNvGrpSpPr/>
          <p:nvPr/>
        </p:nvGrpSpPr>
        <p:grpSpPr>
          <a:xfrm>
            <a:off x="5361311" y="4317548"/>
            <a:ext cx="1924209" cy="517461"/>
            <a:chOff x="4650628" y="2375498"/>
            <a:chExt cx="3579232" cy="701023"/>
          </a:xfrm>
        </p:grpSpPr>
        <p:sp>
          <p:nvSpPr>
            <p:cNvPr id="15" name="矩形: 圆角 14"/>
            <p:cNvSpPr/>
            <p:nvPr/>
          </p:nvSpPr>
          <p:spPr>
            <a:xfrm>
              <a:off x="4650628" y="2375498"/>
              <a:ext cx="3579232"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 name="文本框 15"/>
            <p:cNvSpPr txBox="1"/>
            <p:nvPr/>
          </p:nvSpPr>
          <p:spPr>
            <a:xfrm>
              <a:off x="4743117" y="2451085"/>
              <a:ext cx="3455194" cy="62543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RTT=250ms</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 name="组合 16"/>
          <p:cNvGrpSpPr/>
          <p:nvPr/>
        </p:nvGrpSpPr>
        <p:grpSpPr>
          <a:xfrm>
            <a:off x="7433313" y="4313271"/>
            <a:ext cx="1702452" cy="517461"/>
            <a:chOff x="4650628" y="2375498"/>
            <a:chExt cx="3579232" cy="701023"/>
          </a:xfrm>
        </p:grpSpPr>
        <p:sp>
          <p:nvSpPr>
            <p:cNvPr id="18" name="矩形: 圆角 17"/>
            <p:cNvSpPr/>
            <p:nvPr/>
          </p:nvSpPr>
          <p:spPr>
            <a:xfrm>
              <a:off x="4650628" y="2375498"/>
              <a:ext cx="3579232"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9" name="文本框 18"/>
            <p:cNvSpPr txBox="1"/>
            <p:nvPr/>
          </p:nvSpPr>
          <p:spPr>
            <a:xfrm>
              <a:off x="4743117" y="2451085"/>
              <a:ext cx="3455194" cy="62543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R=10Gbps</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 name="组合 19"/>
          <p:cNvGrpSpPr/>
          <p:nvPr/>
        </p:nvGrpSpPr>
        <p:grpSpPr>
          <a:xfrm>
            <a:off x="9283558" y="4313270"/>
            <a:ext cx="1741115" cy="517461"/>
            <a:chOff x="4650628" y="2375498"/>
            <a:chExt cx="3579232" cy="701023"/>
          </a:xfrm>
        </p:grpSpPr>
        <p:sp>
          <p:nvSpPr>
            <p:cNvPr id="21" name="矩形: 圆角 20"/>
            <p:cNvSpPr/>
            <p:nvPr/>
          </p:nvSpPr>
          <p:spPr>
            <a:xfrm>
              <a:off x="4650628" y="2375498"/>
              <a:ext cx="3579232"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2" name="文本框 21"/>
            <p:cNvSpPr txBox="1"/>
            <p:nvPr/>
          </p:nvSpPr>
          <p:spPr>
            <a:xfrm>
              <a:off x="4743117" y="2451085"/>
              <a:ext cx="3455194" cy="62543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B=2.5G bits</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 name="组合 22"/>
          <p:cNvGrpSpPr/>
          <p:nvPr/>
        </p:nvGrpSpPr>
        <p:grpSpPr>
          <a:xfrm>
            <a:off x="1281599" y="5474106"/>
            <a:ext cx="6665977" cy="876330"/>
            <a:chOff x="1403750" y="3593123"/>
            <a:chExt cx="6665977" cy="876330"/>
          </a:xfrm>
        </p:grpSpPr>
        <p:grpSp>
          <p:nvGrpSpPr>
            <p:cNvPr id="24" name="组合 23"/>
            <p:cNvGrpSpPr/>
            <p:nvPr/>
          </p:nvGrpSpPr>
          <p:grpSpPr>
            <a:xfrm>
              <a:off x="1403750" y="3593123"/>
              <a:ext cx="490436" cy="476221"/>
              <a:chOff x="1403750" y="3593123"/>
              <a:chExt cx="808892" cy="785446"/>
            </a:xfrm>
          </p:grpSpPr>
          <p:sp>
            <p:nvSpPr>
              <p:cNvPr id="26" name="对话气泡: 椭圆形 25"/>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5" name="Text Box 79"/>
            <p:cNvSpPr txBox="1">
              <a:spLocks noChangeArrowheads="1"/>
            </p:cNvSpPr>
            <p:nvPr/>
          </p:nvSpPr>
          <p:spPr bwMode="auto">
            <a:xfrm>
              <a:off x="1985930" y="3593123"/>
              <a:ext cx="6083797"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最近的理论和试验研究认为对于有</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条</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连接经过的链路而言：</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8" name="组合 27"/>
          <p:cNvGrpSpPr/>
          <p:nvPr/>
        </p:nvGrpSpPr>
        <p:grpSpPr>
          <a:xfrm>
            <a:off x="8179402" y="5137793"/>
            <a:ext cx="2829924" cy="1148845"/>
            <a:chOff x="4102714" y="5462316"/>
            <a:chExt cx="1993286" cy="793146"/>
          </a:xfrm>
        </p:grpSpPr>
        <p:sp>
          <p:nvSpPr>
            <p:cNvPr id="29" name="矩形: 圆角 28"/>
            <p:cNvSpPr/>
            <p:nvPr/>
          </p:nvSpPr>
          <p:spPr>
            <a:xfrm>
              <a:off x="4102714" y="5462316"/>
              <a:ext cx="1993286" cy="793146"/>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30" name="对象 29"/>
            <p:cNvGraphicFramePr>
              <a:graphicFrameLocks noChangeAspect="1"/>
            </p:cNvGraphicFramePr>
            <p:nvPr/>
          </p:nvGraphicFramePr>
          <p:xfrm>
            <a:off x="4280221" y="5583754"/>
            <a:ext cx="1329041" cy="638358"/>
          </p:xfrm>
          <a:graphic>
            <a:graphicData uri="http://schemas.openxmlformats.org/presentationml/2006/ole">
              <mc:AlternateContent xmlns:mc="http://schemas.openxmlformats.org/markup-compatibility/2006">
                <mc:Choice xmlns:v="urn:schemas-microsoft-com:vml" Requires="v">
                  <p:oleObj spid="_x0000_s4123" name="Equation" r:id="rId2" imgW="38709600" imgH="18592800" progId="Equation.DSMT4">
                    <p:embed/>
                  </p:oleObj>
                </mc:Choice>
                <mc:Fallback>
                  <p:oleObj name="Equation" r:id="rId2" imgW="38709600" imgH="18592800" progId="Equation.DSMT4">
                    <p:embed/>
                    <p:pic>
                      <p:nvPicPr>
                        <p:cNvPr id="0" name="对象 3"/>
                        <p:cNvPicPr/>
                        <p:nvPr/>
                      </p:nvPicPr>
                      <p:blipFill>
                        <a:blip r:embed="rId3"/>
                        <a:stretch>
                          <a:fillRect/>
                        </a:stretch>
                      </p:blipFill>
                      <p:spPr>
                        <a:xfrm>
                          <a:off x="4280221" y="5583754"/>
                          <a:ext cx="1329041" cy="638358"/>
                        </a:xfrm>
                        <a:prstGeom prst="rect">
                          <a:avLst/>
                        </a:prstGeom>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2" presetClass="entr" presetSubtype="8"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输出端口分组调度策略</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先来先服务</a:t>
            </a:r>
            <a:r>
              <a:rPr lang="en-US" altLang="zh-CN" sz="2400" dirty="0"/>
              <a:t>FCFS</a:t>
            </a:r>
            <a:endParaRPr lang="en-US" altLang="zh-CN" sz="2400" dirty="0"/>
          </a:p>
          <a:p>
            <a:pPr>
              <a:lnSpc>
                <a:spcPct val="150000"/>
              </a:lnSpc>
            </a:pPr>
            <a:r>
              <a:rPr lang="zh-CN" altLang="en-US" sz="2400" dirty="0"/>
              <a:t>加权公平排队</a:t>
            </a:r>
            <a:r>
              <a:rPr lang="en-US" altLang="zh-CN" sz="2400" dirty="0"/>
              <a:t>WFQ</a:t>
            </a:r>
            <a:endParaRPr lang="en-US" altLang="zh-CN" sz="2400" dirty="0"/>
          </a:p>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分组排队丢弃策略</a:t>
            </a:r>
            <a:endParaRPr lang="zh-CN" altLang="en-US" dirty="0"/>
          </a:p>
        </p:txBody>
      </p:sp>
      <p:sp>
        <p:nvSpPr>
          <p:cNvPr id="4" name="内容占位符 3"/>
          <p:cNvSpPr>
            <a:spLocks noGrp="1"/>
          </p:cNvSpPr>
          <p:nvPr>
            <p:ph sz="half" idx="1"/>
          </p:nvPr>
        </p:nvSpPr>
        <p:spPr>
          <a:xfrm>
            <a:off x="1295402" y="2431227"/>
            <a:ext cx="4718304" cy="3310128"/>
          </a:xfrm>
        </p:spPr>
        <p:txBody>
          <a:bodyPr>
            <a:normAutofit lnSpcReduction="10000"/>
          </a:bodyPr>
          <a:lstStyle/>
          <a:p>
            <a:pPr>
              <a:lnSpc>
                <a:spcPct val="160000"/>
              </a:lnSpc>
            </a:pPr>
            <a:r>
              <a:rPr lang="zh-CN" altLang="en-US" sz="2400" dirty="0"/>
              <a:t>被动队列管理</a:t>
            </a:r>
            <a:endParaRPr lang="zh-CN" altLang="en-US" sz="2400" dirty="0"/>
          </a:p>
          <a:p>
            <a:pPr lvl="1">
              <a:lnSpc>
                <a:spcPct val="160000"/>
              </a:lnSpc>
            </a:pPr>
            <a:r>
              <a:rPr lang="zh-CN" altLang="en-US" sz="2000" dirty="0"/>
              <a:t>弃尾策略</a:t>
            </a:r>
            <a:endParaRPr lang="zh-CN" altLang="en-US" sz="2000" dirty="0"/>
          </a:p>
          <a:p>
            <a:pPr lvl="1">
              <a:lnSpc>
                <a:spcPct val="160000"/>
              </a:lnSpc>
            </a:pPr>
            <a:r>
              <a:rPr lang="zh-CN" altLang="en-US" sz="2000" dirty="0"/>
              <a:t>删除一个或者多个已排队分组</a:t>
            </a:r>
            <a:endParaRPr lang="zh-CN" altLang="en-US" sz="2000" dirty="0"/>
          </a:p>
          <a:p>
            <a:endParaRPr lang="zh-CN" altLang="en-US" sz="2800" dirty="0"/>
          </a:p>
        </p:txBody>
      </p:sp>
      <p:sp>
        <p:nvSpPr>
          <p:cNvPr id="5" name="内容占位符 4"/>
          <p:cNvSpPr>
            <a:spLocks noGrp="1"/>
          </p:cNvSpPr>
          <p:nvPr>
            <p:ph sz="half" idx="2"/>
          </p:nvPr>
        </p:nvSpPr>
        <p:spPr>
          <a:xfrm>
            <a:off x="5712311" y="2431227"/>
            <a:ext cx="5701553" cy="3948057"/>
          </a:xfrm>
        </p:spPr>
        <p:txBody>
          <a:bodyPr>
            <a:normAutofit lnSpcReduction="10000"/>
          </a:bodyPr>
          <a:lstStyle/>
          <a:p>
            <a:pPr>
              <a:lnSpc>
                <a:spcPct val="150000"/>
              </a:lnSpc>
            </a:pPr>
            <a:r>
              <a:rPr lang="zh-CN" altLang="en-US" sz="2400" dirty="0"/>
              <a:t>主动队列管理</a:t>
            </a:r>
            <a:r>
              <a:rPr lang="en-US" altLang="zh-CN" sz="2400" dirty="0"/>
              <a:t>——</a:t>
            </a:r>
            <a:r>
              <a:rPr lang="zh-CN" altLang="en-US" sz="2400" dirty="0"/>
              <a:t>随机早期检测</a:t>
            </a:r>
            <a:r>
              <a:rPr lang="en-US" altLang="zh-CN" sz="2400" dirty="0"/>
              <a:t>RED</a:t>
            </a:r>
            <a:endParaRPr lang="en-US" altLang="zh-CN" sz="2400" dirty="0"/>
          </a:p>
          <a:p>
            <a:pPr lvl="1">
              <a:lnSpc>
                <a:spcPct val="150000"/>
              </a:lnSpc>
            </a:pPr>
            <a:r>
              <a:rPr lang="zh-CN" altLang="en-US" sz="2000" dirty="0"/>
              <a:t>随时计算平均队列长度</a:t>
            </a:r>
            <a:r>
              <a:rPr lang="en-US" altLang="zh-CN" sz="2000" dirty="0"/>
              <a:t>avg</a:t>
            </a:r>
            <a:r>
              <a:rPr lang="en-US" altLang="zh-CN" sz="2000" baseline="-25000" dirty="0"/>
              <a:t>th</a:t>
            </a:r>
            <a:endParaRPr lang="en-US" altLang="zh-CN" sz="2000" baseline="-25000" dirty="0"/>
          </a:p>
          <a:p>
            <a:pPr lvl="1">
              <a:lnSpc>
                <a:spcPct val="150000"/>
              </a:lnSpc>
            </a:pPr>
            <a:r>
              <a:rPr lang="zh-CN" altLang="en-US" sz="2000" dirty="0"/>
              <a:t>最小阈值</a:t>
            </a:r>
            <a:r>
              <a:rPr lang="en-US" altLang="zh-CN" sz="2000" dirty="0" err="1"/>
              <a:t>min</a:t>
            </a:r>
            <a:r>
              <a:rPr lang="en-US" altLang="zh-CN" sz="2000" baseline="-25000" dirty="0" err="1"/>
              <a:t>th</a:t>
            </a:r>
            <a:r>
              <a:rPr lang="zh-CN" altLang="en-US" sz="2000" dirty="0"/>
              <a:t>、最大阈值</a:t>
            </a:r>
            <a:r>
              <a:rPr lang="en-US" altLang="zh-CN" sz="2000" dirty="0" err="1"/>
              <a:t>max</a:t>
            </a:r>
            <a:r>
              <a:rPr lang="en-US" altLang="zh-CN" sz="2000" baseline="-25000" dirty="0" err="1"/>
              <a:t>th</a:t>
            </a:r>
            <a:endParaRPr lang="en-US" altLang="zh-CN" sz="2000" dirty="0"/>
          </a:p>
          <a:p>
            <a:pPr lvl="1">
              <a:lnSpc>
                <a:spcPct val="150000"/>
              </a:lnSpc>
            </a:pPr>
            <a:r>
              <a:rPr lang="en-US" altLang="zh-CN" sz="2000" dirty="0"/>
              <a:t>avg</a:t>
            </a:r>
            <a:r>
              <a:rPr lang="en-US" altLang="zh-CN" sz="2000" baseline="-25000" dirty="0"/>
              <a:t>th</a:t>
            </a:r>
            <a:r>
              <a:rPr lang="zh-CN" altLang="en-US" sz="2000" dirty="0"/>
              <a:t>小于</a:t>
            </a:r>
            <a:r>
              <a:rPr lang="en-US" altLang="zh-CN" sz="2000" dirty="0" err="1"/>
              <a:t>min</a:t>
            </a:r>
            <a:r>
              <a:rPr lang="en-US" altLang="zh-CN" sz="2000" baseline="-25000" dirty="0" err="1"/>
              <a:t>th</a:t>
            </a:r>
            <a:r>
              <a:rPr lang="en-US" altLang="zh-CN" sz="2000" dirty="0"/>
              <a:t> </a:t>
            </a:r>
            <a:r>
              <a:rPr lang="zh-CN" altLang="en-US" sz="2000" dirty="0"/>
              <a:t>，允许分组入列</a:t>
            </a:r>
            <a:endParaRPr lang="zh-CN" altLang="en-US" sz="2000" dirty="0"/>
          </a:p>
          <a:p>
            <a:pPr lvl="1">
              <a:lnSpc>
                <a:spcPct val="150000"/>
              </a:lnSpc>
            </a:pPr>
            <a:r>
              <a:rPr lang="en-US" altLang="zh-CN" sz="2000" dirty="0"/>
              <a:t>avg</a:t>
            </a:r>
            <a:r>
              <a:rPr lang="en-US" altLang="zh-CN" sz="2000" baseline="-25000" dirty="0"/>
              <a:t>th</a:t>
            </a:r>
            <a:r>
              <a:rPr lang="zh-CN" altLang="en-US" sz="2000" dirty="0"/>
              <a:t>大于</a:t>
            </a:r>
            <a:r>
              <a:rPr lang="en-US" altLang="zh-CN" sz="2000" dirty="0" err="1"/>
              <a:t>max</a:t>
            </a:r>
            <a:r>
              <a:rPr lang="en-US" altLang="zh-CN" sz="2000" baseline="-25000" dirty="0" err="1"/>
              <a:t>th</a:t>
            </a:r>
            <a:r>
              <a:rPr lang="en-US" altLang="zh-CN" sz="2000" dirty="0"/>
              <a:t> </a:t>
            </a:r>
            <a:r>
              <a:rPr lang="zh-CN" altLang="en-US" sz="2000" dirty="0"/>
              <a:t>，分组被标记或丢弃</a:t>
            </a:r>
            <a:endParaRPr lang="zh-CN" altLang="en-US" sz="2000" dirty="0"/>
          </a:p>
          <a:p>
            <a:pPr lvl="1">
              <a:lnSpc>
                <a:spcPct val="150000"/>
              </a:lnSpc>
            </a:pPr>
            <a:r>
              <a:rPr lang="en-US" altLang="zh-CN" sz="2000" dirty="0"/>
              <a:t>avg</a:t>
            </a:r>
            <a:r>
              <a:rPr lang="en-US" altLang="zh-CN" sz="2000" baseline="-25000" dirty="0"/>
              <a:t>th</a:t>
            </a:r>
            <a:r>
              <a:rPr lang="zh-CN" altLang="en-US" sz="2000" dirty="0"/>
              <a:t>在</a:t>
            </a:r>
            <a:r>
              <a:rPr lang="en-US" altLang="zh-CN" sz="2000" dirty="0" err="1"/>
              <a:t>min</a:t>
            </a:r>
            <a:r>
              <a:rPr lang="en-US" altLang="zh-CN" sz="2000" baseline="-25000" dirty="0" err="1"/>
              <a:t>th</a:t>
            </a:r>
            <a:r>
              <a:rPr lang="zh-CN" altLang="en-US" sz="2000" dirty="0"/>
              <a:t>和</a:t>
            </a:r>
            <a:r>
              <a:rPr lang="en-US" altLang="zh-CN" sz="2000" dirty="0" err="1"/>
              <a:t>max</a:t>
            </a:r>
            <a:r>
              <a:rPr lang="en-US" altLang="zh-CN" sz="2000" baseline="-25000" dirty="0" err="1"/>
              <a:t>th</a:t>
            </a:r>
            <a:r>
              <a:rPr lang="zh-CN" altLang="en-US" sz="2000" dirty="0"/>
              <a:t>之间，按照概率标记或丢弃分组</a:t>
            </a:r>
            <a:endParaRPr lang="zh-CN" altLang="en-US" sz="20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down)">
                                      <p:cBhvr>
                                        <p:cTn id="13" dur="500"/>
                                        <p:tgtEl>
                                          <p:spTgt spid="5">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down)">
                                      <p:cBhvr>
                                        <p:cTn id="16" dur="500"/>
                                        <p:tgtEl>
                                          <p:spTgt spid="5">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down)">
                                      <p:cBhvr>
                                        <p:cTn id="19" dur="500"/>
                                        <p:tgtEl>
                                          <p:spTgt spid="5">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down)">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路由器中的路由表</a:t>
            </a:r>
            <a:endParaRPr lang="zh-CN" altLang="en-US" dirty="0"/>
          </a:p>
        </p:txBody>
      </p:sp>
      <p:sp>
        <p:nvSpPr>
          <p:cNvPr id="3" name="内容占位符 2"/>
          <p:cNvSpPr>
            <a:spLocks noGrp="1"/>
          </p:cNvSpPr>
          <p:nvPr>
            <p:ph sz="half" idx="1"/>
          </p:nvPr>
        </p:nvSpPr>
        <p:spPr/>
        <p:txBody>
          <a:bodyPr>
            <a:normAutofit fontScale="92500" lnSpcReduction="20000"/>
          </a:bodyPr>
          <a:lstStyle/>
          <a:p>
            <a:pPr>
              <a:lnSpc>
                <a:spcPct val="150000"/>
              </a:lnSpc>
            </a:pPr>
            <a:r>
              <a:rPr lang="zh-CN" altLang="en-US" sz="2400" b="1" dirty="0"/>
              <a:t>定义</a:t>
            </a:r>
            <a:r>
              <a:rPr lang="zh-CN" altLang="en-US" sz="2400" dirty="0"/>
              <a:t>：路由器用于决定数据包下一跳的查找表</a:t>
            </a:r>
            <a:endParaRPr lang="zh-CN" altLang="en-US" sz="2400" dirty="0"/>
          </a:p>
          <a:p>
            <a:pPr>
              <a:lnSpc>
                <a:spcPct val="150000"/>
              </a:lnSpc>
            </a:pPr>
            <a:r>
              <a:rPr lang="zh-CN" altLang="en-US" sz="2400" b="1" dirty="0"/>
              <a:t>产生原理</a:t>
            </a:r>
            <a:r>
              <a:rPr lang="zh-CN" altLang="en-US" sz="2400" dirty="0"/>
              <a:t>：通过静态配置或动态路由协议生成</a:t>
            </a:r>
            <a:endParaRPr lang="zh-CN" altLang="en-US" sz="2400" dirty="0"/>
          </a:p>
          <a:p>
            <a:pPr>
              <a:lnSpc>
                <a:spcPct val="150000"/>
              </a:lnSpc>
            </a:pPr>
            <a:r>
              <a:rPr lang="zh-CN" altLang="en-US" sz="2400" b="1" dirty="0"/>
              <a:t>作用</a:t>
            </a:r>
            <a:r>
              <a:rPr lang="zh-CN" altLang="en-US" sz="2400" dirty="0"/>
              <a:t>：指示如何将数据包从源地址转发到目的地址</a:t>
            </a:r>
            <a:endParaRPr lang="zh-CN" altLang="en-US" sz="2400" dirty="0"/>
          </a:p>
          <a:p>
            <a:endParaRPr lang="zh-CN" altLang="en-US" sz="2000" dirty="0"/>
          </a:p>
        </p:txBody>
      </p:sp>
      <p:sp>
        <p:nvSpPr>
          <p:cNvPr id="4" name="内容占位符 3"/>
          <p:cNvSpPr>
            <a:spLocks noGrp="1"/>
          </p:cNvSpPr>
          <p:nvPr>
            <p:ph sz="half" idx="2"/>
          </p:nvPr>
        </p:nvSpPr>
        <p:spPr>
          <a:xfrm>
            <a:off x="6181344" y="2560320"/>
            <a:ext cx="4985094" cy="3528508"/>
          </a:xfrm>
        </p:spPr>
        <p:txBody>
          <a:bodyPr>
            <a:normAutofit fontScale="92500" lnSpcReduction="20000"/>
          </a:bodyPr>
          <a:lstStyle/>
          <a:p>
            <a:pPr>
              <a:lnSpc>
                <a:spcPct val="160000"/>
              </a:lnSpc>
            </a:pPr>
            <a:r>
              <a:rPr lang="zh-CN" altLang="en-US" sz="2400" b="1" dirty="0"/>
              <a:t>组成结构</a:t>
            </a:r>
            <a:r>
              <a:rPr lang="zh-CN" altLang="en-US" sz="2400" dirty="0"/>
              <a:t>：</a:t>
            </a:r>
            <a:endParaRPr lang="zh-CN" altLang="en-US" sz="2400" dirty="0"/>
          </a:p>
          <a:p>
            <a:pPr lvl="1">
              <a:lnSpc>
                <a:spcPct val="160000"/>
              </a:lnSpc>
            </a:pPr>
            <a:r>
              <a:rPr lang="zh-CN" altLang="en-US" sz="2200" dirty="0"/>
              <a:t>目的网络地址</a:t>
            </a:r>
            <a:endParaRPr lang="zh-CN" altLang="en-US" sz="2200" dirty="0"/>
          </a:p>
          <a:p>
            <a:pPr lvl="1">
              <a:lnSpc>
                <a:spcPct val="160000"/>
              </a:lnSpc>
            </a:pPr>
            <a:r>
              <a:rPr lang="zh-CN" altLang="en-US" sz="2200" dirty="0"/>
              <a:t>子网掩码</a:t>
            </a:r>
            <a:endParaRPr lang="zh-CN" altLang="en-US" sz="2200" dirty="0"/>
          </a:p>
          <a:p>
            <a:pPr lvl="1">
              <a:lnSpc>
                <a:spcPct val="160000"/>
              </a:lnSpc>
            </a:pPr>
            <a:r>
              <a:rPr lang="zh-CN" altLang="en-US" sz="2200" dirty="0"/>
              <a:t>下一跳地址（网关）</a:t>
            </a:r>
            <a:endParaRPr lang="zh-CN" altLang="en-US" sz="2200" dirty="0"/>
          </a:p>
          <a:p>
            <a:pPr lvl="1">
              <a:lnSpc>
                <a:spcPct val="160000"/>
              </a:lnSpc>
            </a:pPr>
            <a:r>
              <a:rPr lang="zh-CN" altLang="en-US" sz="2200" dirty="0"/>
              <a:t>出接口</a:t>
            </a:r>
            <a:endParaRPr lang="zh-CN" altLang="en-US" sz="2200" dirty="0"/>
          </a:p>
          <a:p>
            <a:pPr lvl="1">
              <a:lnSpc>
                <a:spcPct val="160000"/>
              </a:lnSpc>
            </a:pPr>
            <a:r>
              <a:rPr lang="zh-CN" altLang="en-US" sz="2200" dirty="0"/>
              <a:t>跃点数（或度量值）</a:t>
            </a:r>
            <a:endParaRPr lang="zh-CN" altLang="en-US" sz="2200" dirty="0"/>
          </a:p>
          <a:p>
            <a:endParaRPr lang="zh-CN" altLang="en-US" sz="2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路由器中的路由表</a:t>
            </a:r>
            <a:endParaRPr lang="zh-CN" altLang="en-US" dirty="0"/>
          </a:p>
        </p:txBody>
      </p:sp>
      <p:pic>
        <p:nvPicPr>
          <p:cNvPr id="4" name="图片 3"/>
          <p:cNvPicPr>
            <a:picLocks noChangeAspect="1"/>
          </p:cNvPicPr>
          <p:nvPr/>
        </p:nvPicPr>
        <p:blipFill>
          <a:blip r:embed="rId1"/>
          <a:stretch>
            <a:fillRect/>
          </a:stretch>
        </p:blipFill>
        <p:spPr>
          <a:xfrm>
            <a:off x="1244208" y="2082542"/>
            <a:ext cx="9652390" cy="4683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路由表的维护方式（动态维护协议）</a:t>
            </a:r>
            <a:endParaRPr lang="zh-CN" altLang="en-US" dirty="0"/>
          </a:p>
        </p:txBody>
      </p:sp>
      <p:sp>
        <p:nvSpPr>
          <p:cNvPr id="3" name="内容占位符 2"/>
          <p:cNvSpPr>
            <a:spLocks noGrp="1"/>
          </p:cNvSpPr>
          <p:nvPr>
            <p:ph idx="1"/>
          </p:nvPr>
        </p:nvSpPr>
        <p:spPr>
          <a:xfrm>
            <a:off x="1295401" y="2556931"/>
            <a:ext cx="9601196" cy="3822353"/>
          </a:xfrm>
        </p:spPr>
        <p:txBody>
          <a:bodyPr/>
          <a:lstStyle/>
          <a:p>
            <a:r>
              <a:rPr lang="en-US" altLang="zh-CN" sz="2000" dirty="0"/>
              <a:t>RIP</a:t>
            </a:r>
            <a:r>
              <a:rPr lang="zh-CN" altLang="en-US" sz="2000" dirty="0"/>
              <a:t>（</a:t>
            </a:r>
            <a:r>
              <a:rPr lang="en-US" altLang="zh-CN" sz="2000" dirty="0"/>
              <a:t>Routing Information Protocol</a:t>
            </a:r>
            <a:r>
              <a:rPr lang="zh-CN" altLang="en-US" sz="2000" dirty="0"/>
              <a:t>）</a:t>
            </a:r>
            <a:endParaRPr lang="zh-CN" altLang="en-US" sz="2000" dirty="0"/>
          </a:p>
          <a:p>
            <a:pPr lvl="1"/>
            <a:r>
              <a:rPr lang="zh-CN" altLang="en-US" sz="1800" dirty="0"/>
              <a:t>基于</a:t>
            </a:r>
            <a:r>
              <a:rPr lang="zh-CN" altLang="en-US" sz="1800" dirty="0">
                <a:solidFill>
                  <a:srgbClr val="00B0F0"/>
                </a:solidFill>
              </a:rPr>
              <a:t>距离向量</a:t>
            </a:r>
            <a:r>
              <a:rPr lang="zh-CN" altLang="en-US" sz="1800" dirty="0"/>
              <a:t>算法，度量单位为跳数</a:t>
            </a:r>
            <a:endParaRPr lang="zh-CN" altLang="en-US" sz="1800" dirty="0"/>
          </a:p>
          <a:p>
            <a:pPr lvl="1"/>
            <a:r>
              <a:rPr lang="zh-CN" altLang="en-US" sz="1800" dirty="0"/>
              <a:t>简单但收敛慢，适用于小型网络</a:t>
            </a:r>
            <a:endParaRPr lang="zh-CN" altLang="en-US" sz="1800" dirty="0"/>
          </a:p>
          <a:p>
            <a:r>
              <a:rPr lang="en-US" altLang="zh-CN" sz="2000" dirty="0"/>
              <a:t>OSPF</a:t>
            </a:r>
            <a:r>
              <a:rPr lang="zh-CN" altLang="en-US" sz="2000" dirty="0"/>
              <a:t>（</a:t>
            </a:r>
            <a:r>
              <a:rPr lang="en-US" altLang="zh-CN" sz="2000" dirty="0"/>
              <a:t>Open Shortest Path First</a:t>
            </a:r>
            <a:r>
              <a:rPr lang="zh-CN" altLang="en-US" sz="2000" dirty="0"/>
              <a:t>）</a:t>
            </a:r>
            <a:endParaRPr lang="zh-CN" altLang="en-US" sz="2000" dirty="0"/>
          </a:p>
          <a:p>
            <a:pPr lvl="1"/>
            <a:r>
              <a:rPr lang="zh-CN" altLang="en-US" sz="1800" dirty="0"/>
              <a:t>链路状态协议，基于</a:t>
            </a:r>
            <a:r>
              <a:rPr lang="en-US" altLang="zh-CN" sz="1800" dirty="0">
                <a:solidFill>
                  <a:srgbClr val="00B0F0"/>
                </a:solidFill>
              </a:rPr>
              <a:t>Dijkstra</a:t>
            </a:r>
            <a:r>
              <a:rPr lang="zh-CN" altLang="en-US" sz="1800" dirty="0"/>
              <a:t>算法</a:t>
            </a:r>
            <a:endParaRPr lang="zh-CN" altLang="en-US" sz="1800" dirty="0"/>
          </a:p>
          <a:p>
            <a:pPr lvl="1"/>
            <a:r>
              <a:rPr lang="zh-CN" altLang="en-US" sz="1800" dirty="0"/>
              <a:t>快速收敛，适用于大型网络</a:t>
            </a:r>
            <a:endParaRPr lang="zh-CN" altLang="en-US" sz="1800" dirty="0"/>
          </a:p>
          <a:p>
            <a:r>
              <a:rPr lang="en-US" altLang="zh-CN" sz="2000" dirty="0"/>
              <a:t>BGP</a:t>
            </a:r>
            <a:r>
              <a:rPr lang="zh-CN" altLang="en-US" sz="2000" dirty="0"/>
              <a:t>（</a:t>
            </a:r>
            <a:r>
              <a:rPr lang="en-US" altLang="zh-CN" sz="2000" dirty="0"/>
              <a:t>Border Gateway Protocol</a:t>
            </a:r>
            <a:r>
              <a:rPr lang="zh-CN" altLang="en-US" sz="2000" dirty="0"/>
              <a:t>）</a:t>
            </a:r>
            <a:endParaRPr lang="zh-CN" altLang="en-US" sz="2000" dirty="0"/>
          </a:p>
          <a:p>
            <a:pPr lvl="1"/>
            <a:r>
              <a:rPr lang="zh-CN" altLang="en-US" sz="1800" dirty="0"/>
              <a:t>边界网关协议，互联网核心协议</a:t>
            </a:r>
            <a:endParaRPr lang="zh-CN" altLang="en-US" sz="1800" dirty="0"/>
          </a:p>
          <a:p>
            <a:pPr lvl="1"/>
            <a:r>
              <a:rPr lang="zh-CN" altLang="en-US" sz="1800" dirty="0"/>
              <a:t>主要用于</a:t>
            </a:r>
            <a:r>
              <a:rPr lang="zh-CN" altLang="en-US" sz="1800" dirty="0">
                <a:solidFill>
                  <a:srgbClr val="00B0F0"/>
                </a:solidFill>
              </a:rPr>
              <a:t>自治系统间</a:t>
            </a:r>
            <a:r>
              <a:rPr lang="zh-CN" altLang="en-US" sz="1800" dirty="0"/>
              <a:t>路由选择</a:t>
            </a:r>
            <a:endParaRPr lang="zh-CN" altLang="en-US" sz="1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路由表 </a:t>
            </a:r>
            <a:r>
              <a:rPr lang="en-US" altLang="zh-CN" dirty="0"/>
              <a:t>vs </a:t>
            </a:r>
            <a:r>
              <a:rPr lang="zh-CN" altLang="en-US" dirty="0"/>
              <a:t>转发表</a:t>
            </a:r>
            <a:endParaRPr lang="zh-CN" altLang="en-US" dirty="0"/>
          </a:p>
        </p:txBody>
      </p:sp>
      <p:sp>
        <p:nvSpPr>
          <p:cNvPr id="5" name="文本占位符 4"/>
          <p:cNvSpPr>
            <a:spLocks noGrp="1"/>
          </p:cNvSpPr>
          <p:nvPr>
            <p:ph type="body" idx="1"/>
          </p:nvPr>
        </p:nvSpPr>
        <p:spPr>
          <a:xfrm>
            <a:off x="1295399" y="2530739"/>
            <a:ext cx="4885271" cy="476250"/>
          </a:xfrm>
        </p:spPr>
        <p:txBody>
          <a:bodyPr/>
          <a:lstStyle/>
          <a:p>
            <a:r>
              <a:rPr lang="zh-CN" altLang="en-US" sz="2000" dirty="0"/>
              <a:t>路由信息表（</a:t>
            </a:r>
            <a:r>
              <a:rPr lang="en-US" altLang="zh-CN" sz="2000" dirty="0"/>
              <a:t>Routing Information Base</a:t>
            </a:r>
            <a:r>
              <a:rPr lang="zh-CN" altLang="en-US" sz="2000" dirty="0"/>
              <a:t>）</a:t>
            </a:r>
            <a:endParaRPr lang="zh-CN" altLang="en-US" sz="2000" dirty="0"/>
          </a:p>
        </p:txBody>
      </p:sp>
      <p:sp>
        <p:nvSpPr>
          <p:cNvPr id="3" name="内容占位符 2"/>
          <p:cNvSpPr>
            <a:spLocks noGrp="1"/>
          </p:cNvSpPr>
          <p:nvPr>
            <p:ph sz="half" idx="2"/>
          </p:nvPr>
        </p:nvSpPr>
        <p:spPr/>
        <p:txBody>
          <a:bodyPr>
            <a:normAutofit/>
          </a:bodyPr>
          <a:lstStyle/>
          <a:p>
            <a:pPr>
              <a:lnSpc>
                <a:spcPct val="150000"/>
              </a:lnSpc>
            </a:pPr>
            <a:r>
              <a:rPr lang="zh-CN" altLang="en-US" sz="2000" dirty="0"/>
              <a:t>简称为</a:t>
            </a:r>
            <a:r>
              <a:rPr lang="en-US" altLang="zh-CN" sz="2000" dirty="0"/>
              <a:t>RIB</a:t>
            </a:r>
            <a:r>
              <a:rPr lang="zh-CN" altLang="en-US" sz="2000" dirty="0"/>
              <a:t>表、路由表</a:t>
            </a:r>
            <a:endParaRPr lang="zh-CN" altLang="en-US" sz="2000" dirty="0"/>
          </a:p>
          <a:p>
            <a:pPr>
              <a:lnSpc>
                <a:spcPct val="150000"/>
              </a:lnSpc>
            </a:pPr>
            <a:r>
              <a:rPr lang="zh-CN" altLang="en-US" sz="2000" dirty="0"/>
              <a:t>路由表建立的主要目标是为了实现路由协议和静态路由选择。</a:t>
            </a:r>
            <a:endParaRPr lang="zh-CN" altLang="en-US" sz="2000" dirty="0"/>
          </a:p>
          <a:p>
            <a:pPr>
              <a:lnSpc>
                <a:spcPct val="150000"/>
              </a:lnSpc>
            </a:pPr>
            <a:r>
              <a:rPr lang="zh-CN" altLang="en-US" sz="2000" dirty="0"/>
              <a:t>路由表（</a:t>
            </a:r>
            <a:r>
              <a:rPr lang="en-US" altLang="zh-CN" sz="2000" dirty="0"/>
              <a:t>RIB</a:t>
            </a:r>
            <a:r>
              <a:rPr lang="zh-CN" altLang="en-US" sz="2000" dirty="0"/>
              <a:t>表）用来决策路由</a:t>
            </a:r>
            <a:endParaRPr lang="zh-CN" altLang="en-US" sz="2000" dirty="0"/>
          </a:p>
          <a:p>
            <a:endParaRPr lang="zh-CN" altLang="en-US" dirty="0"/>
          </a:p>
        </p:txBody>
      </p:sp>
      <p:sp>
        <p:nvSpPr>
          <p:cNvPr id="6" name="文本占位符 5"/>
          <p:cNvSpPr>
            <a:spLocks noGrp="1"/>
          </p:cNvSpPr>
          <p:nvPr>
            <p:ph type="body" sz="quarter" idx="3"/>
          </p:nvPr>
        </p:nvSpPr>
        <p:spPr>
          <a:xfrm>
            <a:off x="6180670" y="2530739"/>
            <a:ext cx="5405315" cy="476250"/>
          </a:xfrm>
        </p:spPr>
        <p:txBody>
          <a:bodyPr/>
          <a:lstStyle/>
          <a:p>
            <a:r>
              <a:rPr lang="zh-CN" altLang="en-US" sz="2000" dirty="0"/>
              <a:t>转发信息表（</a:t>
            </a:r>
            <a:r>
              <a:rPr lang="en-US" altLang="zh-CN" sz="2000" dirty="0"/>
              <a:t>Forwarding Information Base</a:t>
            </a:r>
            <a:r>
              <a:rPr lang="zh-CN" altLang="en-US" sz="2000" dirty="0"/>
              <a:t>）</a:t>
            </a:r>
            <a:endParaRPr lang="zh-CN" altLang="en-US" sz="2000" dirty="0"/>
          </a:p>
        </p:txBody>
      </p:sp>
      <p:sp>
        <p:nvSpPr>
          <p:cNvPr id="4" name="内容占位符 3"/>
          <p:cNvSpPr>
            <a:spLocks noGrp="1"/>
          </p:cNvSpPr>
          <p:nvPr>
            <p:ph sz="quarter" idx="4"/>
          </p:nvPr>
        </p:nvSpPr>
        <p:spPr/>
        <p:txBody>
          <a:bodyPr>
            <a:normAutofit/>
          </a:bodyPr>
          <a:lstStyle/>
          <a:p>
            <a:pPr>
              <a:lnSpc>
                <a:spcPct val="150000"/>
              </a:lnSpc>
            </a:pPr>
            <a:r>
              <a:rPr lang="zh-CN" altLang="en-US" sz="2000" dirty="0"/>
              <a:t>简称为</a:t>
            </a:r>
            <a:r>
              <a:rPr lang="en-US" altLang="zh-CN" sz="2000" dirty="0"/>
              <a:t>FIB</a:t>
            </a:r>
            <a:r>
              <a:rPr lang="zh-CN" altLang="en-US" sz="2000" dirty="0"/>
              <a:t>表、转发表</a:t>
            </a:r>
            <a:endParaRPr lang="zh-CN" altLang="en-US" sz="2000" dirty="0"/>
          </a:p>
          <a:p>
            <a:pPr>
              <a:lnSpc>
                <a:spcPct val="150000"/>
              </a:lnSpc>
            </a:pPr>
            <a:r>
              <a:rPr lang="zh-CN" altLang="en-US" sz="2000" dirty="0"/>
              <a:t>记录到达不同网络的最优路径</a:t>
            </a:r>
            <a:endParaRPr lang="zh-CN" altLang="en-US" sz="2000" dirty="0"/>
          </a:p>
          <a:p>
            <a:pPr>
              <a:lnSpc>
                <a:spcPct val="150000"/>
              </a:lnSpc>
            </a:pPr>
            <a:r>
              <a:rPr lang="zh-CN" altLang="en-US" sz="2000" dirty="0"/>
              <a:t>转发表（</a:t>
            </a:r>
            <a:r>
              <a:rPr lang="en-US" altLang="zh-CN" sz="2000" dirty="0"/>
              <a:t>FIB</a:t>
            </a:r>
            <a:r>
              <a:rPr lang="zh-CN" altLang="en-US" sz="2000" dirty="0"/>
              <a:t>表）用来转发分组</a:t>
            </a:r>
            <a:endParaRPr lang="zh-CN" altLang="en-US" sz="2000" dirty="0"/>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dirty="0">
                <a:solidFill>
                  <a:schemeClr val="bg1"/>
                </a:solidFill>
              </a:rPr>
              <a:t>5</a:t>
            </a:r>
            <a:r>
              <a:rPr lang="en-US" altLang="zh-CN" b="0" dirty="0">
                <a:solidFill>
                  <a:schemeClr val="bg1"/>
                </a:solidFill>
                <a:latin typeface="Microsoft YaHei UI" panose="020B0503020204020204" pitchFamily="34" charset="-122"/>
                <a:ea typeface="Microsoft YaHei UI" panose="020B0503020204020204" pitchFamily="34" charset="-122"/>
              </a:rPr>
              <a:t>.3</a:t>
            </a:r>
            <a:r>
              <a:rPr lang="zh-CN" altLang="en-US" dirty="0">
                <a:solidFill>
                  <a:schemeClr val="bg1"/>
                </a:solidFill>
              </a:rPr>
              <a:t> 网络互联中的数据转发</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p:cNvPicPr>
            <a:picLocks noChangeAspect="1"/>
          </p:cNvPicPr>
          <p:nvPr/>
        </p:nvPicPr>
        <p:blipFill rotWithShape="1">
          <a:blip r:embed="rId1" cstate="screen"/>
          <a:srcRect/>
          <a:stretch>
            <a:fill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p:cNvPicPr>
            <a:picLocks noChangeAspect="1"/>
          </p:cNvPicPr>
          <p:nvPr/>
        </p:nvPicPr>
        <p:blipFill rotWithShape="1">
          <a:blip r:embed="rId1" cstate="screen"/>
          <a:srcRect/>
          <a:stretch>
            <a:fill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p:cNvPicPr>
            <a:picLocks noChangeAspect="1"/>
          </p:cNvPicPr>
          <p:nvPr/>
        </p:nvPicPr>
        <p:blipFill rotWithShape="1">
          <a:blip r:embed="rId1" cstate="screen"/>
          <a:srcRect/>
          <a:stretch>
            <a:fill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p:cNvPicPr>
            <a:picLocks noChangeAspect="1"/>
          </p:cNvPicPr>
          <p:nvPr/>
        </p:nvPicPr>
        <p:blipFill rotWithShape="1">
          <a:blip r:embed="rId1" cstate="screen"/>
          <a:srcRect/>
          <a:stretch>
            <a:fill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数据转发的基本需求</a:t>
            </a:r>
            <a:endParaRPr lang="zh-CN" altLang="en-US" dirty="0"/>
          </a:p>
        </p:txBody>
      </p:sp>
      <p:sp>
        <p:nvSpPr>
          <p:cNvPr id="3" name="内容占位符 2"/>
          <p:cNvSpPr>
            <a:spLocks noGrp="1"/>
          </p:cNvSpPr>
          <p:nvPr>
            <p:ph idx="1"/>
          </p:nvPr>
        </p:nvSpPr>
        <p:spPr/>
        <p:txBody>
          <a:bodyPr/>
          <a:lstStyle/>
          <a:p>
            <a:pPr>
              <a:lnSpc>
                <a:spcPct val="200000"/>
              </a:lnSpc>
            </a:pPr>
            <a:r>
              <a:rPr lang="zh-CN" altLang="en-US" sz="2400" dirty="0"/>
              <a:t>唯一标识和寻址机制</a:t>
            </a:r>
            <a:endParaRPr lang="zh-CN" altLang="en-US" sz="2400" dirty="0"/>
          </a:p>
          <a:p>
            <a:pPr>
              <a:lnSpc>
                <a:spcPct val="200000"/>
              </a:lnSpc>
            </a:pPr>
            <a:r>
              <a:rPr lang="zh-CN" altLang="en-US" sz="2400" dirty="0"/>
              <a:t>路由选择：根据目标地址选择路径</a:t>
            </a:r>
            <a:endParaRPr lang="zh-CN" altLang="en-US" sz="2400" dirty="0"/>
          </a:p>
          <a:p>
            <a:pPr>
              <a:lnSpc>
                <a:spcPct val="200000"/>
              </a:lnSpc>
            </a:pPr>
            <a:r>
              <a:rPr lang="zh-CN" altLang="en-US" sz="2400" dirty="0"/>
              <a:t>数据包处理流程：封装、转发、解封装</a:t>
            </a:r>
            <a:endParaRPr lang="zh-CN" altLang="en-US" sz="2400" dirty="0"/>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任  务</a:t>
            </a:r>
            <a:endParaRPr lang="zh-CN" altLang="en-US" b="0" dirty="0">
              <a:latin typeface="Microsoft YaHei UI" panose="020B0503020204020204" pitchFamily="34" charset="-122"/>
              <a:ea typeface="Microsoft YaHei UI" panose="020B0503020204020204" pitchFamily="34" charset="-122"/>
            </a:endParaRPr>
          </a:p>
        </p:txBody>
      </p:sp>
      <p:sp>
        <p:nvSpPr>
          <p:cNvPr id="6" name="内容占位符 5"/>
          <p:cNvSpPr>
            <a:spLocks noGrp="1"/>
          </p:cNvSpPr>
          <p:nvPr>
            <p:ph idx="1"/>
          </p:nvPr>
        </p:nvSpPr>
        <p:spPr/>
        <p:txBody>
          <a:bodyPr rtlCol="0">
            <a:normAutofit/>
          </a:bodyPr>
          <a:lstStyle/>
          <a:p>
            <a:pPr rtl="0"/>
            <a:r>
              <a:rPr lang="zh-CN" altLang="en-US" dirty="0"/>
              <a:t>对链路状态选路算法、距离向量选路算法的工作原理和适用场景进行分析和比对，对两种选路算法的优缺点和适应性有清晰的认知，能够面向具体的应用场景，选择合适的选路算法</a:t>
            </a:r>
            <a:endParaRPr lang="zh-CN" altLang="en-US" dirty="0"/>
          </a:p>
          <a:p>
            <a:pPr rtl="0"/>
            <a:r>
              <a:rPr lang="zh-CN" altLang="en-US" dirty="0"/>
              <a:t>对因特网中的</a:t>
            </a:r>
            <a:r>
              <a:rPr lang="en-US" altLang="zh-CN" dirty="0"/>
              <a:t>OSPF</a:t>
            </a:r>
            <a:r>
              <a:rPr lang="zh-CN" altLang="en-US" dirty="0"/>
              <a:t>和</a:t>
            </a:r>
            <a:r>
              <a:rPr lang="en-US" altLang="zh-CN" dirty="0"/>
              <a:t>RIP</a:t>
            </a:r>
            <a:r>
              <a:rPr lang="zh-CN" altLang="en-US" dirty="0"/>
              <a:t>两种选路算法的具体工作原理和机制有清晰的认知，对于给定的应用场景，能够采用合适的选路算法完成路由表的计算和构造工作</a:t>
            </a:r>
            <a:endParaRPr lang="zh-CN" altLang="en-US" dirty="0"/>
          </a:p>
          <a:p>
            <a:pPr rtl="0"/>
            <a:r>
              <a:rPr lang="zh-CN" altLang="en-US" dirty="0"/>
              <a:t>对因特网中的</a:t>
            </a:r>
            <a:r>
              <a:rPr lang="en-US" altLang="zh-CN" dirty="0"/>
              <a:t>BGP-4</a:t>
            </a:r>
            <a:r>
              <a:rPr lang="zh-CN" altLang="en-US" dirty="0"/>
              <a:t>协议的具体工作原理和机制有清晰的认知，对于给定的应用场景，能够对跨自治系统选路进行合理的规划</a:t>
            </a:r>
            <a:endParaRPr lang="zh-CN" altLang="en-US" dirty="0"/>
          </a:p>
          <a:p>
            <a:pPr rtl="0"/>
            <a:endParaRPr lang="zh-CN" altLang="en-US"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数据报格式</a:t>
            </a:r>
            <a:endParaRPr lang="zh-CN" altLang="en-US" dirty="0"/>
          </a:p>
        </p:txBody>
      </p:sp>
      <p:sp>
        <p:nvSpPr>
          <p:cNvPr id="4" name="Rectangle 28"/>
          <p:cNvSpPr>
            <a:spLocks noChangeArrowheads="1"/>
          </p:cNvSpPr>
          <p:nvPr/>
        </p:nvSpPr>
        <p:spPr bwMode="auto">
          <a:xfrm>
            <a:off x="9145661" y="2836293"/>
            <a:ext cx="41633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31</a:t>
            </a:r>
            <a:endParaRPr kumimoji="1" lang="en-US" altLang="zh-CN"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Rectangle 8"/>
          <p:cNvSpPr>
            <a:spLocks noChangeArrowheads="1"/>
          </p:cNvSpPr>
          <p:nvPr/>
        </p:nvSpPr>
        <p:spPr bwMode="auto">
          <a:xfrm>
            <a:off x="4133789" y="6021668"/>
            <a:ext cx="1131551" cy="353136"/>
          </a:xfrm>
          <a:prstGeom prst="rect">
            <a:avLst/>
          </a:prstGeom>
          <a:solidFill>
            <a:srgbClr val="FCEBCD"/>
          </a:solidFill>
          <a:ln w="1270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Rectangle 3"/>
          <p:cNvSpPr>
            <a:spLocks noChangeArrowheads="1"/>
          </p:cNvSpPr>
          <p:nvPr/>
        </p:nvSpPr>
        <p:spPr bwMode="auto">
          <a:xfrm>
            <a:off x="2570577" y="4792554"/>
            <a:ext cx="633768" cy="63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可变</a:t>
            </a:r>
            <a:endPar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部分</a:t>
            </a:r>
            <a:endPar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Line 4"/>
          <p:cNvSpPr>
            <a:spLocks noChangeShapeType="1"/>
          </p:cNvSpPr>
          <p:nvPr/>
        </p:nvSpPr>
        <p:spPr bwMode="auto">
          <a:xfrm>
            <a:off x="4157493" y="6564474"/>
            <a:ext cx="4259223" cy="0"/>
          </a:xfrm>
          <a:prstGeom prst="line">
            <a:avLst/>
          </a:prstGeom>
          <a:noFill/>
          <a:ln w="12700">
            <a:solidFill>
              <a:sysClr val="windowText" lastClr="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AutoShape 5"/>
          <p:cNvSpPr>
            <a:spLocks noChangeArrowheads="1"/>
          </p:cNvSpPr>
          <p:nvPr/>
        </p:nvSpPr>
        <p:spPr bwMode="auto">
          <a:xfrm>
            <a:off x="3491288" y="6082811"/>
            <a:ext cx="646244" cy="150988"/>
          </a:xfrm>
          <a:prstGeom prst="leftArrow">
            <a:avLst>
              <a:gd name="adj1" fmla="val 50000"/>
              <a:gd name="adj2" fmla="val 107025"/>
            </a:avLst>
          </a:prstGeom>
          <a:solidFill>
            <a:srgbClr val="009FF6"/>
          </a:solidFill>
          <a:ln w="12700">
            <a:solidFill>
              <a:srgbClr val="009FF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Rectangle 6"/>
          <p:cNvSpPr>
            <a:spLocks noChangeArrowheads="1"/>
          </p:cNvSpPr>
          <p:nvPr/>
        </p:nvSpPr>
        <p:spPr bwMode="auto">
          <a:xfrm>
            <a:off x="4782528" y="3172869"/>
            <a:ext cx="1545746" cy="341906"/>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Rectangle 9"/>
          <p:cNvSpPr>
            <a:spLocks noChangeArrowheads="1"/>
          </p:cNvSpPr>
          <p:nvPr/>
        </p:nvSpPr>
        <p:spPr bwMode="auto">
          <a:xfrm>
            <a:off x="3244268" y="3165382"/>
            <a:ext cx="6180489" cy="2077639"/>
          </a:xfrm>
          <a:prstGeom prst="rect">
            <a:avLst/>
          </a:prstGeom>
          <a:solidFill>
            <a:srgbClr val="F8F0E3"/>
          </a:solidFill>
          <a:ln w="2540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Rectangle 10"/>
          <p:cNvSpPr>
            <a:spLocks noChangeArrowheads="1"/>
          </p:cNvSpPr>
          <p:nvPr/>
        </p:nvSpPr>
        <p:spPr bwMode="auto">
          <a:xfrm>
            <a:off x="3255496" y="5251756"/>
            <a:ext cx="6155538" cy="535320"/>
          </a:xfrm>
          <a:prstGeom prst="rect">
            <a:avLst/>
          </a:prstGeom>
          <a:solidFill>
            <a:srgbClr val="FFC000"/>
          </a:solidFill>
          <a:ln w="12700">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Line 11"/>
          <p:cNvSpPr>
            <a:spLocks noChangeShapeType="1"/>
          </p:cNvSpPr>
          <p:nvPr/>
        </p:nvSpPr>
        <p:spPr bwMode="auto">
          <a:xfrm>
            <a:off x="3240525" y="3519766"/>
            <a:ext cx="6191718" cy="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Line 12"/>
          <p:cNvSpPr>
            <a:spLocks noChangeShapeType="1"/>
          </p:cNvSpPr>
          <p:nvPr/>
        </p:nvSpPr>
        <p:spPr bwMode="auto">
          <a:xfrm>
            <a:off x="3240525" y="3867911"/>
            <a:ext cx="6191718" cy="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Line 13"/>
          <p:cNvSpPr>
            <a:spLocks noChangeShapeType="1"/>
          </p:cNvSpPr>
          <p:nvPr/>
        </p:nvSpPr>
        <p:spPr bwMode="auto">
          <a:xfrm>
            <a:off x="3240525" y="4217304"/>
            <a:ext cx="6191718" cy="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Line 14"/>
          <p:cNvSpPr>
            <a:spLocks noChangeShapeType="1"/>
          </p:cNvSpPr>
          <p:nvPr/>
        </p:nvSpPr>
        <p:spPr bwMode="auto">
          <a:xfrm>
            <a:off x="3240525" y="4561705"/>
            <a:ext cx="6191718" cy="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Line 15"/>
          <p:cNvSpPr>
            <a:spLocks noChangeShapeType="1"/>
          </p:cNvSpPr>
          <p:nvPr/>
        </p:nvSpPr>
        <p:spPr bwMode="auto">
          <a:xfrm>
            <a:off x="3240525" y="4911098"/>
            <a:ext cx="6191718" cy="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Line 16"/>
          <p:cNvSpPr>
            <a:spLocks noChangeShapeType="1"/>
          </p:cNvSpPr>
          <p:nvPr/>
        </p:nvSpPr>
        <p:spPr bwMode="auto">
          <a:xfrm>
            <a:off x="3919206" y="3171622"/>
            <a:ext cx="0" cy="348145"/>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Line 17"/>
          <p:cNvSpPr>
            <a:spLocks noChangeShapeType="1"/>
          </p:cNvSpPr>
          <p:nvPr/>
        </p:nvSpPr>
        <p:spPr bwMode="auto">
          <a:xfrm>
            <a:off x="4984636" y="3171622"/>
            <a:ext cx="0" cy="348145"/>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Line 18"/>
          <p:cNvSpPr>
            <a:spLocks noChangeShapeType="1"/>
          </p:cNvSpPr>
          <p:nvPr/>
        </p:nvSpPr>
        <p:spPr bwMode="auto">
          <a:xfrm>
            <a:off x="4775043" y="3875398"/>
            <a:ext cx="0" cy="33941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Line 19"/>
          <p:cNvSpPr>
            <a:spLocks noChangeShapeType="1"/>
          </p:cNvSpPr>
          <p:nvPr/>
        </p:nvSpPr>
        <p:spPr bwMode="auto">
          <a:xfrm>
            <a:off x="6325779" y="3171622"/>
            <a:ext cx="0" cy="1043187"/>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Line 20"/>
          <p:cNvSpPr>
            <a:spLocks noChangeShapeType="1"/>
          </p:cNvSpPr>
          <p:nvPr/>
        </p:nvSpPr>
        <p:spPr bwMode="auto">
          <a:xfrm flipV="1">
            <a:off x="7875268" y="4907355"/>
            <a:ext cx="0" cy="346897"/>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Line 21"/>
          <p:cNvSpPr>
            <a:spLocks noChangeShapeType="1"/>
          </p:cNvSpPr>
          <p:nvPr/>
        </p:nvSpPr>
        <p:spPr bwMode="auto">
          <a:xfrm>
            <a:off x="6955805" y="3527253"/>
            <a:ext cx="0" cy="340658"/>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22"/>
          <p:cNvSpPr>
            <a:spLocks noChangeArrowheads="1"/>
          </p:cNvSpPr>
          <p:nvPr/>
        </p:nvSpPr>
        <p:spPr bwMode="auto">
          <a:xfrm>
            <a:off x="3199355" y="2828468"/>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Rectangle 23"/>
          <p:cNvSpPr>
            <a:spLocks noChangeArrowheads="1"/>
          </p:cNvSpPr>
          <p:nvPr/>
        </p:nvSpPr>
        <p:spPr bwMode="auto">
          <a:xfrm>
            <a:off x="3934177" y="2828468"/>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24"/>
          <p:cNvSpPr>
            <a:spLocks noChangeArrowheads="1"/>
          </p:cNvSpPr>
          <p:nvPr/>
        </p:nvSpPr>
        <p:spPr bwMode="auto">
          <a:xfrm>
            <a:off x="4716407" y="2828468"/>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8</a:t>
            </a:r>
            <a:endParaRPr kumimoji="1" lang="en-US" altLang="zh-CN"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Rectangle 25"/>
          <p:cNvSpPr>
            <a:spLocks noChangeArrowheads="1"/>
          </p:cNvSpPr>
          <p:nvPr/>
        </p:nvSpPr>
        <p:spPr bwMode="auto">
          <a:xfrm>
            <a:off x="6249677" y="2828468"/>
            <a:ext cx="41669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16</a:t>
            </a:r>
            <a:endParaRPr kumimoji="1" lang="en-US" altLang="zh-CN"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Rectangle 26"/>
          <p:cNvSpPr>
            <a:spLocks noChangeArrowheads="1"/>
          </p:cNvSpPr>
          <p:nvPr/>
        </p:nvSpPr>
        <p:spPr bwMode="auto">
          <a:xfrm>
            <a:off x="6875960" y="2828468"/>
            <a:ext cx="41669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19</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Rectangle 27"/>
          <p:cNvSpPr>
            <a:spLocks noChangeArrowheads="1"/>
          </p:cNvSpPr>
          <p:nvPr/>
        </p:nvSpPr>
        <p:spPr bwMode="auto">
          <a:xfrm>
            <a:off x="7799166" y="2828468"/>
            <a:ext cx="41669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24</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Rectangle 29"/>
          <p:cNvSpPr>
            <a:spLocks noChangeArrowheads="1"/>
          </p:cNvSpPr>
          <p:nvPr/>
        </p:nvSpPr>
        <p:spPr bwMode="auto">
          <a:xfrm>
            <a:off x="3235535" y="3155400"/>
            <a:ext cx="717356"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版 本</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Rectangle 30"/>
          <p:cNvSpPr>
            <a:spLocks noChangeArrowheads="1"/>
          </p:cNvSpPr>
          <p:nvPr/>
        </p:nvSpPr>
        <p:spPr bwMode="auto">
          <a:xfrm>
            <a:off x="6328275" y="3545971"/>
            <a:ext cx="633768"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标志</a:t>
            </a:r>
            <a:endPar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Rectangle 31"/>
          <p:cNvSpPr>
            <a:spLocks noChangeArrowheads="1"/>
          </p:cNvSpPr>
          <p:nvPr/>
        </p:nvSpPr>
        <p:spPr bwMode="auto">
          <a:xfrm>
            <a:off x="3365283" y="3869159"/>
            <a:ext cx="132367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生 存 时 间</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Rectangle 32"/>
          <p:cNvSpPr>
            <a:spLocks noChangeArrowheads="1"/>
          </p:cNvSpPr>
          <p:nvPr/>
        </p:nvSpPr>
        <p:spPr bwMode="auto">
          <a:xfrm>
            <a:off x="5136840" y="3869159"/>
            <a:ext cx="9007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协    议</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Rectangle 33"/>
          <p:cNvSpPr>
            <a:spLocks noChangeArrowheads="1"/>
          </p:cNvSpPr>
          <p:nvPr/>
        </p:nvSpPr>
        <p:spPr bwMode="auto">
          <a:xfrm>
            <a:off x="4370829" y="3529749"/>
            <a:ext cx="9007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标    识</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Rectangle 34"/>
          <p:cNvSpPr>
            <a:spLocks noChangeArrowheads="1"/>
          </p:cNvSpPr>
          <p:nvPr/>
        </p:nvSpPr>
        <p:spPr bwMode="auto">
          <a:xfrm>
            <a:off x="4984636" y="3162887"/>
            <a:ext cx="132367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服 务 类 型</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Rectangle 35"/>
          <p:cNvSpPr>
            <a:spLocks noChangeArrowheads="1"/>
          </p:cNvSpPr>
          <p:nvPr/>
        </p:nvSpPr>
        <p:spPr bwMode="auto">
          <a:xfrm>
            <a:off x="7563374" y="3164135"/>
            <a:ext cx="1263794"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总   长   度</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Rectangle 36"/>
          <p:cNvSpPr>
            <a:spLocks noChangeArrowheads="1"/>
          </p:cNvSpPr>
          <p:nvPr/>
        </p:nvSpPr>
        <p:spPr bwMode="auto">
          <a:xfrm>
            <a:off x="7579593" y="3521014"/>
            <a:ext cx="1263794"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片   偏   移</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Rectangle 37"/>
          <p:cNvSpPr>
            <a:spLocks noChangeArrowheads="1"/>
          </p:cNvSpPr>
          <p:nvPr/>
        </p:nvSpPr>
        <p:spPr bwMode="auto">
          <a:xfrm>
            <a:off x="8170944" y="4898620"/>
            <a:ext cx="9007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填    充</a:t>
            </a:r>
            <a:endParaRPr kumimoji="1" lang="zh-CN" altLang="en-US"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Rectangle 38"/>
          <p:cNvSpPr>
            <a:spLocks noChangeArrowheads="1"/>
          </p:cNvSpPr>
          <p:nvPr/>
        </p:nvSpPr>
        <p:spPr bwMode="auto">
          <a:xfrm>
            <a:off x="6787382" y="3864168"/>
            <a:ext cx="2113393"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首   部   检   验   和</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Rectangle 39"/>
          <p:cNvSpPr>
            <a:spLocks noChangeArrowheads="1"/>
          </p:cNvSpPr>
          <p:nvPr/>
        </p:nvSpPr>
        <p:spPr bwMode="auto">
          <a:xfrm>
            <a:off x="5821759" y="4208569"/>
            <a:ext cx="1263794"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源   地   址</a:t>
            </a:r>
            <a:endParaRPr kumimoji="1" lang="zh-CN" altLang="en-US"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Rectangle 40"/>
          <p:cNvSpPr>
            <a:spLocks noChangeArrowheads="1"/>
          </p:cNvSpPr>
          <p:nvPr/>
        </p:nvSpPr>
        <p:spPr bwMode="auto">
          <a:xfrm>
            <a:off x="5620899" y="4554218"/>
            <a:ext cx="1689217"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目   的   地   址</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41"/>
          <p:cNvSpPr>
            <a:spLocks noChangeArrowheads="1"/>
          </p:cNvSpPr>
          <p:nvPr/>
        </p:nvSpPr>
        <p:spPr bwMode="auto">
          <a:xfrm>
            <a:off x="4026498" y="4898620"/>
            <a:ext cx="3635435"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可   选   字   段  （长   度   可   变）</a:t>
            </a:r>
            <a:endPar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Rectangle 42"/>
          <p:cNvSpPr>
            <a:spLocks noChangeArrowheads="1"/>
          </p:cNvSpPr>
          <p:nvPr/>
        </p:nvSpPr>
        <p:spPr bwMode="auto">
          <a:xfrm>
            <a:off x="2691592" y="2815990"/>
            <a:ext cx="65622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比特</a:t>
            </a:r>
            <a:endParaRPr kumimoji="1" lang="zh-CN" altLang="en-US"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Rectangle 43"/>
          <p:cNvSpPr>
            <a:spLocks noChangeArrowheads="1"/>
          </p:cNvSpPr>
          <p:nvPr/>
        </p:nvSpPr>
        <p:spPr bwMode="auto">
          <a:xfrm>
            <a:off x="3895502" y="3170374"/>
            <a:ext cx="1096619"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首部长度</a:t>
            </a:r>
            <a:endPar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4" name="Group 44"/>
          <p:cNvGrpSpPr/>
          <p:nvPr/>
        </p:nvGrpSpPr>
        <p:grpSpPr bwMode="auto">
          <a:xfrm>
            <a:off x="3191870" y="5040872"/>
            <a:ext cx="103549" cy="54905"/>
            <a:chOff x="833" y="3024"/>
            <a:chExt cx="78" cy="51"/>
          </a:xfrm>
        </p:grpSpPr>
        <p:sp>
          <p:nvSpPr>
            <p:cNvPr id="45" name="Rectangle 45"/>
            <p:cNvSpPr>
              <a:spLocks noChangeArrowheads="1"/>
            </p:cNvSpPr>
            <p:nvPr/>
          </p:nvSpPr>
          <p:spPr bwMode="auto">
            <a:xfrm>
              <a:off x="833" y="3024"/>
              <a:ext cx="78" cy="51"/>
            </a:xfrm>
            <a:prstGeom prst="rect">
              <a:avLst/>
            </a:prstGeom>
            <a:solidFill>
              <a:sysClr val="window" lastClr="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46"/>
            <p:cNvSpPr>
              <a:spLocks noChangeShapeType="1"/>
            </p:cNvSpPr>
            <p:nvPr/>
          </p:nvSpPr>
          <p:spPr bwMode="auto">
            <a:xfrm>
              <a:off x="839" y="3030"/>
              <a:ext cx="68" cy="0"/>
            </a:xfrm>
            <a:prstGeom prst="line">
              <a:avLst/>
            </a:prstGeom>
            <a:noFill/>
            <a:ln w="254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47"/>
            <p:cNvSpPr>
              <a:spLocks noChangeShapeType="1"/>
            </p:cNvSpPr>
            <p:nvPr/>
          </p:nvSpPr>
          <p:spPr bwMode="auto">
            <a:xfrm>
              <a:off x="839" y="3075"/>
              <a:ext cx="68" cy="0"/>
            </a:xfrm>
            <a:prstGeom prst="line">
              <a:avLst/>
            </a:prstGeom>
            <a:noFill/>
            <a:ln w="254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8" name="Group 48"/>
          <p:cNvGrpSpPr/>
          <p:nvPr/>
        </p:nvGrpSpPr>
        <p:grpSpPr bwMode="auto">
          <a:xfrm>
            <a:off x="9374854" y="5048359"/>
            <a:ext cx="103549" cy="52409"/>
            <a:chOff x="5432" y="3030"/>
            <a:chExt cx="78" cy="51"/>
          </a:xfrm>
        </p:grpSpPr>
        <p:sp>
          <p:nvSpPr>
            <p:cNvPr id="49" name="Rectangle 49"/>
            <p:cNvSpPr>
              <a:spLocks noChangeArrowheads="1"/>
            </p:cNvSpPr>
            <p:nvPr/>
          </p:nvSpPr>
          <p:spPr bwMode="auto">
            <a:xfrm>
              <a:off x="5432" y="3030"/>
              <a:ext cx="78" cy="51"/>
            </a:xfrm>
            <a:prstGeom prst="rect">
              <a:avLst/>
            </a:prstGeom>
            <a:solidFill>
              <a:sysClr val="window" lastClr="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Line 50"/>
            <p:cNvSpPr>
              <a:spLocks noChangeShapeType="1"/>
            </p:cNvSpPr>
            <p:nvPr/>
          </p:nvSpPr>
          <p:spPr bwMode="auto">
            <a:xfrm>
              <a:off x="5438" y="3036"/>
              <a:ext cx="68" cy="0"/>
            </a:xfrm>
            <a:prstGeom prst="line">
              <a:avLst/>
            </a:prstGeom>
            <a:noFill/>
            <a:ln w="254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51"/>
            <p:cNvSpPr>
              <a:spLocks noChangeShapeType="1"/>
            </p:cNvSpPr>
            <p:nvPr/>
          </p:nvSpPr>
          <p:spPr bwMode="auto">
            <a:xfrm>
              <a:off x="5438" y="3081"/>
              <a:ext cx="68" cy="0"/>
            </a:xfrm>
            <a:prstGeom prst="line">
              <a:avLst/>
            </a:prstGeom>
            <a:noFill/>
            <a:ln w="254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2" name="Rectangle 52"/>
          <p:cNvSpPr>
            <a:spLocks noChangeArrowheads="1"/>
          </p:cNvSpPr>
          <p:nvPr/>
        </p:nvSpPr>
        <p:spPr bwMode="auto">
          <a:xfrm>
            <a:off x="3835619" y="2417932"/>
            <a:ext cx="4492520" cy="319445"/>
          </a:xfrm>
          <a:prstGeom prst="rect">
            <a:avLst/>
          </a:prstGeom>
          <a:solidFill>
            <a:srgbClr val="FCEBCD"/>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Line 53"/>
          <p:cNvSpPr>
            <a:spLocks noChangeShapeType="1"/>
          </p:cNvSpPr>
          <p:nvPr/>
        </p:nvSpPr>
        <p:spPr bwMode="auto">
          <a:xfrm>
            <a:off x="5514855" y="2410445"/>
            <a:ext cx="0" cy="323188"/>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Line 54"/>
          <p:cNvSpPr>
            <a:spLocks noChangeShapeType="1"/>
          </p:cNvSpPr>
          <p:nvPr/>
        </p:nvSpPr>
        <p:spPr bwMode="auto">
          <a:xfrm>
            <a:off x="6087493" y="2415436"/>
            <a:ext cx="0" cy="318197"/>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Line 55"/>
          <p:cNvSpPr>
            <a:spLocks noChangeShapeType="1"/>
          </p:cNvSpPr>
          <p:nvPr/>
        </p:nvSpPr>
        <p:spPr bwMode="auto">
          <a:xfrm>
            <a:off x="6652644" y="2415436"/>
            <a:ext cx="0" cy="31071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Line 56"/>
          <p:cNvSpPr>
            <a:spLocks noChangeShapeType="1"/>
          </p:cNvSpPr>
          <p:nvPr/>
        </p:nvSpPr>
        <p:spPr bwMode="auto">
          <a:xfrm>
            <a:off x="7217796" y="2410445"/>
            <a:ext cx="0" cy="315701"/>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Line 57"/>
          <p:cNvSpPr>
            <a:spLocks noChangeShapeType="1"/>
          </p:cNvSpPr>
          <p:nvPr/>
        </p:nvSpPr>
        <p:spPr bwMode="auto">
          <a:xfrm>
            <a:off x="7784195" y="2415436"/>
            <a:ext cx="0" cy="318197"/>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Rectangle 58"/>
          <p:cNvSpPr>
            <a:spLocks noChangeArrowheads="1"/>
          </p:cNvSpPr>
          <p:nvPr/>
        </p:nvSpPr>
        <p:spPr bwMode="auto">
          <a:xfrm>
            <a:off x="3937920" y="208975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1" lang="en-US" altLang="zh-CN"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59"/>
          <p:cNvSpPr>
            <a:spLocks noChangeArrowheads="1"/>
          </p:cNvSpPr>
          <p:nvPr/>
        </p:nvSpPr>
        <p:spPr bwMode="auto">
          <a:xfrm>
            <a:off x="4510557" y="208975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Rectangle 60"/>
          <p:cNvSpPr>
            <a:spLocks noChangeArrowheads="1"/>
          </p:cNvSpPr>
          <p:nvPr/>
        </p:nvSpPr>
        <p:spPr bwMode="auto">
          <a:xfrm>
            <a:off x="5081947" y="208975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61"/>
          <p:cNvSpPr>
            <a:spLocks noChangeArrowheads="1"/>
          </p:cNvSpPr>
          <p:nvPr/>
        </p:nvSpPr>
        <p:spPr bwMode="auto">
          <a:xfrm>
            <a:off x="5655831" y="208975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Rectangle 62"/>
          <p:cNvSpPr>
            <a:spLocks noChangeArrowheads="1"/>
          </p:cNvSpPr>
          <p:nvPr/>
        </p:nvSpPr>
        <p:spPr bwMode="auto">
          <a:xfrm>
            <a:off x="6228469" y="208975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Rectangle 63"/>
          <p:cNvSpPr>
            <a:spLocks noChangeArrowheads="1"/>
          </p:cNvSpPr>
          <p:nvPr/>
        </p:nvSpPr>
        <p:spPr bwMode="auto">
          <a:xfrm>
            <a:off x="6801106" y="208975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5</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Rectangle 64"/>
          <p:cNvSpPr>
            <a:spLocks noChangeArrowheads="1"/>
          </p:cNvSpPr>
          <p:nvPr/>
        </p:nvSpPr>
        <p:spPr bwMode="auto">
          <a:xfrm>
            <a:off x="7374991" y="208975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6</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65"/>
          <p:cNvSpPr>
            <a:spLocks noChangeArrowheads="1"/>
          </p:cNvSpPr>
          <p:nvPr/>
        </p:nvSpPr>
        <p:spPr bwMode="auto">
          <a:xfrm>
            <a:off x="7947628" y="208975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7</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Rectangle 66"/>
          <p:cNvSpPr>
            <a:spLocks noChangeArrowheads="1"/>
          </p:cNvSpPr>
          <p:nvPr/>
        </p:nvSpPr>
        <p:spPr bwMode="auto">
          <a:xfrm>
            <a:off x="5627137" y="2397966"/>
            <a:ext cx="346826"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D</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Rectangle 67"/>
          <p:cNvSpPr>
            <a:spLocks noChangeArrowheads="1"/>
          </p:cNvSpPr>
          <p:nvPr/>
        </p:nvSpPr>
        <p:spPr bwMode="auto">
          <a:xfrm>
            <a:off x="6201022" y="2397966"/>
            <a:ext cx="320627"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T</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Rectangle 68"/>
          <p:cNvSpPr>
            <a:spLocks noChangeArrowheads="1"/>
          </p:cNvSpPr>
          <p:nvPr/>
        </p:nvSpPr>
        <p:spPr bwMode="auto">
          <a:xfrm>
            <a:off x="6773659" y="2397966"/>
            <a:ext cx="3343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R</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Rectangle 69"/>
          <p:cNvSpPr>
            <a:spLocks noChangeArrowheads="1"/>
          </p:cNvSpPr>
          <p:nvPr/>
        </p:nvSpPr>
        <p:spPr bwMode="auto">
          <a:xfrm>
            <a:off x="7322592" y="2397966"/>
            <a:ext cx="3343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kumimoji="1" lang="en-US" altLang="zh-CN" sz="1890" u="none">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Rectangle 70"/>
          <p:cNvSpPr>
            <a:spLocks noChangeArrowheads="1"/>
          </p:cNvSpPr>
          <p:nvPr/>
        </p:nvSpPr>
        <p:spPr bwMode="auto">
          <a:xfrm>
            <a:off x="7728054" y="2397966"/>
            <a:ext cx="65622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未用</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Rectangle 71"/>
          <p:cNvSpPr>
            <a:spLocks noChangeArrowheads="1"/>
          </p:cNvSpPr>
          <p:nvPr/>
        </p:nvSpPr>
        <p:spPr bwMode="auto">
          <a:xfrm>
            <a:off x="4102600" y="2397966"/>
            <a:ext cx="1142779"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优  先  级</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Rectangle 72"/>
          <p:cNvSpPr>
            <a:spLocks noChangeArrowheads="1"/>
          </p:cNvSpPr>
          <p:nvPr/>
        </p:nvSpPr>
        <p:spPr bwMode="auto">
          <a:xfrm>
            <a:off x="5115631" y="5356574"/>
            <a:ext cx="248641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数       据       部       分</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Rectangle 73"/>
          <p:cNvSpPr>
            <a:spLocks noChangeArrowheads="1"/>
          </p:cNvSpPr>
          <p:nvPr/>
        </p:nvSpPr>
        <p:spPr bwMode="auto">
          <a:xfrm>
            <a:off x="3359045" y="2089752"/>
            <a:ext cx="65622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比特</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Rectangle 74"/>
          <p:cNvSpPr>
            <a:spLocks noChangeArrowheads="1"/>
          </p:cNvSpPr>
          <p:nvPr/>
        </p:nvSpPr>
        <p:spPr bwMode="auto">
          <a:xfrm>
            <a:off x="5265340" y="6021668"/>
            <a:ext cx="3130167" cy="353136"/>
          </a:xfrm>
          <a:prstGeom prst="rect">
            <a:avLst/>
          </a:prstGeom>
          <a:solidFill>
            <a:srgbClr val="FFC000"/>
          </a:solidFill>
          <a:ln w="1270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Rectangle 75"/>
          <p:cNvSpPr>
            <a:spLocks noChangeArrowheads="1"/>
          </p:cNvSpPr>
          <p:nvPr/>
        </p:nvSpPr>
        <p:spPr bwMode="auto">
          <a:xfrm>
            <a:off x="5683278" y="6020420"/>
            <a:ext cx="243651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数       据       部       分</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Rectangle 76"/>
          <p:cNvSpPr>
            <a:spLocks noChangeArrowheads="1"/>
          </p:cNvSpPr>
          <p:nvPr/>
        </p:nvSpPr>
        <p:spPr bwMode="auto">
          <a:xfrm>
            <a:off x="4273518" y="6020420"/>
            <a:ext cx="83961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首   部</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Rectangle 77"/>
          <p:cNvSpPr>
            <a:spLocks noChangeArrowheads="1"/>
          </p:cNvSpPr>
          <p:nvPr/>
        </p:nvSpPr>
        <p:spPr bwMode="auto">
          <a:xfrm>
            <a:off x="2913660" y="5994215"/>
            <a:ext cx="633768"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传送</a:t>
            </a:r>
            <a:endParaRPr kumimoji="1" lang="zh-CN" altLang="en-US"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Rectangle 78"/>
          <p:cNvSpPr>
            <a:spLocks noChangeArrowheads="1"/>
          </p:cNvSpPr>
          <p:nvPr/>
        </p:nvSpPr>
        <p:spPr bwMode="auto">
          <a:xfrm>
            <a:off x="5714467" y="6403504"/>
            <a:ext cx="1119075" cy="361871"/>
          </a:xfrm>
          <a:prstGeom prst="rect">
            <a:avLst/>
          </a:prstGeom>
          <a:solidFill>
            <a:srgbClr val="F9EF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IP </a:t>
            </a:r>
            <a:r>
              <a:rPr kumimoji="1" lang="zh-CN" altLang="en-US"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数据报</a:t>
            </a:r>
            <a:endParaRPr kumimoji="1" lang="zh-CN" altLang="en-US"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9" name="Group 79"/>
          <p:cNvGrpSpPr/>
          <p:nvPr/>
        </p:nvGrpSpPr>
        <p:grpSpPr bwMode="auto">
          <a:xfrm>
            <a:off x="2364727" y="3149161"/>
            <a:ext cx="414195" cy="2093861"/>
            <a:chOff x="11" y="845"/>
            <a:chExt cx="332" cy="1678"/>
          </a:xfrm>
        </p:grpSpPr>
        <p:sp>
          <p:nvSpPr>
            <p:cNvPr id="80" name="Line 80"/>
            <p:cNvSpPr>
              <a:spLocks noChangeShapeType="1"/>
            </p:cNvSpPr>
            <p:nvPr/>
          </p:nvSpPr>
          <p:spPr bwMode="auto">
            <a:xfrm>
              <a:off x="149" y="845"/>
              <a:ext cx="0" cy="1678"/>
            </a:xfrm>
            <a:prstGeom prst="line">
              <a:avLst/>
            </a:prstGeom>
            <a:noFill/>
            <a:ln w="28575">
              <a:solidFill>
                <a:sysClr val="windowText" lastClr="000000">
                  <a:lumMod val="85000"/>
                  <a:lumOff val="15000"/>
                </a:sysClr>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Rectangle 81"/>
            <p:cNvSpPr>
              <a:spLocks noChangeArrowheads="1"/>
            </p:cNvSpPr>
            <p:nvPr/>
          </p:nvSpPr>
          <p:spPr bwMode="auto">
            <a:xfrm>
              <a:off x="11" y="1389"/>
              <a:ext cx="332" cy="534"/>
            </a:xfrm>
            <a:prstGeom prst="rect">
              <a:avLst/>
            </a:prstGeom>
            <a:solidFill>
              <a:srgbClr val="FCEBC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a:t>
              </a:r>
              <a:endParaRPr kumimoji="1" lang="zh-CN" altLang="en-US" sz="189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7620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部</a:t>
              </a:r>
              <a:endParaRPr kumimoji="1" lang="zh-CN" altLang="en-US" sz="189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2" name="Group 82"/>
          <p:cNvGrpSpPr/>
          <p:nvPr/>
        </p:nvGrpSpPr>
        <p:grpSpPr bwMode="auto">
          <a:xfrm>
            <a:off x="3235535" y="3160391"/>
            <a:ext cx="6184232" cy="3213165"/>
            <a:chOff x="709" y="854"/>
            <a:chExt cx="4957" cy="2575"/>
          </a:xfrm>
        </p:grpSpPr>
        <p:sp>
          <p:nvSpPr>
            <p:cNvPr id="83" name="Rectangle 83"/>
            <p:cNvSpPr>
              <a:spLocks noChangeArrowheads="1"/>
            </p:cNvSpPr>
            <p:nvPr/>
          </p:nvSpPr>
          <p:spPr bwMode="auto">
            <a:xfrm>
              <a:off x="709" y="854"/>
              <a:ext cx="4957" cy="1669"/>
            </a:xfrm>
            <a:prstGeom prst="rect">
              <a:avLst/>
            </a:prstGeom>
            <a:noFill/>
            <a:ln w="28575">
              <a:solidFill>
                <a:srgbClr val="009FF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Rectangle 84"/>
            <p:cNvSpPr>
              <a:spLocks noChangeArrowheads="1"/>
            </p:cNvSpPr>
            <p:nvPr/>
          </p:nvSpPr>
          <p:spPr bwMode="auto">
            <a:xfrm>
              <a:off x="1426" y="3145"/>
              <a:ext cx="915" cy="284"/>
            </a:xfrm>
            <a:prstGeom prst="rect">
              <a:avLst/>
            </a:prstGeom>
            <a:noFill/>
            <a:ln w="28575">
              <a:solidFill>
                <a:srgbClr val="009FF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5" name="AutoShape 85"/>
          <p:cNvSpPr/>
          <p:nvPr/>
        </p:nvSpPr>
        <p:spPr bwMode="auto">
          <a:xfrm>
            <a:off x="3067112" y="3206561"/>
            <a:ext cx="130995" cy="1698298"/>
          </a:xfrm>
          <a:prstGeom prst="leftBrace">
            <a:avLst>
              <a:gd name="adj1" fmla="val 108016"/>
              <a:gd name="adj2" fmla="val 50000"/>
            </a:avLst>
          </a:prstGeom>
          <a:noFill/>
          <a:ln w="19050">
            <a:solidFill>
              <a:sysClr val="windowText" lastClr="000000">
                <a:lumMod val="85000"/>
                <a:lumOff val="15000"/>
              </a:sysClr>
            </a:solidFill>
            <a:rou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Rectangle 2"/>
          <p:cNvSpPr>
            <a:spLocks noChangeArrowheads="1"/>
          </p:cNvSpPr>
          <p:nvPr/>
        </p:nvSpPr>
        <p:spPr bwMode="auto">
          <a:xfrm>
            <a:off x="2705315" y="3494810"/>
            <a:ext cx="414195" cy="113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90000"/>
              </a:lnSpc>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固</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90000"/>
              </a:lnSpc>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定</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90000"/>
              </a:lnSpc>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部</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90000"/>
              </a:lnSpc>
              <a:defRPr/>
            </a:pPr>
            <a:r>
              <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分</a:t>
            </a:r>
            <a:endParaRPr kumimoji="1" lang="zh-CN" altLang="en-US" sz="1890" u="none"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AutoShape 5"/>
          <p:cNvSpPr>
            <a:spLocks noChangeArrowheads="1"/>
          </p:cNvSpPr>
          <p:nvPr/>
        </p:nvSpPr>
        <p:spPr bwMode="auto">
          <a:xfrm rot="5400000">
            <a:off x="5681636" y="2864940"/>
            <a:ext cx="324436" cy="150988"/>
          </a:xfrm>
          <a:prstGeom prst="leftArrow">
            <a:avLst>
              <a:gd name="adj1" fmla="val 50000"/>
              <a:gd name="adj2" fmla="val 83894"/>
            </a:avLst>
          </a:prstGeom>
          <a:solidFill>
            <a:srgbClr val="009FF6"/>
          </a:solidFill>
          <a:ln w="12700">
            <a:solidFill>
              <a:srgbClr val="009FF6"/>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fade">
                                      <p:cBhvr>
                                        <p:cTn id="118" dur="500"/>
                                        <p:tgtEl>
                                          <p:spTgt spid="4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fade">
                                      <p:cBhvr>
                                        <p:cTn id="124" dur="500"/>
                                        <p:tgtEl>
                                          <p:spTgt spid="43"/>
                                        </p:tgtEl>
                                      </p:cBhvr>
                                    </p:animEffect>
                                  </p:childTnLst>
                                </p:cTn>
                              </p:par>
                              <p:par>
                                <p:cTn id="125" presetID="10" presetClass="entr" presetSubtype="0" fill="hold"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500"/>
                                        <p:tgtEl>
                                          <p:spTgt spid="44"/>
                                        </p:tgtEl>
                                      </p:cBhvr>
                                    </p:animEffect>
                                  </p:childTnLst>
                                </p:cTn>
                              </p:par>
                              <p:par>
                                <p:cTn id="128" presetID="10" presetClass="entr" presetSubtype="0" fill="hold"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2"/>
                                        </p:tgtEl>
                                        <p:attrNameLst>
                                          <p:attrName>style.visibility</p:attrName>
                                        </p:attrNameLst>
                                      </p:cBhvr>
                                      <p:to>
                                        <p:strVal val="visible"/>
                                      </p:to>
                                    </p:set>
                                    <p:animEffect transition="in" filter="fade">
                                      <p:cBhvr>
                                        <p:cTn id="133" dur="500"/>
                                        <p:tgtEl>
                                          <p:spTgt spid="5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500"/>
                                        <p:tgtEl>
                                          <p:spTgt spid="5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500"/>
                                        <p:tgtEl>
                                          <p:spTgt spid="5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fade">
                                      <p:cBhvr>
                                        <p:cTn id="145" dur="500"/>
                                        <p:tgtEl>
                                          <p:spTgt spid="5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7"/>
                                        </p:tgtEl>
                                        <p:attrNameLst>
                                          <p:attrName>style.visibility</p:attrName>
                                        </p:attrNameLst>
                                      </p:cBhvr>
                                      <p:to>
                                        <p:strVal val="visible"/>
                                      </p:to>
                                    </p:set>
                                    <p:animEffect transition="in" filter="fade">
                                      <p:cBhvr>
                                        <p:cTn id="148" dur="500"/>
                                        <p:tgtEl>
                                          <p:spTgt spid="5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8"/>
                                        </p:tgtEl>
                                        <p:attrNameLst>
                                          <p:attrName>style.visibility</p:attrName>
                                        </p:attrNameLst>
                                      </p:cBhvr>
                                      <p:to>
                                        <p:strVal val="visible"/>
                                      </p:to>
                                    </p:set>
                                    <p:animEffect transition="in" filter="fade">
                                      <p:cBhvr>
                                        <p:cTn id="151" dur="500"/>
                                        <p:tgtEl>
                                          <p:spTgt spid="5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500"/>
                                        <p:tgtEl>
                                          <p:spTgt spid="5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500"/>
                                        <p:tgtEl>
                                          <p:spTgt spid="6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2"/>
                                        </p:tgtEl>
                                        <p:attrNameLst>
                                          <p:attrName>style.visibility</p:attrName>
                                        </p:attrNameLst>
                                      </p:cBhvr>
                                      <p:to>
                                        <p:strVal val="visible"/>
                                      </p:to>
                                    </p:set>
                                    <p:animEffect transition="in" filter="fade">
                                      <p:cBhvr>
                                        <p:cTn id="163" dur="500"/>
                                        <p:tgtEl>
                                          <p:spTgt spid="6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4"/>
                                        </p:tgtEl>
                                        <p:attrNameLst>
                                          <p:attrName>style.visibility</p:attrName>
                                        </p:attrNameLst>
                                      </p:cBhvr>
                                      <p:to>
                                        <p:strVal val="visible"/>
                                      </p:to>
                                    </p:set>
                                    <p:animEffect transition="in" filter="fade">
                                      <p:cBhvr>
                                        <p:cTn id="169" dur="500"/>
                                        <p:tgtEl>
                                          <p:spTgt spid="6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5"/>
                                        </p:tgtEl>
                                        <p:attrNameLst>
                                          <p:attrName>style.visibility</p:attrName>
                                        </p:attrNameLst>
                                      </p:cBhvr>
                                      <p:to>
                                        <p:strVal val="visible"/>
                                      </p:to>
                                    </p:set>
                                    <p:animEffect transition="in" filter="fade">
                                      <p:cBhvr>
                                        <p:cTn id="172" dur="500"/>
                                        <p:tgtEl>
                                          <p:spTgt spid="6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fade">
                                      <p:cBhvr>
                                        <p:cTn id="175" dur="500"/>
                                        <p:tgtEl>
                                          <p:spTgt spid="6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fade">
                                      <p:cBhvr>
                                        <p:cTn id="178" dur="500"/>
                                        <p:tgtEl>
                                          <p:spTgt spid="6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fade">
                                      <p:cBhvr>
                                        <p:cTn id="181" dur="500"/>
                                        <p:tgtEl>
                                          <p:spTgt spid="68"/>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69"/>
                                        </p:tgtEl>
                                        <p:attrNameLst>
                                          <p:attrName>style.visibility</p:attrName>
                                        </p:attrNameLst>
                                      </p:cBhvr>
                                      <p:to>
                                        <p:strVal val="visible"/>
                                      </p:to>
                                    </p:set>
                                    <p:animEffect transition="in" filter="fade">
                                      <p:cBhvr>
                                        <p:cTn id="184" dur="500"/>
                                        <p:tgtEl>
                                          <p:spTgt spid="6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70"/>
                                        </p:tgtEl>
                                        <p:attrNameLst>
                                          <p:attrName>style.visibility</p:attrName>
                                        </p:attrNameLst>
                                      </p:cBhvr>
                                      <p:to>
                                        <p:strVal val="visible"/>
                                      </p:to>
                                    </p:set>
                                    <p:animEffect transition="in" filter="fade">
                                      <p:cBhvr>
                                        <p:cTn id="187" dur="500"/>
                                        <p:tgtEl>
                                          <p:spTgt spid="70"/>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71"/>
                                        </p:tgtEl>
                                        <p:attrNameLst>
                                          <p:attrName>style.visibility</p:attrName>
                                        </p:attrNameLst>
                                      </p:cBhvr>
                                      <p:to>
                                        <p:strVal val="visible"/>
                                      </p:to>
                                    </p:set>
                                    <p:animEffect transition="in" filter="fade">
                                      <p:cBhvr>
                                        <p:cTn id="190" dur="500"/>
                                        <p:tgtEl>
                                          <p:spTgt spid="71"/>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72"/>
                                        </p:tgtEl>
                                        <p:attrNameLst>
                                          <p:attrName>style.visibility</p:attrName>
                                        </p:attrNameLst>
                                      </p:cBhvr>
                                      <p:to>
                                        <p:strVal val="visible"/>
                                      </p:to>
                                    </p:set>
                                    <p:animEffect transition="in" filter="fade">
                                      <p:cBhvr>
                                        <p:cTn id="193" dur="500"/>
                                        <p:tgtEl>
                                          <p:spTgt spid="7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73"/>
                                        </p:tgtEl>
                                        <p:attrNameLst>
                                          <p:attrName>style.visibility</p:attrName>
                                        </p:attrNameLst>
                                      </p:cBhvr>
                                      <p:to>
                                        <p:strVal val="visible"/>
                                      </p:to>
                                    </p:set>
                                    <p:animEffect transition="in" filter="fade">
                                      <p:cBhvr>
                                        <p:cTn id="196" dur="500"/>
                                        <p:tgtEl>
                                          <p:spTgt spid="7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74"/>
                                        </p:tgtEl>
                                        <p:attrNameLst>
                                          <p:attrName>style.visibility</p:attrName>
                                        </p:attrNameLst>
                                      </p:cBhvr>
                                      <p:to>
                                        <p:strVal val="visible"/>
                                      </p:to>
                                    </p:set>
                                    <p:animEffect transition="in" filter="fade">
                                      <p:cBhvr>
                                        <p:cTn id="199" dur="500"/>
                                        <p:tgtEl>
                                          <p:spTgt spid="74"/>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75"/>
                                        </p:tgtEl>
                                        <p:attrNameLst>
                                          <p:attrName>style.visibility</p:attrName>
                                        </p:attrNameLst>
                                      </p:cBhvr>
                                      <p:to>
                                        <p:strVal val="visible"/>
                                      </p:to>
                                    </p:set>
                                    <p:animEffect transition="in" filter="fade">
                                      <p:cBhvr>
                                        <p:cTn id="202" dur="500"/>
                                        <p:tgtEl>
                                          <p:spTgt spid="7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76"/>
                                        </p:tgtEl>
                                        <p:attrNameLst>
                                          <p:attrName>style.visibility</p:attrName>
                                        </p:attrNameLst>
                                      </p:cBhvr>
                                      <p:to>
                                        <p:strVal val="visible"/>
                                      </p:to>
                                    </p:set>
                                    <p:animEffect transition="in" filter="fade">
                                      <p:cBhvr>
                                        <p:cTn id="205" dur="500"/>
                                        <p:tgtEl>
                                          <p:spTgt spid="76"/>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7"/>
                                        </p:tgtEl>
                                        <p:attrNameLst>
                                          <p:attrName>style.visibility</p:attrName>
                                        </p:attrNameLst>
                                      </p:cBhvr>
                                      <p:to>
                                        <p:strVal val="visible"/>
                                      </p:to>
                                    </p:set>
                                    <p:animEffect transition="in" filter="fade">
                                      <p:cBhvr>
                                        <p:cTn id="208" dur="500"/>
                                        <p:tgtEl>
                                          <p:spTgt spid="77"/>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78"/>
                                        </p:tgtEl>
                                        <p:attrNameLst>
                                          <p:attrName>style.visibility</p:attrName>
                                        </p:attrNameLst>
                                      </p:cBhvr>
                                      <p:to>
                                        <p:strVal val="visible"/>
                                      </p:to>
                                    </p:set>
                                    <p:animEffect transition="in" filter="fade">
                                      <p:cBhvr>
                                        <p:cTn id="211" dur="500"/>
                                        <p:tgtEl>
                                          <p:spTgt spid="78"/>
                                        </p:tgtEl>
                                      </p:cBhvr>
                                    </p:animEffect>
                                  </p:childTnLst>
                                </p:cTn>
                              </p:par>
                              <p:par>
                                <p:cTn id="212" presetID="10" presetClass="entr" presetSubtype="0" fill="hold" nodeType="withEffect">
                                  <p:stCondLst>
                                    <p:cond delay="0"/>
                                  </p:stCondLst>
                                  <p:childTnLst>
                                    <p:set>
                                      <p:cBhvr>
                                        <p:cTn id="213" dur="1" fill="hold">
                                          <p:stCondLst>
                                            <p:cond delay="0"/>
                                          </p:stCondLst>
                                        </p:cTn>
                                        <p:tgtEl>
                                          <p:spTgt spid="79"/>
                                        </p:tgtEl>
                                        <p:attrNameLst>
                                          <p:attrName>style.visibility</p:attrName>
                                        </p:attrNameLst>
                                      </p:cBhvr>
                                      <p:to>
                                        <p:strVal val="visible"/>
                                      </p:to>
                                    </p:set>
                                    <p:animEffect transition="in" filter="fade">
                                      <p:cBhvr>
                                        <p:cTn id="214" dur="500"/>
                                        <p:tgtEl>
                                          <p:spTgt spid="79"/>
                                        </p:tgtEl>
                                      </p:cBhvr>
                                    </p:animEffect>
                                  </p:childTnLst>
                                </p:cTn>
                              </p:par>
                              <p:par>
                                <p:cTn id="215" presetID="10" presetClass="entr" presetSubtype="0" fill="hold" nodeType="withEffect">
                                  <p:stCondLst>
                                    <p:cond delay="0"/>
                                  </p:stCondLst>
                                  <p:childTnLst>
                                    <p:set>
                                      <p:cBhvr>
                                        <p:cTn id="216" dur="1" fill="hold">
                                          <p:stCondLst>
                                            <p:cond delay="0"/>
                                          </p:stCondLst>
                                        </p:cTn>
                                        <p:tgtEl>
                                          <p:spTgt spid="82"/>
                                        </p:tgtEl>
                                        <p:attrNameLst>
                                          <p:attrName>style.visibility</p:attrName>
                                        </p:attrNameLst>
                                      </p:cBhvr>
                                      <p:to>
                                        <p:strVal val="visible"/>
                                      </p:to>
                                    </p:set>
                                    <p:animEffect transition="in" filter="fade">
                                      <p:cBhvr>
                                        <p:cTn id="217" dur="500"/>
                                        <p:tgtEl>
                                          <p:spTgt spid="82"/>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85"/>
                                        </p:tgtEl>
                                        <p:attrNameLst>
                                          <p:attrName>style.visibility</p:attrName>
                                        </p:attrNameLst>
                                      </p:cBhvr>
                                      <p:to>
                                        <p:strVal val="visible"/>
                                      </p:to>
                                    </p:set>
                                    <p:animEffect transition="in" filter="fade">
                                      <p:cBhvr>
                                        <p:cTn id="220" dur="500"/>
                                        <p:tgtEl>
                                          <p:spTgt spid="85"/>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86"/>
                                        </p:tgtEl>
                                        <p:attrNameLst>
                                          <p:attrName>style.visibility</p:attrName>
                                        </p:attrNameLst>
                                      </p:cBhvr>
                                      <p:to>
                                        <p:strVal val="visible"/>
                                      </p:to>
                                    </p:set>
                                    <p:animEffect transition="in" filter="fade">
                                      <p:cBhvr>
                                        <p:cTn id="223" dur="500"/>
                                        <p:tgtEl>
                                          <p:spTgt spid="86"/>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87"/>
                                        </p:tgtEl>
                                        <p:attrNameLst>
                                          <p:attrName>style.visibility</p:attrName>
                                        </p:attrNameLst>
                                      </p:cBhvr>
                                      <p:to>
                                        <p:strVal val="visible"/>
                                      </p:to>
                                    </p:set>
                                    <p:animEffect transition="in" filter="fade">
                                      <p:cBhvr>
                                        <p:cTn id="226" dur="500"/>
                                        <p:tgtEl>
                                          <p:spTgt spid="87"/>
                                        </p:tgtEl>
                                      </p:cBhvr>
                                    </p:animEffect>
                                  </p:childTnLst>
                                </p:cTn>
                              </p:par>
                            </p:childTnLst>
                          </p:cTn>
                        </p:par>
                      </p:childTnLst>
                    </p:cTn>
                  </p:par>
                  <p:par>
                    <p:cTn id="227" fill="hold">
                      <p:stCondLst>
                        <p:cond delay="indefinite"/>
                      </p:stCondLst>
                      <p:childTnLst>
                        <p:par>
                          <p:cTn id="228" fill="hold">
                            <p:stCondLst>
                              <p:cond delay="0"/>
                            </p:stCondLst>
                            <p:childTnLst>
                              <p:par>
                                <p:cTn id="229" presetID="26" presetClass="emph" presetSubtype="0" fill="hold" grpId="2" nodeType="clickEffect">
                                  <p:stCondLst>
                                    <p:cond delay="0"/>
                                  </p:stCondLst>
                                  <p:childTnLst>
                                    <p:animEffect transition="out" filter="fade">
                                      <p:cBhvr>
                                        <p:cTn id="230" dur="500" tmFilter="0, 0; .2, .5; .8, .5; 1, 0"/>
                                        <p:tgtEl>
                                          <p:spTgt spid="76"/>
                                        </p:tgtEl>
                                      </p:cBhvr>
                                    </p:animEffect>
                                    <p:animScale>
                                      <p:cBhvr>
                                        <p:cTn id="231" dur="250" autoRev="1" fill="hold"/>
                                        <p:tgtEl>
                                          <p:spTgt spid="76"/>
                                        </p:tgtEl>
                                      </p:cBhvr>
                                      <p:by x="105000" y="105000"/>
                                    </p:animScale>
                                  </p:childTnLst>
                                </p:cTn>
                              </p:par>
                            </p:childTnLst>
                          </p:cTn>
                        </p:par>
                        <p:par>
                          <p:cTn id="232" fill="hold">
                            <p:stCondLst>
                              <p:cond delay="500"/>
                            </p:stCondLst>
                            <p:childTnLst>
                              <p:par>
                                <p:cTn id="233" presetID="26" presetClass="emph" presetSubtype="0" fill="hold" grpId="1" nodeType="afterEffect">
                                  <p:stCondLst>
                                    <p:cond delay="0"/>
                                  </p:stCondLst>
                                  <p:childTnLst>
                                    <p:animEffect transition="out" filter="fade">
                                      <p:cBhvr>
                                        <p:cTn id="234" dur="500" tmFilter="0, 0; .2, .5; .8, .5; 1, 0"/>
                                        <p:tgtEl>
                                          <p:spTgt spid="29"/>
                                        </p:tgtEl>
                                      </p:cBhvr>
                                    </p:animEffect>
                                    <p:animScale>
                                      <p:cBhvr>
                                        <p:cTn id="235" dur="250" autoRev="1" fill="hold"/>
                                        <p:tgtEl>
                                          <p:spTgt spid="29"/>
                                        </p:tgtEl>
                                      </p:cBhvr>
                                      <p:by x="105000" y="105000"/>
                                    </p:animScale>
                                  </p:childTnLst>
                                </p:cTn>
                              </p:par>
                            </p:childTnLst>
                          </p:cTn>
                        </p:par>
                        <p:par>
                          <p:cTn id="236" fill="hold">
                            <p:stCondLst>
                              <p:cond delay="1000"/>
                            </p:stCondLst>
                            <p:childTnLst>
                              <p:par>
                                <p:cTn id="237" presetID="26" presetClass="emph" presetSubtype="0" fill="hold" grpId="1" nodeType="afterEffect">
                                  <p:stCondLst>
                                    <p:cond delay="0"/>
                                  </p:stCondLst>
                                  <p:childTnLst>
                                    <p:animEffect transition="out" filter="fade">
                                      <p:cBhvr>
                                        <p:cTn id="238" dur="500" tmFilter="0, 0; .2, .5; .8, .5; 1, 0"/>
                                        <p:tgtEl>
                                          <p:spTgt spid="43"/>
                                        </p:tgtEl>
                                      </p:cBhvr>
                                    </p:animEffect>
                                    <p:animScale>
                                      <p:cBhvr>
                                        <p:cTn id="239" dur="250" autoRev="1" fill="hold"/>
                                        <p:tgtEl>
                                          <p:spTgt spid="43"/>
                                        </p:tgtEl>
                                      </p:cBhvr>
                                      <p:by x="105000" y="105000"/>
                                    </p:animScale>
                                  </p:childTnLst>
                                </p:cTn>
                              </p:par>
                            </p:childTnLst>
                          </p:cTn>
                        </p:par>
                        <p:par>
                          <p:cTn id="240" fill="hold">
                            <p:stCondLst>
                              <p:cond delay="1500"/>
                            </p:stCondLst>
                            <p:childTnLst>
                              <p:par>
                                <p:cTn id="241" presetID="26" presetClass="emph" presetSubtype="0" fill="hold" grpId="1" nodeType="afterEffect">
                                  <p:stCondLst>
                                    <p:cond delay="0"/>
                                  </p:stCondLst>
                                  <p:childTnLst>
                                    <p:animEffect transition="out" filter="fade">
                                      <p:cBhvr>
                                        <p:cTn id="242" dur="500" tmFilter="0, 0; .2, .5; .8, .5; 1, 0"/>
                                        <p:tgtEl>
                                          <p:spTgt spid="34"/>
                                        </p:tgtEl>
                                      </p:cBhvr>
                                    </p:animEffect>
                                    <p:animScale>
                                      <p:cBhvr>
                                        <p:cTn id="243" dur="250" autoRev="1" fill="hold"/>
                                        <p:tgtEl>
                                          <p:spTgt spid="34"/>
                                        </p:tgtEl>
                                      </p:cBhvr>
                                      <p:by x="105000" y="105000"/>
                                    </p:animScale>
                                  </p:childTnLst>
                                </p:cTn>
                              </p:par>
                            </p:childTnLst>
                          </p:cTn>
                        </p:par>
                        <p:par>
                          <p:cTn id="244" fill="hold">
                            <p:stCondLst>
                              <p:cond delay="2000"/>
                            </p:stCondLst>
                            <p:childTnLst>
                              <p:par>
                                <p:cTn id="245" presetID="26" presetClass="emph" presetSubtype="0" fill="hold" grpId="1" nodeType="afterEffect">
                                  <p:stCondLst>
                                    <p:cond delay="0"/>
                                  </p:stCondLst>
                                  <p:childTnLst>
                                    <p:animEffect transition="out" filter="fade">
                                      <p:cBhvr>
                                        <p:cTn id="246" dur="500" tmFilter="0, 0; .2, .5; .8, .5; 1, 0"/>
                                        <p:tgtEl>
                                          <p:spTgt spid="35"/>
                                        </p:tgtEl>
                                      </p:cBhvr>
                                    </p:animEffect>
                                    <p:animScale>
                                      <p:cBhvr>
                                        <p:cTn id="247" dur="250" autoRev="1" fill="hold"/>
                                        <p:tgtEl>
                                          <p:spTgt spid="35"/>
                                        </p:tgtEl>
                                      </p:cBhvr>
                                      <p:by x="105000" y="105000"/>
                                    </p:animScale>
                                  </p:childTnLst>
                                </p:cTn>
                              </p:par>
                            </p:childTnLst>
                          </p:cTn>
                        </p:par>
                        <p:par>
                          <p:cTn id="248" fill="hold">
                            <p:stCondLst>
                              <p:cond delay="2500"/>
                            </p:stCondLst>
                            <p:childTnLst>
                              <p:par>
                                <p:cTn id="249" presetID="26" presetClass="emph" presetSubtype="0" fill="hold" grpId="1" nodeType="afterEffect">
                                  <p:stCondLst>
                                    <p:cond delay="0"/>
                                  </p:stCondLst>
                                  <p:childTnLst>
                                    <p:animEffect transition="out" filter="fade">
                                      <p:cBhvr>
                                        <p:cTn id="250" dur="500" tmFilter="0, 0; .2, .5; .8, .5; 1, 0"/>
                                        <p:tgtEl>
                                          <p:spTgt spid="33"/>
                                        </p:tgtEl>
                                      </p:cBhvr>
                                    </p:animEffect>
                                    <p:animScale>
                                      <p:cBhvr>
                                        <p:cTn id="251" dur="250" autoRev="1" fill="hold"/>
                                        <p:tgtEl>
                                          <p:spTgt spid="33"/>
                                        </p:tgtEl>
                                      </p:cBhvr>
                                      <p:by x="105000" y="105000"/>
                                    </p:animScale>
                                  </p:childTnLst>
                                </p:cTn>
                              </p:par>
                            </p:childTnLst>
                          </p:cTn>
                        </p:par>
                        <p:par>
                          <p:cTn id="252" fill="hold">
                            <p:stCondLst>
                              <p:cond delay="3000"/>
                            </p:stCondLst>
                            <p:childTnLst>
                              <p:par>
                                <p:cTn id="253" presetID="26" presetClass="emph" presetSubtype="0" fill="hold" grpId="1" nodeType="afterEffect">
                                  <p:stCondLst>
                                    <p:cond delay="0"/>
                                  </p:stCondLst>
                                  <p:childTnLst>
                                    <p:animEffect transition="out" filter="fade">
                                      <p:cBhvr>
                                        <p:cTn id="254" dur="500" tmFilter="0, 0; .2, .5; .8, .5; 1, 0"/>
                                        <p:tgtEl>
                                          <p:spTgt spid="30"/>
                                        </p:tgtEl>
                                      </p:cBhvr>
                                    </p:animEffect>
                                    <p:animScale>
                                      <p:cBhvr>
                                        <p:cTn id="255" dur="250" autoRev="1" fill="hold"/>
                                        <p:tgtEl>
                                          <p:spTgt spid="30"/>
                                        </p:tgtEl>
                                      </p:cBhvr>
                                      <p:by x="105000" y="105000"/>
                                    </p:animScale>
                                  </p:childTnLst>
                                </p:cTn>
                              </p:par>
                            </p:childTnLst>
                          </p:cTn>
                        </p:par>
                        <p:par>
                          <p:cTn id="256" fill="hold">
                            <p:stCondLst>
                              <p:cond delay="3500"/>
                            </p:stCondLst>
                            <p:childTnLst>
                              <p:par>
                                <p:cTn id="257" presetID="26" presetClass="emph" presetSubtype="0" fill="hold" grpId="1" nodeType="afterEffect">
                                  <p:stCondLst>
                                    <p:cond delay="0"/>
                                  </p:stCondLst>
                                  <p:childTnLst>
                                    <p:animEffect transition="out" filter="fade">
                                      <p:cBhvr>
                                        <p:cTn id="258" dur="500" tmFilter="0, 0; .2, .5; .8, .5; 1, 0"/>
                                        <p:tgtEl>
                                          <p:spTgt spid="36"/>
                                        </p:tgtEl>
                                      </p:cBhvr>
                                    </p:animEffect>
                                    <p:animScale>
                                      <p:cBhvr>
                                        <p:cTn id="259" dur="250" autoRev="1" fill="hold"/>
                                        <p:tgtEl>
                                          <p:spTgt spid="36"/>
                                        </p:tgtEl>
                                      </p:cBhvr>
                                      <p:by x="105000" y="105000"/>
                                    </p:animScale>
                                  </p:childTnLst>
                                </p:cTn>
                              </p:par>
                            </p:childTnLst>
                          </p:cTn>
                        </p:par>
                        <p:par>
                          <p:cTn id="260" fill="hold">
                            <p:stCondLst>
                              <p:cond delay="4000"/>
                            </p:stCondLst>
                            <p:childTnLst>
                              <p:par>
                                <p:cTn id="261" presetID="26" presetClass="emph" presetSubtype="0" fill="hold" grpId="1" nodeType="afterEffect">
                                  <p:stCondLst>
                                    <p:cond delay="0"/>
                                  </p:stCondLst>
                                  <p:childTnLst>
                                    <p:animEffect transition="out" filter="fade">
                                      <p:cBhvr>
                                        <p:cTn id="262" dur="500" tmFilter="0, 0; .2, .5; .8, .5; 1, 0"/>
                                        <p:tgtEl>
                                          <p:spTgt spid="31"/>
                                        </p:tgtEl>
                                      </p:cBhvr>
                                    </p:animEffect>
                                    <p:animScale>
                                      <p:cBhvr>
                                        <p:cTn id="263" dur="250" autoRev="1" fill="hold"/>
                                        <p:tgtEl>
                                          <p:spTgt spid="31"/>
                                        </p:tgtEl>
                                      </p:cBhvr>
                                      <p:by x="105000" y="105000"/>
                                    </p:animScale>
                                  </p:childTnLst>
                                </p:cTn>
                              </p:par>
                            </p:childTnLst>
                          </p:cTn>
                        </p:par>
                        <p:par>
                          <p:cTn id="264" fill="hold">
                            <p:stCondLst>
                              <p:cond delay="4500"/>
                            </p:stCondLst>
                            <p:childTnLst>
                              <p:par>
                                <p:cTn id="265" presetID="26" presetClass="emph" presetSubtype="0" fill="hold" grpId="1" nodeType="afterEffect">
                                  <p:stCondLst>
                                    <p:cond delay="0"/>
                                  </p:stCondLst>
                                  <p:childTnLst>
                                    <p:animEffect transition="out" filter="fade">
                                      <p:cBhvr>
                                        <p:cTn id="266" dur="500" tmFilter="0, 0; .2, .5; .8, .5; 1, 0"/>
                                        <p:tgtEl>
                                          <p:spTgt spid="32"/>
                                        </p:tgtEl>
                                      </p:cBhvr>
                                    </p:animEffect>
                                    <p:animScale>
                                      <p:cBhvr>
                                        <p:cTn id="267" dur="250" autoRev="1" fill="hold"/>
                                        <p:tgtEl>
                                          <p:spTgt spid="32"/>
                                        </p:tgtEl>
                                      </p:cBhvr>
                                      <p:by x="105000" y="105000"/>
                                    </p:animScale>
                                  </p:childTnLst>
                                </p:cTn>
                              </p:par>
                            </p:childTnLst>
                          </p:cTn>
                        </p:par>
                        <p:par>
                          <p:cTn id="268" fill="hold">
                            <p:stCondLst>
                              <p:cond delay="5000"/>
                            </p:stCondLst>
                            <p:childTnLst>
                              <p:par>
                                <p:cTn id="269" presetID="26" presetClass="emph" presetSubtype="0" fill="hold" grpId="1" nodeType="afterEffect">
                                  <p:stCondLst>
                                    <p:cond delay="0"/>
                                  </p:stCondLst>
                                  <p:childTnLst>
                                    <p:animEffect transition="out" filter="fade">
                                      <p:cBhvr>
                                        <p:cTn id="270" dur="500" tmFilter="0, 0; .2, .5; .8, .5; 1, 0"/>
                                        <p:tgtEl>
                                          <p:spTgt spid="37"/>
                                        </p:tgtEl>
                                      </p:cBhvr>
                                    </p:animEffect>
                                    <p:animScale>
                                      <p:cBhvr>
                                        <p:cTn id="271" dur="250" autoRev="1" fill="hold"/>
                                        <p:tgtEl>
                                          <p:spTgt spid="37"/>
                                        </p:tgtEl>
                                      </p:cBhvr>
                                      <p:by x="105000" y="105000"/>
                                    </p:animScale>
                                  </p:childTnLst>
                                </p:cTn>
                              </p:par>
                            </p:childTnLst>
                          </p:cTn>
                        </p:par>
                        <p:par>
                          <p:cTn id="272" fill="hold">
                            <p:stCondLst>
                              <p:cond delay="5500"/>
                            </p:stCondLst>
                            <p:childTnLst>
                              <p:par>
                                <p:cTn id="273" presetID="26" presetClass="emph" presetSubtype="0" fill="hold" grpId="1" nodeType="afterEffect">
                                  <p:stCondLst>
                                    <p:cond delay="0"/>
                                  </p:stCondLst>
                                  <p:childTnLst>
                                    <p:animEffect transition="out" filter="fade">
                                      <p:cBhvr>
                                        <p:cTn id="274" dur="500" tmFilter="0, 0; .2, .5; .8, .5; 1, 0"/>
                                        <p:tgtEl>
                                          <p:spTgt spid="38"/>
                                        </p:tgtEl>
                                      </p:cBhvr>
                                    </p:animEffect>
                                    <p:animScale>
                                      <p:cBhvr>
                                        <p:cTn id="275" dur="250" autoRev="1" fill="hold"/>
                                        <p:tgtEl>
                                          <p:spTgt spid="38"/>
                                        </p:tgtEl>
                                      </p:cBhvr>
                                      <p:by x="105000" y="105000"/>
                                    </p:animScale>
                                  </p:childTnLst>
                                </p:cTn>
                              </p:par>
                            </p:childTnLst>
                          </p:cTn>
                        </p:par>
                        <p:par>
                          <p:cTn id="276" fill="hold">
                            <p:stCondLst>
                              <p:cond delay="6000"/>
                            </p:stCondLst>
                            <p:childTnLst>
                              <p:par>
                                <p:cTn id="277" presetID="26" presetClass="emph" presetSubtype="0" fill="hold" grpId="1" nodeType="afterEffect">
                                  <p:stCondLst>
                                    <p:cond delay="0"/>
                                  </p:stCondLst>
                                  <p:childTnLst>
                                    <p:animEffect transition="out" filter="fade">
                                      <p:cBhvr>
                                        <p:cTn id="278" dur="500" tmFilter="0, 0; .2, .5; .8, .5; 1, 0"/>
                                        <p:tgtEl>
                                          <p:spTgt spid="39"/>
                                        </p:tgtEl>
                                      </p:cBhvr>
                                    </p:animEffect>
                                    <p:animScale>
                                      <p:cBhvr>
                                        <p:cTn id="279" dur="250" autoRev="1" fill="hold"/>
                                        <p:tgtEl>
                                          <p:spTgt spid="39"/>
                                        </p:tgtEl>
                                      </p:cBhvr>
                                      <p:by x="105000" y="105000"/>
                                    </p:animScale>
                                  </p:childTnLst>
                                </p:cTn>
                              </p:par>
                            </p:childTnLst>
                          </p:cTn>
                        </p:par>
                        <p:par>
                          <p:cTn id="280" fill="hold">
                            <p:stCondLst>
                              <p:cond delay="6500"/>
                            </p:stCondLst>
                            <p:childTnLst>
                              <p:par>
                                <p:cTn id="281" presetID="26" presetClass="emph" presetSubtype="0" fill="hold" grpId="1" nodeType="afterEffect">
                                  <p:stCondLst>
                                    <p:cond delay="0"/>
                                  </p:stCondLst>
                                  <p:childTnLst>
                                    <p:animEffect transition="out" filter="fade">
                                      <p:cBhvr>
                                        <p:cTn id="282" dur="500" tmFilter="0, 0; .2, .5; .8, .5; 1, 0"/>
                                        <p:tgtEl>
                                          <p:spTgt spid="40"/>
                                        </p:tgtEl>
                                      </p:cBhvr>
                                    </p:animEffect>
                                    <p:animScale>
                                      <p:cBhvr>
                                        <p:cTn id="283" dur="250" autoRev="1" fill="hold"/>
                                        <p:tgtEl>
                                          <p:spTgt spid="40"/>
                                        </p:tgtEl>
                                      </p:cBhvr>
                                      <p:by x="105000" y="105000"/>
                                    </p:animScale>
                                  </p:childTnLst>
                                </p:cTn>
                              </p:par>
                            </p:childTnLst>
                          </p:cTn>
                        </p:par>
                        <p:par>
                          <p:cTn id="284" fill="hold">
                            <p:stCondLst>
                              <p:cond delay="7000"/>
                            </p:stCondLst>
                            <p:childTnLst>
                              <p:par>
                                <p:cTn id="285" presetID="26" presetClass="emph" presetSubtype="0" fill="hold" grpId="1" nodeType="afterEffect">
                                  <p:stCondLst>
                                    <p:cond delay="0"/>
                                  </p:stCondLst>
                                  <p:childTnLst>
                                    <p:animEffect transition="out" filter="fade">
                                      <p:cBhvr>
                                        <p:cTn id="286" dur="500" tmFilter="0, 0; .2, .5; .8, .5; 1, 0"/>
                                        <p:tgtEl>
                                          <p:spTgt spid="41"/>
                                        </p:tgtEl>
                                      </p:cBhvr>
                                    </p:animEffect>
                                    <p:animScale>
                                      <p:cBhvr>
                                        <p:cTn id="287" dur="250" autoRev="1" fill="hold"/>
                                        <p:tgtEl>
                                          <p:spTgt spid="41"/>
                                        </p:tgtEl>
                                      </p:cBhvr>
                                      <p:by x="105000" y="105000"/>
                                    </p:animScale>
                                  </p:childTnLst>
                                </p:cTn>
                              </p:par>
                            </p:childTnLst>
                          </p:cTn>
                        </p:par>
                        <p:par>
                          <p:cTn id="288" fill="hold">
                            <p:stCondLst>
                              <p:cond delay="7500"/>
                            </p:stCondLst>
                            <p:childTnLst>
                              <p:par>
                                <p:cTn id="289" presetID="26" presetClass="emph" presetSubtype="0" fill="hold" grpId="1" nodeType="afterEffect">
                                  <p:stCondLst>
                                    <p:cond delay="0"/>
                                  </p:stCondLst>
                                  <p:childTnLst>
                                    <p:animEffect transition="out" filter="fade">
                                      <p:cBhvr>
                                        <p:cTn id="290" dur="500" tmFilter="0, 0; .2, .5; .8, .5; 1, 0"/>
                                        <p:tgtEl>
                                          <p:spTgt spid="72"/>
                                        </p:tgtEl>
                                      </p:cBhvr>
                                    </p:animEffect>
                                    <p:animScale>
                                      <p:cBhvr>
                                        <p:cTn id="291" dur="250" autoRev="1" fill="hold"/>
                                        <p:tgtEl>
                                          <p:spTgt spid="72"/>
                                        </p:tgtEl>
                                      </p:cBhvr>
                                      <p:by x="105000" y="105000"/>
                                    </p:animScale>
                                  </p:childTnLst>
                                </p:cTn>
                              </p:par>
                            </p:childTnLst>
                          </p:cTn>
                        </p:par>
                        <p:par>
                          <p:cTn id="292" fill="hold">
                            <p:stCondLst>
                              <p:cond delay="8000"/>
                            </p:stCondLst>
                            <p:childTnLst>
                              <p:par>
                                <p:cTn id="293" presetID="26" presetClass="emph" presetSubtype="0" fill="hold" grpId="1" nodeType="afterEffect">
                                  <p:stCondLst>
                                    <p:cond delay="0"/>
                                  </p:stCondLst>
                                  <p:childTnLst>
                                    <p:animEffect transition="out" filter="fade">
                                      <p:cBhvr>
                                        <p:cTn id="294" dur="500" tmFilter="0, 0; .2, .5; .8, .5; 1, 0"/>
                                        <p:tgtEl>
                                          <p:spTgt spid="75"/>
                                        </p:tgtEl>
                                      </p:cBhvr>
                                    </p:animEffect>
                                    <p:animScale>
                                      <p:cBhvr>
                                        <p:cTn id="295" dur="250" autoRev="1" fill="hold"/>
                                        <p:tgtEl>
                                          <p:spTgt spid="75"/>
                                        </p:tgtEl>
                                      </p:cBhvr>
                                      <p:by x="105000" y="105000"/>
                                    </p:animScale>
                                  </p:childTnLst>
                                </p:cTn>
                              </p:par>
                            </p:childTnLst>
                          </p:cTn>
                        </p:par>
                        <p:par>
                          <p:cTn id="296" fill="hold">
                            <p:stCondLst>
                              <p:cond delay="8500"/>
                            </p:stCondLst>
                            <p:childTnLst>
                              <p:par>
                                <p:cTn id="297" presetID="26" presetClass="emph" presetSubtype="0" fill="hold" grpId="1" nodeType="afterEffect">
                                  <p:stCondLst>
                                    <p:cond delay="0"/>
                                  </p:stCondLst>
                                  <p:childTnLst>
                                    <p:animEffect transition="out" filter="fade">
                                      <p:cBhvr>
                                        <p:cTn id="298" dur="500" tmFilter="0, 0; .2, .5; .8, .5; 1, 0"/>
                                        <p:tgtEl>
                                          <p:spTgt spid="76"/>
                                        </p:tgtEl>
                                      </p:cBhvr>
                                    </p:animEffect>
                                    <p:animScale>
                                      <p:cBhvr>
                                        <p:cTn id="299" dur="250" autoRev="1" fill="hold"/>
                                        <p:tgtEl>
                                          <p:spTgt spid="76"/>
                                        </p:tgtEl>
                                      </p:cBhvr>
                                      <p:by x="105000" y="105000"/>
                                    </p:animScale>
                                  </p:childTnLst>
                                </p:cTn>
                              </p:par>
                            </p:childTnLst>
                          </p:cTn>
                        </p:par>
                        <p:par>
                          <p:cTn id="300" fill="hold">
                            <p:stCondLst>
                              <p:cond delay="9000"/>
                            </p:stCondLst>
                            <p:childTnLst>
                              <p:par>
                                <p:cTn id="301" presetID="26" presetClass="emph" presetSubtype="0" fill="hold" grpId="1" nodeType="afterEffect">
                                  <p:stCondLst>
                                    <p:cond delay="0"/>
                                  </p:stCondLst>
                                  <p:childTnLst>
                                    <p:animEffect transition="out" filter="fade">
                                      <p:cBhvr>
                                        <p:cTn id="302" dur="500" tmFilter="0, 0; .2, .5; .8, .5; 1, 0"/>
                                        <p:tgtEl>
                                          <p:spTgt spid="6"/>
                                        </p:tgtEl>
                                      </p:cBhvr>
                                    </p:animEffect>
                                    <p:animScale>
                                      <p:cBhvr>
                                        <p:cTn id="303" dur="250" autoRev="1" fill="hold"/>
                                        <p:tgtEl>
                                          <p:spTgt spid="6"/>
                                        </p:tgtEl>
                                      </p:cBhvr>
                                      <p:by x="105000" y="105000"/>
                                    </p:animScale>
                                  </p:childTnLst>
                                </p:cTn>
                              </p:par>
                            </p:childTnLst>
                          </p:cTn>
                        </p:par>
                        <p:par>
                          <p:cTn id="304" fill="hold">
                            <p:stCondLst>
                              <p:cond delay="9500"/>
                            </p:stCondLst>
                            <p:childTnLst>
                              <p:par>
                                <p:cTn id="305" presetID="26" presetClass="emph" presetSubtype="0" fill="hold" grpId="1" nodeType="afterEffect">
                                  <p:stCondLst>
                                    <p:cond delay="0"/>
                                  </p:stCondLst>
                                  <p:childTnLst>
                                    <p:animEffect transition="out" filter="fade">
                                      <p:cBhvr>
                                        <p:cTn id="306" dur="500" tmFilter="0, 0; .2, .5; .8, .5; 1, 0"/>
                                        <p:tgtEl>
                                          <p:spTgt spid="86"/>
                                        </p:tgtEl>
                                      </p:cBhvr>
                                    </p:animEffect>
                                    <p:animScale>
                                      <p:cBhvr>
                                        <p:cTn id="307" dur="250" autoRev="1" fill="hold"/>
                                        <p:tgtEl>
                                          <p:spTgt spid="86"/>
                                        </p:tgtEl>
                                      </p:cBhvr>
                                      <p:by x="105000" y="105000"/>
                                    </p:animScale>
                                  </p:childTnLst>
                                </p:cTn>
                              </p:par>
                            </p:childTnLst>
                          </p:cTn>
                        </p:par>
                        <p:par>
                          <p:cTn id="308" fill="hold">
                            <p:stCondLst>
                              <p:cond delay="10000"/>
                            </p:stCondLst>
                            <p:childTnLst>
                              <p:par>
                                <p:cTn id="309" presetID="26" presetClass="emph" presetSubtype="0" fill="hold" nodeType="afterEffect">
                                  <p:stCondLst>
                                    <p:cond delay="0"/>
                                  </p:stCondLst>
                                  <p:childTnLst>
                                    <p:animEffect transition="out" filter="fade">
                                      <p:cBhvr>
                                        <p:cTn id="310" dur="500" tmFilter="0, 0; .2, .5; .8, .5; 1, 0"/>
                                        <p:tgtEl>
                                          <p:spTgt spid="79"/>
                                        </p:tgtEl>
                                      </p:cBhvr>
                                    </p:animEffect>
                                    <p:animScale>
                                      <p:cBhvr>
                                        <p:cTn id="311" dur="250" autoRev="1" fill="hold"/>
                                        <p:tgtEl>
                                          <p:spTgt spid="79"/>
                                        </p:tgtEl>
                                      </p:cBhvr>
                                      <p:by x="105000" y="105000"/>
                                    </p:animScale>
                                  </p:childTnLst>
                                </p:cTn>
                              </p:par>
                            </p:childTnLst>
                          </p:cTn>
                        </p:par>
                        <p:par>
                          <p:cTn id="312" fill="hold">
                            <p:stCondLst>
                              <p:cond delay="10500"/>
                            </p:stCondLst>
                            <p:childTnLst>
                              <p:par>
                                <p:cTn id="313" presetID="26" presetClass="emph" presetSubtype="0" fill="hold" grpId="1" nodeType="afterEffect">
                                  <p:stCondLst>
                                    <p:cond delay="0"/>
                                  </p:stCondLst>
                                  <p:childTnLst>
                                    <p:animEffect transition="out" filter="fade">
                                      <p:cBhvr>
                                        <p:cTn id="314" dur="500" tmFilter="0, 0; .2, .5; .8, .5; 1, 0"/>
                                        <p:tgtEl>
                                          <p:spTgt spid="77"/>
                                        </p:tgtEl>
                                      </p:cBhvr>
                                    </p:animEffect>
                                    <p:animScale>
                                      <p:cBhvr>
                                        <p:cTn id="315" dur="250" autoRev="1" fill="hold"/>
                                        <p:tgtEl>
                                          <p:spTgt spid="77"/>
                                        </p:tgtEl>
                                      </p:cBhvr>
                                      <p:by x="105000" y="105000"/>
                                    </p:animScale>
                                  </p:childTnLst>
                                </p:cTn>
                              </p:par>
                            </p:childTnLst>
                          </p:cTn>
                        </p:par>
                        <p:par>
                          <p:cTn id="316" fill="hold">
                            <p:stCondLst>
                              <p:cond delay="11000"/>
                            </p:stCondLst>
                            <p:childTnLst>
                              <p:par>
                                <p:cTn id="317" presetID="26" presetClass="emph" presetSubtype="0" fill="hold" grpId="1" nodeType="afterEffect">
                                  <p:stCondLst>
                                    <p:cond delay="0"/>
                                  </p:stCondLst>
                                  <p:childTnLst>
                                    <p:animEffect transition="out" filter="fade">
                                      <p:cBhvr>
                                        <p:cTn id="318" dur="500" tmFilter="0, 0; .2, .5; .8, .5; 1, 0"/>
                                        <p:tgtEl>
                                          <p:spTgt spid="78"/>
                                        </p:tgtEl>
                                      </p:cBhvr>
                                    </p:animEffect>
                                    <p:animScale>
                                      <p:cBhvr>
                                        <p:cTn id="319" dur="250" autoRev="1" fill="hold"/>
                                        <p:tgtEl>
                                          <p:spTgt spid="7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6" grpId="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3" grpId="0"/>
      <p:bldP spid="43" grpId="1"/>
      <p:bldP spid="52" grpId="0" animBg="1"/>
      <p:bldP spid="53" grpId="0" animBg="1"/>
      <p:bldP spid="54" grpId="0" animBg="1"/>
      <p:bldP spid="55" grpId="0" animBg="1"/>
      <p:bldP spid="56" grpId="0" animBg="1"/>
      <p:bldP spid="57" grpId="0" animBg="1"/>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2" grpId="1"/>
      <p:bldP spid="73" grpId="0"/>
      <p:bldP spid="74" grpId="0" animBg="1"/>
      <p:bldP spid="75" grpId="0"/>
      <p:bldP spid="75" grpId="1"/>
      <p:bldP spid="76" grpId="0"/>
      <p:bldP spid="76" grpId="1"/>
      <p:bldP spid="76" grpId="2"/>
      <p:bldP spid="77" grpId="0"/>
      <p:bldP spid="77" grpId="1"/>
      <p:bldP spid="78" grpId="0" animBg="1"/>
      <p:bldP spid="78" grpId="1" animBg="1"/>
      <p:bldP spid="85" grpId="0" animBg="1"/>
      <p:bldP spid="86" grpId="0"/>
      <p:bldP spid="86" grpId="1"/>
      <p:bldP spid="8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数据报格式</a:t>
            </a:r>
            <a:endParaRPr lang="zh-CN" altLang="en-US" dirty="0"/>
          </a:p>
        </p:txBody>
      </p:sp>
      <p:sp>
        <p:nvSpPr>
          <p:cNvPr id="3" name="内容占位符 2"/>
          <p:cNvSpPr>
            <a:spLocks noGrp="1"/>
          </p:cNvSpPr>
          <p:nvPr>
            <p:ph idx="1"/>
          </p:nvPr>
        </p:nvSpPr>
        <p:spPr/>
        <p:txBody>
          <a:bodyPr/>
          <a:lstStyle/>
          <a:p>
            <a:pPr>
              <a:lnSpc>
                <a:spcPct val="120000"/>
              </a:lnSpc>
            </a:pPr>
            <a:r>
              <a:rPr lang="zh-CN" altLang="en-US" sz="2400" dirty="0"/>
              <a:t>版本</a:t>
            </a:r>
            <a:endParaRPr lang="en-US" altLang="zh-CN" sz="2400" dirty="0"/>
          </a:p>
          <a:p>
            <a:pPr lvl="1">
              <a:lnSpc>
                <a:spcPct val="120000"/>
              </a:lnSpc>
            </a:pPr>
            <a:r>
              <a:rPr lang="en-US" altLang="zh-CN" sz="2000" dirty="0"/>
              <a:t>4bit</a:t>
            </a:r>
            <a:r>
              <a:rPr lang="zh-CN" altLang="en-US" sz="2000" dirty="0"/>
              <a:t>，如</a:t>
            </a:r>
            <a:r>
              <a:rPr lang="en-US" altLang="zh-CN" sz="2000" dirty="0"/>
              <a:t>IPv4</a:t>
            </a:r>
            <a:r>
              <a:rPr lang="zh-CN" altLang="en-US" sz="2000" dirty="0"/>
              <a:t>，</a:t>
            </a:r>
            <a:r>
              <a:rPr lang="en-US" altLang="zh-CN" sz="2000" dirty="0"/>
              <a:t>IPv5</a:t>
            </a:r>
            <a:r>
              <a:rPr lang="zh-CN" altLang="en-US" sz="2000" dirty="0"/>
              <a:t>，</a:t>
            </a:r>
            <a:r>
              <a:rPr lang="en-US" altLang="zh-CN" sz="2000" dirty="0"/>
              <a:t>IPv6</a:t>
            </a:r>
            <a:r>
              <a:rPr lang="zh-CN" altLang="en-US" sz="2000" dirty="0"/>
              <a:t>，版本协议不同，无法通信</a:t>
            </a:r>
            <a:endParaRPr lang="en-US" altLang="zh-CN" sz="2000" dirty="0"/>
          </a:p>
          <a:p>
            <a:pPr>
              <a:lnSpc>
                <a:spcPct val="120000"/>
              </a:lnSpc>
            </a:pPr>
            <a:r>
              <a:rPr lang="zh-CN" altLang="en-US" sz="2400" dirty="0"/>
              <a:t>服务类型</a:t>
            </a:r>
            <a:endParaRPr lang="zh-CN" altLang="en-US" sz="2400" dirty="0"/>
          </a:p>
          <a:p>
            <a:pPr lvl="1">
              <a:lnSpc>
                <a:spcPct val="120000"/>
              </a:lnSpc>
            </a:pPr>
            <a:r>
              <a:rPr lang="en-US" altLang="zh-CN" sz="2000" dirty="0"/>
              <a:t>8bit</a:t>
            </a:r>
            <a:r>
              <a:rPr lang="zh-CN" altLang="en-US" sz="2000" dirty="0"/>
              <a:t>，用于服务质量保证</a:t>
            </a:r>
            <a:endParaRPr lang="zh-CN" altLang="en-US" sz="2000" dirty="0"/>
          </a:p>
          <a:p>
            <a:pPr lvl="1">
              <a:lnSpc>
                <a:spcPct val="120000"/>
              </a:lnSpc>
            </a:pPr>
            <a:r>
              <a:rPr lang="zh-CN" altLang="en-US" sz="2000" dirty="0"/>
              <a:t>报文处理方式，每一位分别代表最小延时、最大吞吐量、最高可靠性、最小成本，只选一个</a:t>
            </a:r>
            <a:endParaRPr lang="en-US" altLang="zh-CN" sz="2000" dirty="0"/>
          </a:p>
          <a:p>
            <a:pPr lvl="1">
              <a:lnSpc>
                <a:spcPct val="120000"/>
              </a:lnSpc>
            </a:pPr>
            <a:r>
              <a:rPr lang="zh-CN" altLang="en-US" sz="2000" dirty="0"/>
              <a:t>最新的服务类型</a:t>
            </a:r>
            <a:r>
              <a:rPr lang="en-US" altLang="zh-CN" sz="2000" dirty="0"/>
              <a:t>6</a:t>
            </a:r>
            <a:r>
              <a:rPr lang="zh-CN" altLang="en-US" sz="2000" dirty="0"/>
              <a:t>位定义区分服务，</a:t>
            </a:r>
            <a:r>
              <a:rPr lang="en-US" altLang="zh-CN" sz="2000" dirty="0"/>
              <a:t>2</a:t>
            </a:r>
            <a:r>
              <a:rPr lang="zh-CN" altLang="en-US" sz="2000" dirty="0"/>
              <a:t>位保留</a:t>
            </a:r>
            <a:endParaRPr lang="zh-CN" altLang="en-US" sz="20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 calcmode="lin" valueType="num">
                                      <p:cBhvr additive="base">
                                        <p:cTn id="2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数据报格式</a:t>
            </a:r>
            <a:endParaRPr lang="zh-CN" altLang="en-US" dirty="0"/>
          </a:p>
        </p:txBody>
      </p:sp>
      <p:sp>
        <p:nvSpPr>
          <p:cNvPr id="3" name="内容占位符 2"/>
          <p:cNvSpPr>
            <a:spLocks noGrp="1"/>
          </p:cNvSpPr>
          <p:nvPr>
            <p:ph idx="1"/>
          </p:nvPr>
        </p:nvSpPr>
        <p:spPr/>
        <p:txBody>
          <a:bodyPr/>
          <a:lstStyle/>
          <a:p>
            <a:pPr>
              <a:lnSpc>
                <a:spcPct val="120000"/>
              </a:lnSpc>
            </a:pPr>
            <a:r>
              <a:rPr lang="zh-CN" altLang="en-US" sz="2400" dirty="0"/>
              <a:t>生存时间</a:t>
            </a:r>
            <a:endParaRPr lang="zh-CN" altLang="en-US" sz="2400" dirty="0"/>
          </a:p>
          <a:p>
            <a:pPr lvl="1">
              <a:lnSpc>
                <a:spcPct val="120000"/>
              </a:lnSpc>
            </a:pPr>
            <a:r>
              <a:rPr lang="zh-CN" altLang="en-US" sz="2000" dirty="0"/>
              <a:t>分组寿命管理，避免数据报进入循环路由无法退出</a:t>
            </a:r>
            <a:endParaRPr lang="zh-CN" altLang="en-US" sz="2000" dirty="0"/>
          </a:p>
          <a:p>
            <a:pPr lvl="1">
              <a:lnSpc>
                <a:spcPct val="120000"/>
              </a:lnSpc>
            </a:pPr>
            <a:r>
              <a:rPr lang="zh-CN" altLang="en-US" sz="2000" dirty="0"/>
              <a:t>反映源目的主机之间数据报经历的跳数，每经过</a:t>
            </a:r>
            <a:r>
              <a:rPr lang="en-US" altLang="zh-CN" sz="2000" dirty="0"/>
              <a:t>1</a:t>
            </a:r>
            <a:r>
              <a:rPr lang="zh-CN" altLang="en-US" sz="2000" dirty="0"/>
              <a:t>个节点，跳数减</a:t>
            </a:r>
            <a:r>
              <a:rPr lang="en-US" altLang="zh-CN" sz="2000" dirty="0"/>
              <a:t>1</a:t>
            </a:r>
            <a:endParaRPr lang="en-US" altLang="zh-CN" sz="2000" dirty="0"/>
          </a:p>
          <a:p>
            <a:pPr lvl="1">
              <a:lnSpc>
                <a:spcPct val="120000"/>
              </a:lnSpc>
            </a:pPr>
            <a:r>
              <a:rPr lang="zh-CN" altLang="en-US" sz="2000" dirty="0"/>
              <a:t>不同系统，</a:t>
            </a:r>
            <a:r>
              <a:rPr lang="en-US" altLang="zh-CN" sz="2000" dirty="0"/>
              <a:t>TTL</a:t>
            </a:r>
            <a:r>
              <a:rPr lang="zh-CN" altLang="en-US" sz="2000" dirty="0"/>
              <a:t>默认最大取值不同</a:t>
            </a:r>
            <a:endParaRPr lang="zh-CN" altLang="en-US" sz="2000" dirty="0"/>
          </a:p>
          <a:p>
            <a:pPr>
              <a:lnSpc>
                <a:spcPct val="120000"/>
              </a:lnSpc>
            </a:pPr>
            <a:r>
              <a:rPr lang="zh-CN" altLang="en-US" sz="2400" dirty="0"/>
              <a:t>首部检验和</a:t>
            </a:r>
            <a:endParaRPr lang="zh-CN" altLang="en-US" sz="2400" dirty="0"/>
          </a:p>
          <a:p>
            <a:pPr lvl="1">
              <a:lnSpc>
                <a:spcPct val="120000"/>
              </a:lnSpc>
            </a:pPr>
            <a:r>
              <a:rPr lang="en-US" altLang="zh-CN" sz="2000" dirty="0"/>
              <a:t>16bit</a:t>
            </a:r>
            <a:r>
              <a:rPr lang="zh-CN" altLang="en-US" sz="2000" dirty="0"/>
              <a:t>，差错检测，只检验首部</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数据报格式</a:t>
            </a:r>
            <a:endParaRPr lang="zh-CN" altLang="en-US" dirty="0"/>
          </a:p>
        </p:txBody>
      </p:sp>
      <p:sp>
        <p:nvSpPr>
          <p:cNvPr id="3" name="内容占位符 2"/>
          <p:cNvSpPr>
            <a:spLocks noGrp="1"/>
          </p:cNvSpPr>
          <p:nvPr>
            <p:ph idx="1"/>
          </p:nvPr>
        </p:nvSpPr>
        <p:spPr>
          <a:xfrm>
            <a:off x="1295401" y="2556932"/>
            <a:ext cx="9601196" cy="872068"/>
          </a:xfrm>
        </p:spPr>
        <p:txBody>
          <a:bodyPr/>
          <a:lstStyle/>
          <a:p>
            <a:r>
              <a:rPr lang="zh-CN" altLang="en-US" sz="2400" dirty="0"/>
              <a:t>协议：</a:t>
            </a:r>
            <a:r>
              <a:rPr lang="en-US" altLang="zh-CN" sz="2400" dirty="0"/>
              <a:t>8bit</a:t>
            </a:r>
            <a:r>
              <a:rPr lang="zh-CN" altLang="en-US" sz="2400" dirty="0"/>
              <a:t>，用于标识别传输层地址或协议</a:t>
            </a:r>
            <a:endParaRPr lang="zh-CN" altLang="en-US" sz="2400" dirty="0"/>
          </a:p>
          <a:p>
            <a:endParaRPr lang="zh-CN" altLang="en-US" dirty="0"/>
          </a:p>
        </p:txBody>
      </p:sp>
      <p:graphicFrame>
        <p:nvGraphicFramePr>
          <p:cNvPr id="4" name="表格 3"/>
          <p:cNvGraphicFramePr>
            <a:graphicFrameLocks noGrp="1"/>
          </p:cNvGraphicFramePr>
          <p:nvPr/>
        </p:nvGraphicFramePr>
        <p:xfrm>
          <a:off x="2031999" y="3246423"/>
          <a:ext cx="8128000" cy="228600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pPr algn="ctr"/>
                      <a:r>
                        <a:rPr kumimoji="1" lang="zh-CN" altLang="en-US" sz="24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协议号</a:t>
                      </a:r>
                      <a:endParaRPr kumimoji="1" lang="zh-CN" altLang="en-US" sz="24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tc>
                <a:tc>
                  <a:txBody>
                    <a:bodyPr/>
                    <a:lstStyle/>
                    <a:p>
                      <a:pPr algn="ctr"/>
                      <a:r>
                        <a:rPr kumimoji="1" lang="zh-CN" altLang="en-US" sz="24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对应的协议</a:t>
                      </a:r>
                      <a:endParaRPr kumimoji="1" lang="zh-CN" altLang="en-US" sz="24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tc>
                <a:tc>
                  <a:txBody>
                    <a:bodyPr/>
                    <a:lstStyle/>
                    <a:p>
                      <a:pPr algn="ctr"/>
                      <a:r>
                        <a:rPr kumimoji="1" lang="zh-CN" altLang="en-US" sz="24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协议号</a:t>
                      </a:r>
                      <a:endParaRPr kumimoji="1" lang="zh-CN" altLang="en-US" sz="24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tc>
                <a:tc>
                  <a:txBody>
                    <a:bodyPr/>
                    <a:lstStyle/>
                    <a:p>
                      <a:pPr algn="ctr"/>
                      <a:r>
                        <a:rPr kumimoji="1" lang="zh-CN" altLang="en-US" sz="24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对应的协议</a:t>
                      </a:r>
                      <a:endParaRPr kumimoji="1" lang="zh-CN" altLang="en-US" sz="2400" b="1" kern="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a:tc>
              </a:tr>
              <a:tr h="370840">
                <a:tc>
                  <a:txBody>
                    <a:bodyPr/>
                    <a:lstStyle/>
                    <a:p>
                      <a:pPr algn="ctr"/>
                      <a:r>
                        <a:rPr lang="en-US" altLang="zh-CN" sz="2400" b="0" dirty="0"/>
                        <a:t>1</a:t>
                      </a:r>
                      <a:endParaRPr lang="zh-CN" altLang="en-US" sz="2400" b="0" dirty="0"/>
                    </a:p>
                  </a:txBody>
                  <a:tcPr/>
                </a:tc>
                <a:tc>
                  <a:txBody>
                    <a:bodyPr/>
                    <a:lstStyle/>
                    <a:p>
                      <a:pPr algn="ctr"/>
                      <a:r>
                        <a:rPr kumimoji="1" lang="en-US" altLang="zh-CN" sz="2400" b="0" dirty="0">
                          <a:latin typeface="Times New Roman" panose="02020603050405020304" pitchFamily="18" charset="0"/>
                          <a:ea typeface="思源黑体 CN Normal" panose="020B0400000000000000" pitchFamily="34" charset="-122"/>
                          <a:cs typeface="Times New Roman" panose="02020603050405020304" pitchFamily="18" charset="0"/>
                        </a:rPr>
                        <a:t>ICMP</a:t>
                      </a:r>
                      <a:endParaRPr lang="zh-CN" altLang="en-US" sz="2400" b="0" dirty="0"/>
                    </a:p>
                  </a:txBody>
                  <a:tcPr/>
                </a:tc>
                <a:tc>
                  <a:txBody>
                    <a:bodyPr/>
                    <a:lstStyle/>
                    <a:p>
                      <a:pPr algn="ctr"/>
                      <a:r>
                        <a:rPr lang="en-US" altLang="zh-CN" sz="2400" b="0" dirty="0"/>
                        <a:t>8</a:t>
                      </a:r>
                      <a:endParaRPr lang="zh-CN" altLang="en-US" sz="2400" b="0" dirty="0"/>
                    </a:p>
                  </a:txBody>
                  <a:tcPr/>
                </a:tc>
                <a:tc>
                  <a:txBody>
                    <a:bodyPr/>
                    <a:lstStyle/>
                    <a:p>
                      <a:pPr algn="ctr"/>
                      <a:r>
                        <a:rPr kumimoji="1" lang="en-US" altLang="zh-CN" sz="2400" b="0" dirty="0">
                          <a:latin typeface="Times New Roman" panose="02020603050405020304" pitchFamily="18" charset="0"/>
                          <a:ea typeface="思源黑体 CN Normal" panose="020B0400000000000000" pitchFamily="34" charset="-122"/>
                          <a:cs typeface="Times New Roman" panose="02020603050405020304" pitchFamily="18" charset="0"/>
                        </a:rPr>
                        <a:t>EGP</a:t>
                      </a:r>
                      <a:endParaRPr lang="zh-CN" altLang="en-US" sz="2400" b="0" dirty="0"/>
                    </a:p>
                  </a:txBody>
                  <a:tcPr/>
                </a:tc>
              </a:tr>
              <a:tr h="370840">
                <a:tc>
                  <a:txBody>
                    <a:bodyPr/>
                    <a:lstStyle/>
                    <a:p>
                      <a:pPr algn="ctr"/>
                      <a:r>
                        <a:rPr lang="en-US" altLang="zh-CN" sz="2400" b="0" dirty="0"/>
                        <a:t>2</a:t>
                      </a:r>
                      <a:endParaRPr lang="zh-CN" altLang="en-US" sz="2400" b="0" dirty="0"/>
                    </a:p>
                  </a:txBody>
                  <a:tcPr/>
                </a:tc>
                <a:tc>
                  <a:txBody>
                    <a:bodyPr/>
                    <a:lstStyle/>
                    <a:p>
                      <a:pPr algn="ctr"/>
                      <a:r>
                        <a:rPr kumimoji="1" lang="en-US" altLang="zh-CN" sz="2400" b="0" dirty="0">
                          <a:latin typeface="Times New Roman" panose="02020603050405020304" pitchFamily="18" charset="0"/>
                          <a:ea typeface="思源黑体 CN Normal" panose="020B0400000000000000" pitchFamily="34" charset="-122"/>
                          <a:cs typeface="Times New Roman" panose="02020603050405020304" pitchFamily="18" charset="0"/>
                        </a:rPr>
                        <a:t>IGMP </a:t>
                      </a:r>
                      <a:endParaRPr lang="zh-CN" altLang="en-US" sz="2400" b="0" dirty="0"/>
                    </a:p>
                  </a:txBody>
                  <a:tcPr/>
                </a:tc>
                <a:tc>
                  <a:txBody>
                    <a:bodyPr/>
                    <a:lstStyle/>
                    <a:p>
                      <a:pPr algn="ctr"/>
                      <a:r>
                        <a:rPr lang="en-US" altLang="zh-CN" sz="2400" b="0" dirty="0"/>
                        <a:t>17</a:t>
                      </a:r>
                      <a:endParaRPr lang="zh-CN" altLang="en-US" sz="2400" b="0" dirty="0"/>
                    </a:p>
                  </a:txBody>
                  <a:tcPr/>
                </a:tc>
                <a:tc>
                  <a:txBody>
                    <a:bodyPr/>
                    <a:lstStyle/>
                    <a:p>
                      <a:pPr algn="ctr"/>
                      <a:r>
                        <a:rPr kumimoji="1" lang="en-US" altLang="zh-CN" sz="2400" b="0" dirty="0">
                          <a:latin typeface="Times New Roman" panose="02020603050405020304" pitchFamily="18" charset="0"/>
                          <a:ea typeface="思源黑体 CN Normal" panose="020B0400000000000000" pitchFamily="34" charset="-122"/>
                          <a:cs typeface="Times New Roman" panose="02020603050405020304" pitchFamily="18" charset="0"/>
                        </a:rPr>
                        <a:t>UDP</a:t>
                      </a:r>
                      <a:endParaRPr lang="zh-CN" altLang="en-US" sz="2400" b="0" dirty="0"/>
                    </a:p>
                  </a:txBody>
                  <a:tcPr/>
                </a:tc>
              </a:tr>
              <a:tr h="370840">
                <a:tc>
                  <a:txBody>
                    <a:bodyPr/>
                    <a:lstStyle/>
                    <a:p>
                      <a:pPr algn="ctr"/>
                      <a:r>
                        <a:rPr lang="en-US" altLang="zh-CN" sz="2400" b="0" dirty="0"/>
                        <a:t>4</a:t>
                      </a:r>
                      <a:endParaRPr lang="zh-CN" altLang="en-US" sz="2400" b="0" dirty="0"/>
                    </a:p>
                  </a:txBody>
                  <a:tcPr/>
                </a:tc>
                <a:tc>
                  <a:txBody>
                    <a:bodyPr/>
                    <a:lstStyle/>
                    <a:p>
                      <a:pPr algn="ctr"/>
                      <a:r>
                        <a:rPr kumimoji="1" lang="en-US" altLang="zh-CN" sz="2400" b="0" dirty="0">
                          <a:latin typeface="Times New Roman" panose="02020603050405020304" pitchFamily="18" charset="0"/>
                          <a:ea typeface="思源黑体 CN Normal" panose="020B0400000000000000" pitchFamily="34" charset="-122"/>
                          <a:cs typeface="Times New Roman" panose="02020603050405020304" pitchFamily="18" charset="0"/>
                        </a:rPr>
                        <a:t>IP</a:t>
                      </a:r>
                      <a:endParaRPr lang="zh-CN" altLang="en-US" sz="2400" b="0" dirty="0"/>
                    </a:p>
                  </a:txBody>
                  <a:tcPr/>
                </a:tc>
                <a:tc>
                  <a:txBody>
                    <a:bodyPr/>
                    <a:lstStyle/>
                    <a:p>
                      <a:pPr algn="ctr"/>
                      <a:r>
                        <a:rPr lang="en-US" altLang="zh-CN" sz="2400" b="0" dirty="0"/>
                        <a:t>41</a:t>
                      </a:r>
                      <a:endParaRPr lang="zh-CN" altLang="en-US" sz="2400" b="0" dirty="0"/>
                    </a:p>
                  </a:txBody>
                  <a:tcPr/>
                </a:tc>
                <a:tc>
                  <a:txBody>
                    <a:bodyPr/>
                    <a:lstStyle/>
                    <a:p>
                      <a:pPr algn="ctr"/>
                      <a:r>
                        <a:rPr kumimoji="1" lang="en-US" altLang="zh-CN" sz="2400" b="0" dirty="0">
                          <a:latin typeface="Times New Roman" panose="02020603050405020304" pitchFamily="18" charset="0"/>
                          <a:ea typeface="思源黑体 CN Normal" panose="020B0400000000000000" pitchFamily="34" charset="-122"/>
                          <a:cs typeface="Times New Roman" panose="02020603050405020304" pitchFamily="18" charset="0"/>
                        </a:rPr>
                        <a:t>IPV6</a:t>
                      </a:r>
                      <a:endParaRPr lang="zh-CN" altLang="en-US" sz="2400" b="0" dirty="0"/>
                    </a:p>
                  </a:txBody>
                  <a:tcPr/>
                </a:tc>
              </a:tr>
              <a:tr h="370840">
                <a:tc>
                  <a:txBody>
                    <a:bodyPr/>
                    <a:lstStyle/>
                    <a:p>
                      <a:pPr algn="ctr"/>
                      <a:r>
                        <a:rPr lang="en-US" altLang="zh-CN" sz="2400" b="0" dirty="0"/>
                        <a:t>6</a:t>
                      </a:r>
                      <a:endParaRPr lang="zh-CN" altLang="en-US" sz="2400" b="0" dirty="0"/>
                    </a:p>
                  </a:txBody>
                  <a:tcPr/>
                </a:tc>
                <a:tc>
                  <a:txBody>
                    <a:bodyPr/>
                    <a:lstStyle/>
                    <a:p>
                      <a:pPr algn="ctr"/>
                      <a:r>
                        <a:rPr kumimoji="1" lang="en-US" altLang="zh-CN" sz="2400" b="0" dirty="0">
                          <a:latin typeface="Times New Roman" panose="02020603050405020304" pitchFamily="18" charset="0"/>
                          <a:ea typeface="思源黑体 CN Normal" panose="020B0400000000000000" pitchFamily="34" charset="-122"/>
                          <a:cs typeface="Times New Roman" panose="02020603050405020304" pitchFamily="18" charset="0"/>
                        </a:rPr>
                        <a:t>TCP</a:t>
                      </a:r>
                      <a:endParaRPr lang="zh-CN" altLang="en-US" sz="2400" b="0" dirty="0"/>
                    </a:p>
                  </a:txBody>
                  <a:tcPr/>
                </a:tc>
                <a:tc>
                  <a:txBody>
                    <a:bodyPr/>
                    <a:lstStyle/>
                    <a:p>
                      <a:pPr algn="ctr"/>
                      <a:r>
                        <a:rPr lang="en-US" altLang="zh-CN" sz="2400" b="0" dirty="0"/>
                        <a:t>89</a:t>
                      </a:r>
                      <a:endParaRPr lang="zh-CN" altLang="en-US" sz="2400" b="0" dirty="0"/>
                    </a:p>
                  </a:txBody>
                  <a:tcPr/>
                </a:tc>
                <a:tc>
                  <a:txBody>
                    <a:bodyPr/>
                    <a:lstStyle/>
                    <a:p>
                      <a:pPr algn="ctr"/>
                      <a:r>
                        <a:rPr kumimoji="1" lang="en-US" altLang="zh-CN" sz="2400" b="0" dirty="0">
                          <a:latin typeface="Times New Roman" panose="02020603050405020304" pitchFamily="18" charset="0"/>
                          <a:ea typeface="思源黑体 CN Normal" panose="020B0400000000000000" pitchFamily="34" charset="-122"/>
                          <a:cs typeface="Times New Roman" panose="02020603050405020304" pitchFamily="18" charset="0"/>
                        </a:rPr>
                        <a:t>OSPF</a:t>
                      </a:r>
                      <a:endParaRPr lang="zh-CN" altLang="en-US" sz="2400" b="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数据报格式</a:t>
            </a:r>
            <a:endParaRPr lang="zh-CN" altLang="en-US" dirty="0"/>
          </a:p>
        </p:txBody>
      </p:sp>
      <p:sp>
        <p:nvSpPr>
          <p:cNvPr id="3" name="内容占位符 2"/>
          <p:cNvSpPr>
            <a:spLocks noGrp="1"/>
          </p:cNvSpPr>
          <p:nvPr>
            <p:ph idx="1"/>
          </p:nvPr>
        </p:nvSpPr>
        <p:spPr>
          <a:xfrm>
            <a:off x="1295401" y="2556932"/>
            <a:ext cx="9601196" cy="2200004"/>
          </a:xfrm>
        </p:spPr>
        <p:txBody>
          <a:bodyPr/>
          <a:lstStyle/>
          <a:p>
            <a:pPr>
              <a:lnSpc>
                <a:spcPct val="120000"/>
              </a:lnSpc>
            </a:pPr>
            <a:r>
              <a:rPr lang="zh-CN" altLang="en-US" sz="2400" dirty="0"/>
              <a:t>源地址、目标地址：</a:t>
            </a:r>
            <a:r>
              <a:rPr lang="en-US" altLang="zh-CN" sz="2400" dirty="0"/>
              <a:t>32bit  </a:t>
            </a:r>
            <a:r>
              <a:rPr lang="zh-CN" altLang="en-US" sz="2400" dirty="0"/>
              <a:t>发送端和接收端标识  </a:t>
            </a:r>
            <a:r>
              <a:rPr lang="en-US" altLang="zh-CN" sz="2400" dirty="0"/>
              <a:t>IP</a:t>
            </a:r>
            <a:r>
              <a:rPr lang="zh-CN" altLang="en-US" sz="2400" dirty="0"/>
              <a:t>地址</a:t>
            </a:r>
            <a:endParaRPr lang="en-US" altLang="zh-CN" sz="2400" dirty="0"/>
          </a:p>
          <a:p>
            <a:pPr>
              <a:lnSpc>
                <a:spcPct val="120000"/>
              </a:lnSpc>
            </a:pPr>
            <a:r>
              <a:rPr lang="zh-CN" altLang="en-US" sz="2400" dirty="0"/>
              <a:t>报文长度相关字段</a:t>
            </a:r>
            <a:endParaRPr lang="zh-CN" altLang="en-US" sz="2400" dirty="0"/>
          </a:p>
          <a:p>
            <a:pPr lvl="1">
              <a:lnSpc>
                <a:spcPct val="120000"/>
              </a:lnSpc>
            </a:pPr>
            <a:r>
              <a:rPr lang="zh-CN" altLang="en-US" sz="2000" dirty="0"/>
              <a:t>首部长度：</a:t>
            </a:r>
            <a:r>
              <a:rPr lang="en-US" altLang="zh-CN" sz="2000" dirty="0"/>
              <a:t>4bit</a:t>
            </a:r>
            <a:r>
              <a:rPr lang="zh-CN" altLang="en-US" sz="2000" dirty="0"/>
              <a:t>，单位</a:t>
            </a:r>
            <a:r>
              <a:rPr lang="en-US" altLang="zh-CN" sz="2000" dirty="0"/>
              <a:t>4</a:t>
            </a:r>
            <a:r>
              <a:rPr lang="zh-CN" altLang="en-US" sz="2000" dirty="0"/>
              <a:t>字节，取值范围</a:t>
            </a:r>
            <a:r>
              <a:rPr lang="en-US" altLang="zh-CN" sz="2000" dirty="0"/>
              <a:t>5-15</a:t>
            </a:r>
            <a:r>
              <a:rPr lang="zh-CN" altLang="en-US" sz="2000" dirty="0"/>
              <a:t>，即</a:t>
            </a:r>
            <a:r>
              <a:rPr lang="en-US" altLang="zh-CN" sz="2000" dirty="0"/>
              <a:t>20-40</a:t>
            </a:r>
            <a:r>
              <a:rPr lang="zh-CN" altLang="en-US" sz="2000" dirty="0"/>
              <a:t>字节</a:t>
            </a:r>
            <a:endParaRPr lang="en-US" altLang="zh-CN" sz="2000" dirty="0"/>
          </a:p>
          <a:p>
            <a:pPr lvl="1">
              <a:lnSpc>
                <a:spcPct val="120000"/>
              </a:lnSpc>
            </a:pPr>
            <a:r>
              <a:rPr lang="zh-CN" altLang="en-US" sz="2000" dirty="0"/>
              <a:t>总长度：</a:t>
            </a:r>
            <a:r>
              <a:rPr lang="en-US" altLang="zh-CN" sz="2000" dirty="0"/>
              <a:t>16bit</a:t>
            </a:r>
            <a:r>
              <a:rPr lang="zh-CN" altLang="en-US" sz="2000" dirty="0"/>
              <a:t>，单位是字节，取值范围</a:t>
            </a:r>
            <a:r>
              <a:rPr lang="en-US" altLang="zh-CN" sz="2000" dirty="0"/>
              <a:t>0-65535</a:t>
            </a:r>
            <a:r>
              <a:rPr lang="zh-CN" altLang="en-US" sz="2000" dirty="0"/>
              <a:t>，实际报文数据长度为总长度减去首部长度</a:t>
            </a:r>
            <a:endParaRPr lang="zh-CN" altLang="en-US" dirty="0"/>
          </a:p>
          <a:p>
            <a:pPr marL="0" indent="0" algn="ctr">
              <a:buNone/>
            </a:pPr>
            <a:r>
              <a:rPr kumimoji="1" lang="zh-CN" alt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以太网链路报文只允许</a:t>
            </a:r>
            <a:r>
              <a:rPr kumimoji="1" lang="en-US" altLang="zh-CN" sz="3200" b="0" i="0" u="none" strike="noStrike" kern="120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1500</a:t>
            </a:r>
            <a:r>
              <a:rPr kumimoji="1" lang="zh-CN" alt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字节</a:t>
            </a:r>
            <a:endParaRPr lang="en-US" altLang="zh-CN" sz="2400" dirty="0"/>
          </a:p>
          <a:p>
            <a:endParaRPr lang="zh-CN" altLang="en-US" dirty="0"/>
          </a:p>
        </p:txBody>
      </p:sp>
      <p:grpSp>
        <p:nvGrpSpPr>
          <p:cNvPr id="4" name="组合 3"/>
          <p:cNvGrpSpPr/>
          <p:nvPr/>
        </p:nvGrpSpPr>
        <p:grpSpPr>
          <a:xfrm>
            <a:off x="2767973" y="5958270"/>
            <a:ext cx="6656053" cy="676011"/>
            <a:chOff x="1791494" y="2533650"/>
            <a:chExt cx="5638006" cy="1200150"/>
          </a:xfrm>
        </p:grpSpPr>
        <p:sp>
          <p:nvSpPr>
            <p:cNvPr id="5" name="矩形: 圆角 4"/>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文本框 5"/>
            <p:cNvSpPr txBox="1"/>
            <p:nvPr/>
          </p:nvSpPr>
          <p:spPr>
            <a:xfrm>
              <a:off x="1880773" y="2742395"/>
              <a:ext cx="5411642" cy="819613"/>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总长度超过链路报文大小，如何处理？</a:t>
              </a:r>
              <a:endParaRPr lang="zh-CN" altLang="en-US" sz="2400" dirty="0">
                <a:latin typeface="思源黑体 CN Medium" panose="020B0600000000000000" pitchFamily="34" charset="-122"/>
                <a:ea typeface="思源黑体 CN Medium" panose="020B0600000000000000" pitchFamily="34" charset="-122"/>
              </a:endParaRPr>
            </a:p>
          </p:txBody>
        </p:sp>
        <p:sp>
          <p:nvSpPr>
            <p:cNvPr id="7" name="矩形: 圆角 6"/>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p:cTn id="2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p:tgtEl>
                                          <p:spTgt spid="4"/>
                                        </p:tgtEl>
                                        <p:attrNameLst>
                                          <p:attrName>ppt_x</p:attrName>
                                        </p:attrNameLst>
                                      </p:cBhvr>
                                      <p:tavLst>
                                        <p:tav tm="0">
                                          <p:val>
                                            <p:strVal val="#ppt_x-#ppt_w*1.125000"/>
                                          </p:val>
                                        </p:tav>
                                        <p:tav tm="100000">
                                          <p:val>
                                            <p:strVal val="#ppt_x"/>
                                          </p:val>
                                        </p:tav>
                                      </p:tavLst>
                                    </p:anim>
                                    <p:animEffect transition="in" filter="wipe(righ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数据报的分片与重组</a:t>
            </a:r>
            <a:endParaRPr lang="zh-CN" altLang="en-US" dirty="0"/>
          </a:p>
        </p:txBody>
      </p:sp>
      <p:sp>
        <p:nvSpPr>
          <p:cNvPr id="3" name="内容占位符 2"/>
          <p:cNvSpPr>
            <a:spLocks noGrp="1"/>
          </p:cNvSpPr>
          <p:nvPr>
            <p:ph idx="1"/>
          </p:nvPr>
        </p:nvSpPr>
        <p:spPr/>
        <p:txBody>
          <a:bodyPr/>
          <a:lstStyle/>
          <a:p>
            <a:r>
              <a:rPr lang="zh-CN" altLang="en-US" sz="2400" dirty="0"/>
              <a:t>链路层帧大小有限，超过如何处理？</a:t>
            </a:r>
            <a:endParaRPr lang="zh-CN" altLang="en-US" sz="2400" dirty="0"/>
          </a:p>
          <a:p>
            <a:pPr lvl="1"/>
            <a:r>
              <a:rPr lang="zh-CN" altLang="en-US" sz="2000" dirty="0"/>
              <a:t>网络链路 </a:t>
            </a:r>
            <a:r>
              <a:rPr lang="en-US" altLang="zh-CN" sz="2000" dirty="0">
                <a:solidFill>
                  <a:srgbClr val="00B0F0"/>
                </a:solidFill>
              </a:rPr>
              <a:t>MTU</a:t>
            </a:r>
            <a:r>
              <a:rPr lang="en-US" altLang="zh-CN" sz="2000" dirty="0"/>
              <a:t> (</a:t>
            </a:r>
            <a:r>
              <a:rPr lang="zh-CN" altLang="en-US" sz="2000" dirty="0"/>
              <a:t>最大传输单位</a:t>
            </a:r>
            <a:r>
              <a:rPr lang="en-US" altLang="zh-CN" sz="2000" dirty="0"/>
              <a:t>)</a:t>
            </a:r>
            <a:r>
              <a:rPr lang="zh-CN" altLang="en-US" sz="2000" dirty="0"/>
              <a:t>有限</a:t>
            </a:r>
            <a:endParaRPr lang="zh-CN" altLang="en-US" sz="2000" dirty="0"/>
          </a:p>
          <a:p>
            <a:pPr lvl="1"/>
            <a:r>
              <a:rPr lang="zh-CN" altLang="en-US" sz="2000" dirty="0"/>
              <a:t>不同类型的链路有不同的</a:t>
            </a:r>
            <a:r>
              <a:rPr lang="en-US" altLang="zh-CN" sz="2000" dirty="0">
                <a:solidFill>
                  <a:srgbClr val="00B0F0"/>
                </a:solidFill>
              </a:rPr>
              <a:t>MTU</a:t>
            </a:r>
            <a:r>
              <a:rPr lang="zh-CN" altLang="en-US" sz="2000" dirty="0"/>
              <a:t>值 </a:t>
            </a:r>
            <a:endParaRPr lang="zh-CN" altLang="en-US" sz="2000" dirty="0"/>
          </a:p>
          <a:p>
            <a:r>
              <a:rPr lang="en-US" altLang="zh-CN" sz="2400" dirty="0"/>
              <a:t>IP</a:t>
            </a:r>
            <a:r>
              <a:rPr lang="zh-CN" altLang="en-US" sz="2400" dirty="0"/>
              <a:t>数据报需分片和重组</a:t>
            </a:r>
            <a:endParaRPr lang="en-US" altLang="zh-CN" sz="2400" dirty="0"/>
          </a:p>
          <a:p>
            <a:pPr lvl="1"/>
            <a:r>
              <a:rPr lang="zh-CN" altLang="en-US" sz="2000" dirty="0"/>
              <a:t>将一个大数据报拆分为几个小数据报</a:t>
            </a:r>
            <a:endParaRPr lang="zh-CN" altLang="en-US" sz="2000" dirty="0"/>
          </a:p>
          <a:p>
            <a:pPr lvl="1"/>
            <a:r>
              <a:rPr lang="zh-CN" altLang="en-US" sz="2000" dirty="0"/>
              <a:t>重组只在目的主机进行</a:t>
            </a:r>
            <a:endParaRPr lang="zh-CN" altLang="en-US" sz="2000" dirty="0"/>
          </a:p>
          <a:p>
            <a:pPr lvl="1"/>
            <a:r>
              <a:rPr lang="zh-CN" altLang="en-US" sz="2000" dirty="0"/>
              <a:t>数据报首部的</a:t>
            </a:r>
            <a:r>
              <a:rPr lang="zh-CN" altLang="en-US" sz="2000" dirty="0">
                <a:solidFill>
                  <a:srgbClr val="00B0F0"/>
                </a:solidFill>
              </a:rPr>
              <a:t>标识、标志以及片偏移</a:t>
            </a:r>
            <a:r>
              <a:rPr lang="zh-CN" altLang="en-US" sz="2000" dirty="0"/>
              <a:t>三个字段用于分片和重组</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分片相关字段</a:t>
            </a:r>
            <a:endParaRPr lang="zh-CN" altLang="en-US" dirty="0"/>
          </a:p>
        </p:txBody>
      </p:sp>
      <p:sp>
        <p:nvSpPr>
          <p:cNvPr id="3" name="内容占位符 2"/>
          <p:cNvSpPr>
            <a:spLocks noGrp="1"/>
          </p:cNvSpPr>
          <p:nvPr>
            <p:ph idx="1"/>
          </p:nvPr>
        </p:nvSpPr>
        <p:spPr/>
        <p:txBody>
          <a:body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标识</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lvl="1"/>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16bit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，网络层服务的上层传输层的同一次报文（可能超过</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1500</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字节），使用相同标记，相当于每次会话使用相同标识</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标志</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lvl="1"/>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3bit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位保留，</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位表示是否能分片，</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位表示分片是否结束。</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为未结束，</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0</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位为结束</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片偏移</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lvl="1"/>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每个分片在整个报文（分组）中的位置（</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8</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字节为度量单位）</a:t>
            </a:r>
            <a:endPar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数据报的分片与重组</a:t>
            </a:r>
            <a:endParaRPr lang="zh-CN" altLang="en-US" dirty="0"/>
          </a:p>
        </p:txBody>
      </p:sp>
      <p:grpSp>
        <p:nvGrpSpPr>
          <p:cNvPr id="94" name="组合 93"/>
          <p:cNvGrpSpPr/>
          <p:nvPr/>
        </p:nvGrpSpPr>
        <p:grpSpPr>
          <a:xfrm>
            <a:off x="3757728" y="2012023"/>
            <a:ext cx="3351106" cy="4486333"/>
            <a:chOff x="2470603" y="1444697"/>
            <a:chExt cx="3351106" cy="4486333"/>
          </a:xfrm>
        </p:grpSpPr>
        <p:pic>
          <p:nvPicPr>
            <p:cNvPr id="95" name="图片 9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70603" y="2641316"/>
              <a:ext cx="898796" cy="639044"/>
            </a:xfrm>
            <a:prstGeom prst="rect">
              <a:avLst/>
            </a:prstGeom>
          </p:spPr>
        </p:pic>
        <p:grpSp>
          <p:nvGrpSpPr>
            <p:cNvPr id="96" name="组合 95"/>
            <p:cNvGrpSpPr/>
            <p:nvPr/>
          </p:nvGrpSpPr>
          <p:grpSpPr>
            <a:xfrm>
              <a:off x="2881299" y="3996692"/>
              <a:ext cx="2193483" cy="1934338"/>
              <a:chOff x="2707027" y="1673538"/>
              <a:chExt cx="3810000" cy="3520449"/>
            </a:xfrm>
          </p:grpSpPr>
          <p:grpSp>
            <p:nvGrpSpPr>
              <p:cNvPr id="140" name="组合 139"/>
              <p:cNvGrpSpPr/>
              <p:nvPr/>
            </p:nvGrpSpPr>
            <p:grpSpPr>
              <a:xfrm>
                <a:off x="2707027" y="1673538"/>
                <a:ext cx="3810000" cy="3520449"/>
                <a:chOff x="2363126" y="1676863"/>
                <a:chExt cx="3995264" cy="3691633"/>
              </a:xfrm>
            </p:grpSpPr>
            <p:sp>
              <p:nvSpPr>
                <p:cNvPr id="142" name="椭圆 141"/>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3" name="椭圆 142"/>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1" name="弧形 140"/>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5561">
              <a:off x="3195848" y="4279165"/>
              <a:ext cx="898796" cy="639044"/>
            </a:xfrm>
            <a:prstGeom prst="rect">
              <a:avLst/>
            </a:prstGeom>
          </p:spPr>
        </p:pic>
        <p:pic>
          <p:nvPicPr>
            <p:cNvPr id="98" name="图片 9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5561">
              <a:off x="3195848" y="5149882"/>
              <a:ext cx="898796" cy="639044"/>
            </a:xfrm>
            <a:prstGeom prst="rect">
              <a:avLst/>
            </a:prstGeom>
          </p:spPr>
        </p:pic>
        <p:pic>
          <p:nvPicPr>
            <p:cNvPr id="99" name="图片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9460" y="4488099"/>
              <a:ext cx="898629" cy="898630"/>
            </a:xfrm>
            <a:prstGeom prst="rect">
              <a:avLst/>
            </a:prstGeom>
          </p:spPr>
        </p:pic>
        <p:grpSp>
          <p:nvGrpSpPr>
            <p:cNvPr id="100" name="组合 99"/>
            <p:cNvGrpSpPr/>
            <p:nvPr/>
          </p:nvGrpSpPr>
          <p:grpSpPr>
            <a:xfrm>
              <a:off x="3036883" y="1574639"/>
              <a:ext cx="2513047" cy="2238659"/>
              <a:chOff x="2707027" y="1673538"/>
              <a:chExt cx="3810000" cy="3520449"/>
            </a:xfrm>
          </p:grpSpPr>
          <p:grpSp>
            <p:nvGrpSpPr>
              <p:cNvPr id="136" name="组合 135"/>
              <p:cNvGrpSpPr/>
              <p:nvPr/>
            </p:nvGrpSpPr>
            <p:grpSpPr>
              <a:xfrm>
                <a:off x="2707027" y="1673538"/>
                <a:ext cx="3810000" cy="3520449"/>
                <a:chOff x="2363126" y="1676863"/>
                <a:chExt cx="3995264" cy="3691633"/>
              </a:xfrm>
            </p:grpSpPr>
            <p:sp>
              <p:nvSpPr>
                <p:cNvPr id="138" name="椭圆 137"/>
                <p:cNvSpPr/>
                <p:nvPr/>
              </p:nvSpPr>
              <p:spPr>
                <a:xfrm>
                  <a:off x="2405515" y="1772468"/>
                  <a:ext cx="3952875" cy="3596028"/>
                </a:xfrm>
                <a:prstGeom prst="ellipse">
                  <a:avLst/>
                </a:prstGeom>
                <a:solidFill>
                  <a:srgbClr val="5BCC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9" name="椭圆 138"/>
                <p:cNvSpPr/>
                <p:nvPr/>
              </p:nvSpPr>
              <p:spPr>
                <a:xfrm>
                  <a:off x="2363126" y="1676863"/>
                  <a:ext cx="3952875" cy="3596028"/>
                </a:xfrm>
                <a:prstGeom prst="ellipse">
                  <a:avLst/>
                </a:prstGeom>
                <a:solidFill>
                  <a:srgbClr val="F9FAFC"/>
                </a:solidFill>
                <a:ln w="15875" cap="flat" cmpd="sng" algn="ctr">
                  <a:gradFill>
                    <a:gsLst>
                      <a:gs pos="0">
                        <a:sysClr val="window" lastClr="FFFFFF">
                          <a:lumMod val="95000"/>
                        </a:sysClr>
                      </a:gs>
                      <a:gs pos="100000">
                        <a:sysClr val="window" lastClr="FFFFFF">
                          <a:lumMod val="95000"/>
                        </a:sysClr>
                      </a:gs>
                      <a:gs pos="53000">
                        <a:sysClr val="window" lastClr="FFFFFF">
                          <a:lumMod val="75000"/>
                        </a:sysClr>
                      </a:gs>
                    </a:gsLst>
                    <a:lin ang="108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37" name="弧形 136"/>
              <p:cNvSpPr/>
              <p:nvPr/>
            </p:nvSpPr>
            <p:spPr>
              <a:xfrm>
                <a:off x="2790824" y="1770005"/>
                <a:ext cx="3603677" cy="3249669"/>
              </a:xfrm>
              <a:prstGeom prst="arc">
                <a:avLst>
                  <a:gd name="adj1" fmla="val 8766575"/>
                  <a:gd name="adj2" fmla="val 6248615"/>
                </a:avLst>
              </a:prstGeom>
              <a:noFill/>
              <a:ln w="6350" cap="flat" cmpd="sng" algn="ctr">
                <a:solidFill>
                  <a:srgbClr val="5BCC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pic>
          <p:nvPicPr>
            <p:cNvPr id="101" name="图片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6904" y="2062143"/>
              <a:ext cx="898629" cy="898630"/>
            </a:xfrm>
            <a:prstGeom prst="rect">
              <a:avLst/>
            </a:prstGeom>
          </p:spPr>
        </p:pic>
        <p:pic>
          <p:nvPicPr>
            <p:cNvPr id="102" name="图片 1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998" y="1444697"/>
              <a:ext cx="898629" cy="898630"/>
            </a:xfrm>
            <a:prstGeom prst="rect">
              <a:avLst/>
            </a:prstGeom>
          </p:spPr>
        </p:pic>
        <p:pic>
          <p:nvPicPr>
            <p:cNvPr id="103" name="图片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9020" y="1658489"/>
              <a:ext cx="898629" cy="898630"/>
            </a:xfrm>
            <a:prstGeom prst="rect">
              <a:avLst/>
            </a:prstGeom>
          </p:spPr>
        </p:pic>
        <p:pic>
          <p:nvPicPr>
            <p:cNvPr id="104" name="图片 1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9584" y="2474575"/>
              <a:ext cx="898629" cy="898630"/>
            </a:xfrm>
            <a:prstGeom prst="rect">
              <a:avLst/>
            </a:prstGeom>
          </p:spPr>
        </p:pic>
        <p:sp>
          <p:nvSpPr>
            <p:cNvPr id="105" name="Line 16"/>
            <p:cNvSpPr>
              <a:spLocks noChangeShapeType="1"/>
            </p:cNvSpPr>
            <p:nvPr/>
          </p:nvSpPr>
          <p:spPr bwMode="auto">
            <a:xfrm flipV="1">
              <a:off x="3248371" y="2621251"/>
              <a:ext cx="120650" cy="3175"/>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06" name="Line 17"/>
            <p:cNvSpPr>
              <a:spLocks noChangeShapeType="1"/>
            </p:cNvSpPr>
            <p:nvPr/>
          </p:nvSpPr>
          <p:spPr bwMode="auto">
            <a:xfrm>
              <a:off x="3921516" y="2039464"/>
              <a:ext cx="302968" cy="157692"/>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07" name="Line 18"/>
            <p:cNvSpPr>
              <a:spLocks noChangeShapeType="1"/>
            </p:cNvSpPr>
            <p:nvPr/>
          </p:nvSpPr>
          <p:spPr bwMode="auto">
            <a:xfrm>
              <a:off x="4601307" y="2325668"/>
              <a:ext cx="177414" cy="609908"/>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08" name="Line 19"/>
            <p:cNvSpPr>
              <a:spLocks noChangeShapeType="1"/>
            </p:cNvSpPr>
            <p:nvPr/>
          </p:nvSpPr>
          <p:spPr bwMode="auto">
            <a:xfrm>
              <a:off x="3556346" y="2091026"/>
              <a:ext cx="1588" cy="549275"/>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09" name="Line 20"/>
            <p:cNvSpPr>
              <a:spLocks noChangeShapeType="1"/>
            </p:cNvSpPr>
            <p:nvPr/>
          </p:nvSpPr>
          <p:spPr bwMode="auto">
            <a:xfrm>
              <a:off x="3898751" y="2723168"/>
              <a:ext cx="656593" cy="327206"/>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0" name="Line 21"/>
            <p:cNvSpPr>
              <a:spLocks noChangeShapeType="1"/>
            </p:cNvSpPr>
            <p:nvPr/>
          </p:nvSpPr>
          <p:spPr bwMode="auto">
            <a:xfrm flipH="1" flipV="1">
              <a:off x="4981921" y="3210213"/>
              <a:ext cx="449263" cy="649288"/>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1" name="Line 22"/>
            <p:cNvSpPr>
              <a:spLocks noChangeShapeType="1"/>
            </p:cNvSpPr>
            <p:nvPr/>
          </p:nvSpPr>
          <p:spPr bwMode="auto">
            <a:xfrm flipH="1">
              <a:off x="3894771" y="2325668"/>
              <a:ext cx="583404" cy="39168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2" name="Line 23"/>
            <p:cNvSpPr>
              <a:spLocks noChangeShapeType="1"/>
            </p:cNvSpPr>
            <p:nvPr/>
          </p:nvSpPr>
          <p:spPr bwMode="auto">
            <a:xfrm flipH="1">
              <a:off x="3894770" y="1741777"/>
              <a:ext cx="364838" cy="276872"/>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3" name="Line 24"/>
            <p:cNvSpPr>
              <a:spLocks noChangeShapeType="1"/>
            </p:cNvSpPr>
            <p:nvPr/>
          </p:nvSpPr>
          <p:spPr bwMode="auto">
            <a:xfrm flipH="1">
              <a:off x="4488209" y="1908463"/>
              <a:ext cx="257175" cy="223838"/>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4" name="Line 119"/>
            <p:cNvSpPr>
              <a:spLocks noChangeShapeType="1"/>
            </p:cNvSpPr>
            <p:nvPr/>
          </p:nvSpPr>
          <p:spPr bwMode="auto">
            <a:xfrm flipH="1">
              <a:off x="4850995" y="4154776"/>
              <a:ext cx="691314" cy="860137"/>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5" name="Line 118"/>
            <p:cNvSpPr>
              <a:spLocks noChangeShapeType="1"/>
            </p:cNvSpPr>
            <p:nvPr/>
          </p:nvSpPr>
          <p:spPr bwMode="auto">
            <a:xfrm>
              <a:off x="4018309" y="5072352"/>
              <a:ext cx="383150" cy="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116" name="Group 162"/>
            <p:cNvGrpSpPr/>
            <p:nvPr/>
          </p:nvGrpSpPr>
          <p:grpSpPr bwMode="auto">
            <a:xfrm>
              <a:off x="2749726" y="2268047"/>
              <a:ext cx="516106" cy="769311"/>
              <a:chOff x="2529" y="1456"/>
              <a:chExt cx="344" cy="513"/>
            </a:xfrm>
          </p:grpSpPr>
          <p:sp>
            <p:nvSpPr>
              <p:cNvPr id="132" name="Line 8"/>
              <p:cNvSpPr>
                <a:spLocks noChangeShapeType="1"/>
              </p:cNvSpPr>
              <p:nvPr/>
            </p:nvSpPr>
            <p:spPr bwMode="auto">
              <a:xfrm flipV="1">
                <a:off x="2811" y="1459"/>
                <a:ext cx="62" cy="5"/>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33" name="Line 10"/>
              <p:cNvSpPr>
                <a:spLocks noChangeShapeType="1"/>
              </p:cNvSpPr>
              <p:nvPr/>
            </p:nvSpPr>
            <p:spPr bwMode="auto">
              <a:xfrm flipV="1">
                <a:off x="2811" y="1967"/>
                <a:ext cx="62"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34" name="Line 15"/>
              <p:cNvSpPr>
                <a:spLocks noChangeShapeType="1"/>
              </p:cNvSpPr>
              <p:nvPr/>
            </p:nvSpPr>
            <p:spPr bwMode="auto">
              <a:xfrm>
                <a:off x="2868" y="1456"/>
                <a:ext cx="0" cy="51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35" name="Text Box 158"/>
              <p:cNvSpPr txBox="1">
                <a:spLocks noChangeArrowheads="1"/>
              </p:cNvSpPr>
              <p:nvPr/>
            </p:nvSpPr>
            <p:spPr bwMode="auto">
              <a:xfrm rot="5400000">
                <a:off x="2521" y="1506"/>
                <a:ext cx="350"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645"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rPr>
                  <a:t>…</a:t>
                </a:r>
                <a:endParaRPr kumimoji="0" lang="en-US" altLang="zh-CN" sz="2645"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grpSp>
          <p:nvGrpSpPr>
            <p:cNvPr id="117" name="Group 201"/>
            <p:cNvGrpSpPr/>
            <p:nvPr/>
          </p:nvGrpSpPr>
          <p:grpSpPr bwMode="auto">
            <a:xfrm>
              <a:off x="5161309" y="3851563"/>
              <a:ext cx="660400" cy="336550"/>
              <a:chOff x="4396" y="1245"/>
              <a:chExt cx="672" cy="248"/>
            </a:xfrm>
          </p:grpSpPr>
          <p:sp>
            <p:nvSpPr>
              <p:cNvPr id="12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27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endParaRPr>
              </a:p>
            </p:txBody>
          </p:sp>
          <p:sp>
            <p:nvSpPr>
              <p:cNvPr id="125" name="Rectangle 410"/>
              <p:cNvSpPr>
                <a:spLocks noChangeArrowheads="1"/>
              </p:cNvSpPr>
              <p:nvPr/>
            </p:nvSpPr>
            <p:spPr bwMode="auto">
              <a:xfrm>
                <a:off x="4399" y="1339"/>
                <a:ext cx="669" cy="89"/>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227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endParaRPr>
              </a:p>
            </p:txBody>
          </p:sp>
          <p:sp>
            <p:nvSpPr>
              <p:cNvPr id="126" name="Oval 411"/>
              <p:cNvSpPr>
                <a:spLocks noChangeArrowheads="1"/>
              </p:cNvSpPr>
              <p:nvPr/>
            </p:nvSpPr>
            <p:spPr bwMode="auto">
              <a:xfrm>
                <a:off x="4396" y="1245"/>
                <a:ext cx="667" cy="161"/>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270" b="0" i="0" u="none" strike="noStrike" kern="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Arial" panose="020B0604020202020204" pitchFamily="34" charset="0"/>
                </a:endParaRPr>
              </a:p>
            </p:txBody>
          </p:sp>
          <p:grpSp>
            <p:nvGrpSpPr>
              <p:cNvPr id="127" name="Group 205"/>
              <p:cNvGrpSpPr/>
              <p:nvPr/>
            </p:nvGrpSpPr>
            <p:grpSpPr bwMode="auto">
              <a:xfrm>
                <a:off x="4530" y="1287"/>
                <a:ext cx="377" cy="75"/>
                <a:chOff x="2468" y="1332"/>
                <a:chExt cx="310" cy="60"/>
              </a:xfrm>
            </p:grpSpPr>
            <p:sp>
              <p:nvSpPr>
                <p:cNvPr id="130" name="Freeform 206"/>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31" name="Freeform 207"/>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28" name="Line 208"/>
              <p:cNvSpPr>
                <a:spLocks noChangeShapeType="1"/>
              </p:cNvSpPr>
              <p:nvPr/>
            </p:nvSpPr>
            <p:spPr bwMode="auto">
              <a:xfrm>
                <a:off x="4399" y="1321"/>
                <a:ext cx="0" cy="10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9" name="Line 209"/>
              <p:cNvSpPr>
                <a:spLocks noChangeShapeType="1"/>
              </p:cNvSpPr>
              <p:nvPr/>
            </p:nvSpPr>
            <p:spPr bwMode="auto">
              <a:xfrm>
                <a:off x="5063" y="1326"/>
                <a:ext cx="0" cy="10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118" name="Group 221"/>
            <p:cNvGrpSpPr/>
            <p:nvPr/>
          </p:nvGrpSpPr>
          <p:grpSpPr bwMode="auto">
            <a:xfrm>
              <a:off x="3514014" y="4717920"/>
              <a:ext cx="510646" cy="621014"/>
              <a:chOff x="2487" y="1455"/>
              <a:chExt cx="386" cy="514"/>
            </a:xfrm>
          </p:grpSpPr>
          <p:sp>
            <p:nvSpPr>
              <p:cNvPr id="120" name="Line 222"/>
              <p:cNvSpPr>
                <a:spLocks noChangeShapeType="1"/>
              </p:cNvSpPr>
              <p:nvPr/>
            </p:nvSpPr>
            <p:spPr bwMode="auto">
              <a:xfrm flipV="1">
                <a:off x="2811" y="1459"/>
                <a:ext cx="62" cy="5"/>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1" name="Line 223"/>
              <p:cNvSpPr>
                <a:spLocks noChangeShapeType="1"/>
              </p:cNvSpPr>
              <p:nvPr/>
            </p:nvSpPr>
            <p:spPr bwMode="auto">
              <a:xfrm flipV="1">
                <a:off x="2811" y="1967"/>
                <a:ext cx="62" cy="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2" name="Line 224"/>
              <p:cNvSpPr>
                <a:spLocks noChangeShapeType="1"/>
              </p:cNvSpPr>
              <p:nvPr/>
            </p:nvSpPr>
            <p:spPr bwMode="auto">
              <a:xfrm>
                <a:off x="2868" y="1455"/>
                <a:ext cx="0" cy="509"/>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3" name="Text Box 228"/>
              <p:cNvSpPr txBox="1">
                <a:spLocks noChangeArrowheads="1"/>
              </p:cNvSpPr>
              <p:nvPr/>
            </p:nvSpPr>
            <p:spPr bwMode="auto">
              <a:xfrm rot="5400000">
                <a:off x="2459" y="1525"/>
                <a:ext cx="434"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645" b="0" i="0" u="none" strike="noStrike" kern="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rPr>
                  <a:t>…</a:t>
                </a:r>
                <a:endParaRPr kumimoji="0" lang="en-US" altLang="zh-CN" sz="2645" b="0" i="0" u="none" strike="noStrike" kern="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endParaRPr>
              </a:p>
            </p:txBody>
          </p:sp>
        </p:grpSp>
        <p:pic>
          <p:nvPicPr>
            <p:cNvPr id="119" name="图片 1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70603" y="1770599"/>
              <a:ext cx="898796" cy="639044"/>
            </a:xfrm>
            <a:prstGeom prst="rect">
              <a:avLst/>
            </a:prstGeom>
          </p:spPr>
        </p:pic>
      </p:grpSp>
      <p:grpSp>
        <p:nvGrpSpPr>
          <p:cNvPr id="144" name="Group 199"/>
          <p:cNvGrpSpPr/>
          <p:nvPr/>
        </p:nvGrpSpPr>
        <p:grpSpPr bwMode="auto">
          <a:xfrm>
            <a:off x="4872999" y="3567989"/>
            <a:ext cx="1154112" cy="381000"/>
            <a:chOff x="3152" y="1862"/>
            <a:chExt cx="770" cy="254"/>
          </a:xfrm>
        </p:grpSpPr>
        <p:grpSp>
          <p:nvGrpSpPr>
            <p:cNvPr id="145" name="Group 120"/>
            <p:cNvGrpSpPr/>
            <p:nvPr/>
          </p:nvGrpSpPr>
          <p:grpSpPr bwMode="auto">
            <a:xfrm rot="1433392">
              <a:off x="3152" y="1862"/>
              <a:ext cx="648" cy="108"/>
              <a:chOff x="4712" y="1742"/>
              <a:chExt cx="648" cy="108"/>
            </a:xfrm>
          </p:grpSpPr>
          <p:sp>
            <p:nvSpPr>
              <p:cNvPr id="147" name="Rectangle 121"/>
              <p:cNvSpPr>
                <a:spLocks noChangeArrowheads="1"/>
              </p:cNvSpPr>
              <p:nvPr/>
            </p:nvSpPr>
            <p:spPr bwMode="auto">
              <a:xfrm>
                <a:off x="4712" y="1742"/>
                <a:ext cx="648"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148" name="Rectangle 122"/>
              <p:cNvSpPr>
                <a:spLocks noChangeArrowheads="1"/>
              </p:cNvSpPr>
              <p:nvPr/>
            </p:nvSpPr>
            <p:spPr bwMode="auto">
              <a:xfrm>
                <a:off x="4710" y="1742"/>
                <a:ext cx="534" cy="108"/>
              </a:xfrm>
              <a:prstGeom prst="rect">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sp>
          <p:nvSpPr>
            <p:cNvPr id="146" name="Line 132"/>
            <p:cNvSpPr>
              <a:spLocks noChangeShapeType="1"/>
            </p:cNvSpPr>
            <p:nvPr/>
          </p:nvSpPr>
          <p:spPr bwMode="auto">
            <a:xfrm>
              <a:off x="3784" y="2060"/>
              <a:ext cx="138" cy="56"/>
            </a:xfrm>
            <a:prstGeom prst="line">
              <a:avLst/>
            </a:prstGeom>
            <a:noFill/>
            <a:ln w="9525">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49" name="Text Box 136"/>
          <p:cNvSpPr txBox="1">
            <a:spLocks noChangeArrowheads="1"/>
          </p:cNvSpPr>
          <p:nvPr/>
        </p:nvSpPr>
        <p:spPr bwMode="auto">
          <a:xfrm>
            <a:off x="6981777" y="2984506"/>
            <a:ext cx="20858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zh-CN" altLang="en-US" sz="2000" i="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分片</a:t>
            </a:r>
            <a:r>
              <a:rPr lang="en-US" altLang="zh-CN" sz="2000" i="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000" b="1" i="1" u="none" dirty="0">
                <a:solidFill>
                  <a:srgbClr val="ED7D31"/>
                </a:solidFill>
                <a:latin typeface="Times New Roman" panose="02020603050405020304" pitchFamily="18" charset="0"/>
                <a:ea typeface="思源黑体 CN Normal" panose="020B0400000000000000" pitchFamily="34" charset="-122"/>
                <a:cs typeface="Times New Roman" panose="02020603050405020304" pitchFamily="18" charset="0"/>
              </a:rPr>
              <a:t>in:</a:t>
            </a:r>
            <a:r>
              <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1</a:t>
            </a:r>
            <a:r>
              <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个大数据报</a:t>
            </a:r>
            <a:endPar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000" b="1" i="1" u="none" dirty="0">
                <a:solidFill>
                  <a:srgbClr val="ED7D31"/>
                </a:solidFill>
                <a:latin typeface="Times New Roman" panose="02020603050405020304" pitchFamily="18" charset="0"/>
                <a:ea typeface="思源黑体 CN Normal" panose="020B0400000000000000" pitchFamily="34" charset="-122"/>
                <a:cs typeface="Times New Roman" panose="02020603050405020304" pitchFamily="18" charset="0"/>
              </a:rPr>
              <a:t>out:</a:t>
            </a:r>
            <a:r>
              <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3</a:t>
            </a:r>
            <a:r>
              <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个小数据报</a:t>
            </a:r>
            <a:endParaRPr lang="en-US" altLang="zh-CN" sz="28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0" name="Group 220"/>
          <p:cNvGrpSpPr/>
          <p:nvPr/>
        </p:nvGrpSpPr>
        <p:grpSpPr bwMode="auto">
          <a:xfrm>
            <a:off x="5253999" y="4888789"/>
            <a:ext cx="668337" cy="527050"/>
            <a:chOff x="3406" y="2742"/>
            <a:chExt cx="446" cy="352"/>
          </a:xfrm>
        </p:grpSpPr>
        <p:grpSp>
          <p:nvGrpSpPr>
            <p:cNvPr id="151" name="Group 137"/>
            <p:cNvGrpSpPr/>
            <p:nvPr/>
          </p:nvGrpSpPr>
          <p:grpSpPr bwMode="auto">
            <a:xfrm rot="-10773343">
              <a:off x="3566" y="2742"/>
              <a:ext cx="282" cy="108"/>
              <a:chOff x="5078" y="1860"/>
              <a:chExt cx="282" cy="108"/>
            </a:xfrm>
          </p:grpSpPr>
          <p:sp>
            <p:nvSpPr>
              <p:cNvPr id="161" name="Rectangle 138"/>
              <p:cNvSpPr>
                <a:spLocks noChangeArrowheads="1"/>
              </p:cNvSpPr>
              <p:nvPr/>
            </p:nvSpPr>
            <p:spPr bwMode="auto">
              <a:xfrm>
                <a:off x="5216" y="1860"/>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162" name="Rectangle 139"/>
              <p:cNvSpPr>
                <a:spLocks noChangeArrowheads="1"/>
              </p:cNvSpPr>
              <p:nvPr/>
            </p:nvSpPr>
            <p:spPr bwMode="auto">
              <a:xfrm>
                <a:off x="5080" y="1860"/>
                <a:ext cx="166" cy="108"/>
              </a:xfrm>
              <a:prstGeom prst="rect">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grpSp>
          <p:nvGrpSpPr>
            <p:cNvPr id="152" name="Group 140"/>
            <p:cNvGrpSpPr/>
            <p:nvPr/>
          </p:nvGrpSpPr>
          <p:grpSpPr bwMode="auto">
            <a:xfrm rot="-10773343">
              <a:off x="3568" y="2864"/>
              <a:ext cx="282" cy="108"/>
              <a:chOff x="5078" y="1860"/>
              <a:chExt cx="282" cy="108"/>
            </a:xfrm>
          </p:grpSpPr>
          <p:sp>
            <p:nvSpPr>
              <p:cNvPr id="159" name="Rectangle 141"/>
              <p:cNvSpPr>
                <a:spLocks noChangeArrowheads="1"/>
              </p:cNvSpPr>
              <p:nvPr/>
            </p:nvSpPr>
            <p:spPr bwMode="auto">
              <a:xfrm>
                <a:off x="5216" y="1860"/>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160" name="Rectangle 142"/>
              <p:cNvSpPr>
                <a:spLocks noChangeArrowheads="1"/>
              </p:cNvSpPr>
              <p:nvPr/>
            </p:nvSpPr>
            <p:spPr bwMode="auto">
              <a:xfrm>
                <a:off x="5080" y="1860"/>
                <a:ext cx="166" cy="108"/>
              </a:xfrm>
              <a:prstGeom prst="rect">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grpSp>
          <p:nvGrpSpPr>
            <p:cNvPr id="153" name="Group 143"/>
            <p:cNvGrpSpPr/>
            <p:nvPr/>
          </p:nvGrpSpPr>
          <p:grpSpPr bwMode="auto">
            <a:xfrm rot="-10773343">
              <a:off x="3570" y="2986"/>
              <a:ext cx="282" cy="108"/>
              <a:chOff x="5078" y="1860"/>
              <a:chExt cx="282" cy="108"/>
            </a:xfrm>
          </p:grpSpPr>
          <p:sp>
            <p:nvSpPr>
              <p:cNvPr id="157" name="Rectangle 144"/>
              <p:cNvSpPr>
                <a:spLocks noChangeArrowheads="1"/>
              </p:cNvSpPr>
              <p:nvPr/>
            </p:nvSpPr>
            <p:spPr bwMode="auto">
              <a:xfrm>
                <a:off x="5216" y="1860"/>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158" name="Rectangle 145"/>
              <p:cNvSpPr>
                <a:spLocks noChangeArrowheads="1"/>
              </p:cNvSpPr>
              <p:nvPr/>
            </p:nvSpPr>
            <p:spPr bwMode="auto">
              <a:xfrm>
                <a:off x="5080" y="1860"/>
                <a:ext cx="166" cy="108"/>
              </a:xfrm>
              <a:prstGeom prst="rect">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sp>
          <p:nvSpPr>
            <p:cNvPr id="154" name="Line 146"/>
            <p:cNvSpPr>
              <a:spLocks noChangeShapeType="1"/>
            </p:cNvSpPr>
            <p:nvPr/>
          </p:nvSpPr>
          <p:spPr bwMode="auto">
            <a:xfrm rot="9691848">
              <a:off x="3412" y="2778"/>
              <a:ext cx="138" cy="44"/>
            </a:xfrm>
            <a:prstGeom prst="line">
              <a:avLst/>
            </a:prstGeom>
            <a:noFill/>
            <a:ln w="9525">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55" name="Line 147"/>
            <p:cNvSpPr>
              <a:spLocks noChangeShapeType="1"/>
            </p:cNvSpPr>
            <p:nvPr/>
          </p:nvSpPr>
          <p:spPr bwMode="auto">
            <a:xfrm rot="9691848">
              <a:off x="3406" y="2888"/>
              <a:ext cx="138" cy="44"/>
            </a:xfrm>
            <a:prstGeom prst="line">
              <a:avLst/>
            </a:prstGeom>
            <a:noFill/>
            <a:ln w="9525">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56" name="Line 148"/>
            <p:cNvSpPr>
              <a:spLocks noChangeShapeType="1"/>
            </p:cNvSpPr>
            <p:nvPr/>
          </p:nvSpPr>
          <p:spPr bwMode="auto">
            <a:xfrm rot="9691848">
              <a:off x="3408" y="3018"/>
              <a:ext cx="138" cy="44"/>
            </a:xfrm>
            <a:prstGeom prst="line">
              <a:avLst/>
            </a:prstGeom>
            <a:noFill/>
            <a:ln w="9525">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163" name="Group 233"/>
          <p:cNvGrpSpPr/>
          <p:nvPr/>
        </p:nvGrpSpPr>
        <p:grpSpPr bwMode="auto">
          <a:xfrm>
            <a:off x="4195136" y="4370172"/>
            <a:ext cx="1209675" cy="526557"/>
            <a:chOff x="2701" y="2397"/>
            <a:chExt cx="806" cy="351"/>
          </a:xfrm>
        </p:grpSpPr>
        <p:grpSp>
          <p:nvGrpSpPr>
            <p:cNvPr id="164" name="Group 232"/>
            <p:cNvGrpSpPr/>
            <p:nvPr/>
          </p:nvGrpSpPr>
          <p:grpSpPr bwMode="auto">
            <a:xfrm>
              <a:off x="2701" y="2639"/>
              <a:ext cx="806" cy="109"/>
              <a:chOff x="2540" y="2639"/>
              <a:chExt cx="806" cy="109"/>
            </a:xfrm>
          </p:grpSpPr>
          <p:grpSp>
            <p:nvGrpSpPr>
              <p:cNvPr id="166" name="Group 149"/>
              <p:cNvGrpSpPr/>
              <p:nvPr/>
            </p:nvGrpSpPr>
            <p:grpSpPr bwMode="auto">
              <a:xfrm rot="10793026">
                <a:off x="2697" y="2639"/>
                <a:ext cx="649" cy="109"/>
                <a:chOff x="4712" y="1742"/>
                <a:chExt cx="648" cy="108"/>
              </a:xfrm>
            </p:grpSpPr>
            <p:sp>
              <p:nvSpPr>
                <p:cNvPr id="168" name="Rectangle 150"/>
                <p:cNvSpPr>
                  <a:spLocks noChangeArrowheads="1"/>
                </p:cNvSpPr>
                <p:nvPr/>
              </p:nvSpPr>
              <p:spPr bwMode="auto">
                <a:xfrm>
                  <a:off x="4712" y="1742"/>
                  <a:ext cx="648"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000" b="0" i="0" u="none" strike="noStrike" kern="0" cap="none" spc="0" normalizeH="0" baseline="0" noProof="0">
                    <a:ln>
                      <a:noFill/>
                    </a:ln>
                    <a:solidFill>
                      <a:srgbClr val="009FF6"/>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69" name="Rectangle 151"/>
                <p:cNvSpPr>
                  <a:spLocks noChangeArrowheads="1"/>
                </p:cNvSpPr>
                <p:nvPr/>
              </p:nvSpPr>
              <p:spPr bwMode="auto">
                <a:xfrm>
                  <a:off x="4714" y="1744"/>
                  <a:ext cx="534" cy="108"/>
                </a:xfrm>
                <a:prstGeom prst="rect">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2000" b="0" i="0" u="none" strike="noStrike" kern="0" cap="none" spc="0" normalizeH="0" baseline="0" noProof="0">
                    <a:ln>
                      <a:noFill/>
                    </a:ln>
                    <a:solidFill>
                      <a:srgbClr val="009FF6"/>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sp>
            <p:nvSpPr>
              <p:cNvPr id="167" name="Line 152"/>
              <p:cNvSpPr>
                <a:spLocks noChangeShapeType="1"/>
              </p:cNvSpPr>
              <p:nvPr/>
            </p:nvSpPr>
            <p:spPr bwMode="auto">
              <a:xfrm rot="9691848">
                <a:off x="2540" y="2666"/>
                <a:ext cx="138" cy="44"/>
              </a:xfrm>
              <a:prstGeom prst="line">
                <a:avLst/>
              </a:prstGeom>
              <a:noFill/>
              <a:ln w="9525">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9FF6"/>
                  </a:solidFill>
                  <a:effectLst/>
                  <a:uLnTx/>
                  <a:uFillTx/>
                  <a:latin typeface="思源黑体 CN Normal" panose="020B0400000000000000" pitchFamily="34" charset="-122"/>
                  <a:ea typeface="思源黑体 CN Normal" panose="020B0400000000000000" pitchFamily="34" charset="-122"/>
                </a:endParaRPr>
              </a:p>
            </p:txBody>
          </p:sp>
        </p:grpSp>
        <p:sp>
          <p:nvSpPr>
            <p:cNvPr id="165" name="Text Box 153"/>
            <p:cNvSpPr txBox="1">
              <a:spLocks noChangeArrowheads="1"/>
            </p:cNvSpPr>
            <p:nvPr/>
          </p:nvSpPr>
          <p:spPr bwMode="auto">
            <a:xfrm>
              <a:off x="2963" y="2397"/>
              <a:ext cx="46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1" u="none" strike="noStrike" kern="0" cap="none" spc="0" normalizeH="0" baseline="0" noProof="0">
                  <a:ln>
                    <a:noFill/>
                  </a:ln>
                  <a:solidFill>
                    <a:srgbClr val="009FF6"/>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重组</a:t>
              </a:r>
              <a:endParaRPr kumimoji="0" lang="en-US" altLang="zh-CN" sz="2000" b="0" i="1" u="none" strike="noStrike" kern="0" cap="none" spc="0" normalizeH="0" baseline="0" noProof="0">
                <a:ln>
                  <a:noFill/>
                </a:ln>
                <a:solidFill>
                  <a:srgbClr val="009FF6"/>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grpSp>
        <p:nvGrpSpPr>
          <p:cNvPr id="170" name="Group 200"/>
          <p:cNvGrpSpPr/>
          <p:nvPr/>
        </p:nvGrpSpPr>
        <p:grpSpPr bwMode="auto">
          <a:xfrm>
            <a:off x="6211261" y="3707689"/>
            <a:ext cx="977900" cy="757238"/>
            <a:chOff x="4045" y="1955"/>
            <a:chExt cx="651" cy="505"/>
          </a:xfrm>
        </p:grpSpPr>
        <p:grpSp>
          <p:nvGrpSpPr>
            <p:cNvPr id="171" name="Group 123"/>
            <p:cNvGrpSpPr/>
            <p:nvPr/>
          </p:nvGrpSpPr>
          <p:grpSpPr bwMode="auto">
            <a:xfrm rot="3346875">
              <a:off x="3958" y="2042"/>
              <a:ext cx="282" cy="108"/>
              <a:chOff x="5078" y="1860"/>
              <a:chExt cx="282" cy="108"/>
            </a:xfrm>
          </p:grpSpPr>
          <p:sp>
            <p:nvSpPr>
              <p:cNvPr id="181" name="Rectangle 124"/>
              <p:cNvSpPr>
                <a:spLocks noChangeArrowheads="1"/>
              </p:cNvSpPr>
              <p:nvPr/>
            </p:nvSpPr>
            <p:spPr bwMode="auto">
              <a:xfrm>
                <a:off x="5215" y="1861"/>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182" name="Rectangle 125"/>
              <p:cNvSpPr>
                <a:spLocks noChangeArrowheads="1"/>
              </p:cNvSpPr>
              <p:nvPr/>
            </p:nvSpPr>
            <p:spPr bwMode="auto">
              <a:xfrm>
                <a:off x="5078" y="1860"/>
                <a:ext cx="166" cy="108"/>
              </a:xfrm>
              <a:prstGeom prst="rect">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grpSp>
          <p:nvGrpSpPr>
            <p:cNvPr id="172" name="Group 126"/>
            <p:cNvGrpSpPr/>
            <p:nvPr/>
          </p:nvGrpSpPr>
          <p:grpSpPr bwMode="auto">
            <a:xfrm rot="3215306">
              <a:off x="4158" y="2108"/>
              <a:ext cx="282" cy="108"/>
              <a:chOff x="5078" y="1860"/>
              <a:chExt cx="282" cy="108"/>
            </a:xfrm>
          </p:grpSpPr>
          <p:sp>
            <p:nvSpPr>
              <p:cNvPr id="179" name="Rectangle 127"/>
              <p:cNvSpPr>
                <a:spLocks noChangeArrowheads="1"/>
              </p:cNvSpPr>
              <p:nvPr/>
            </p:nvSpPr>
            <p:spPr bwMode="auto">
              <a:xfrm>
                <a:off x="5214" y="1860"/>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180" name="Rectangle 128"/>
              <p:cNvSpPr>
                <a:spLocks noChangeArrowheads="1"/>
              </p:cNvSpPr>
              <p:nvPr/>
            </p:nvSpPr>
            <p:spPr bwMode="auto">
              <a:xfrm>
                <a:off x="5076" y="1860"/>
                <a:ext cx="166" cy="108"/>
              </a:xfrm>
              <a:prstGeom prst="rect">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grpSp>
          <p:nvGrpSpPr>
            <p:cNvPr id="173" name="Group 129"/>
            <p:cNvGrpSpPr/>
            <p:nvPr/>
          </p:nvGrpSpPr>
          <p:grpSpPr bwMode="auto">
            <a:xfrm rot="3051000">
              <a:off x="4380" y="2184"/>
              <a:ext cx="282" cy="108"/>
              <a:chOff x="5078" y="1860"/>
              <a:chExt cx="282" cy="108"/>
            </a:xfrm>
          </p:grpSpPr>
          <p:sp>
            <p:nvSpPr>
              <p:cNvPr id="177" name="Rectangle 130"/>
              <p:cNvSpPr>
                <a:spLocks noChangeArrowheads="1"/>
              </p:cNvSpPr>
              <p:nvPr/>
            </p:nvSpPr>
            <p:spPr bwMode="auto">
              <a:xfrm>
                <a:off x="5214" y="1860"/>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sp>
            <p:nvSpPr>
              <p:cNvPr id="178" name="Rectangle 131"/>
              <p:cNvSpPr>
                <a:spLocks noChangeArrowheads="1"/>
              </p:cNvSpPr>
              <p:nvPr/>
            </p:nvSpPr>
            <p:spPr bwMode="auto">
              <a:xfrm>
                <a:off x="5078" y="1860"/>
                <a:ext cx="166" cy="108"/>
              </a:xfrm>
              <a:prstGeom prst="rect">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MS PGothic" panose="020B0600070205080204" pitchFamily="34" charset="-128"/>
                </a:endParaRPr>
              </a:p>
            </p:txBody>
          </p:sp>
        </p:grpSp>
        <p:sp>
          <p:nvSpPr>
            <p:cNvPr id="174" name="Line 133"/>
            <p:cNvSpPr>
              <a:spLocks noChangeShapeType="1"/>
            </p:cNvSpPr>
            <p:nvPr/>
          </p:nvSpPr>
          <p:spPr bwMode="auto">
            <a:xfrm>
              <a:off x="4184" y="2216"/>
              <a:ext cx="84" cy="112"/>
            </a:xfrm>
            <a:prstGeom prst="line">
              <a:avLst/>
            </a:prstGeom>
            <a:noFill/>
            <a:ln w="9525">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75" name="Line 134"/>
            <p:cNvSpPr>
              <a:spLocks noChangeShapeType="1"/>
            </p:cNvSpPr>
            <p:nvPr/>
          </p:nvSpPr>
          <p:spPr bwMode="auto">
            <a:xfrm>
              <a:off x="4388" y="2278"/>
              <a:ext cx="82" cy="112"/>
            </a:xfrm>
            <a:prstGeom prst="line">
              <a:avLst/>
            </a:prstGeom>
            <a:noFill/>
            <a:ln w="9525">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76" name="Line 135"/>
            <p:cNvSpPr>
              <a:spLocks noChangeShapeType="1"/>
            </p:cNvSpPr>
            <p:nvPr/>
          </p:nvSpPr>
          <p:spPr bwMode="auto">
            <a:xfrm>
              <a:off x="4620" y="2350"/>
              <a:ext cx="76" cy="110"/>
            </a:xfrm>
            <a:prstGeom prst="line">
              <a:avLst/>
            </a:prstGeom>
            <a:noFill/>
            <a:ln w="9525">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pic>
        <p:nvPicPr>
          <p:cNvPr id="183" name="图片 1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6428" y="4081592"/>
            <a:ext cx="898629" cy="898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wipe(left)">
                                      <p:cBhvr>
                                        <p:cTn id="12" dur="1000"/>
                                        <p:tgtEl>
                                          <p:spTgt spid="1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wipe(up)">
                                      <p:cBhvr>
                                        <p:cTn id="17" dur="1000"/>
                                        <p:tgtEl>
                                          <p:spTgt spid="170"/>
                                        </p:tgtEl>
                                      </p:cBhvr>
                                    </p:animEffect>
                                  </p:childTnLst>
                                </p:cTn>
                              </p:par>
                              <p:par>
                                <p:cTn id="18" presetID="9" presetClass="entr" presetSubtype="0" fill="hold" nodeType="withEffect">
                                  <p:stCondLst>
                                    <p:cond delay="0"/>
                                  </p:stCondLst>
                                  <p:childTnLst>
                                    <p:set>
                                      <p:cBhvr>
                                        <p:cTn id="19" dur="1" fill="hold">
                                          <p:stCondLst>
                                            <p:cond delay="0"/>
                                          </p:stCondLst>
                                        </p:cTn>
                                        <p:tgtEl>
                                          <p:spTgt spid="149">
                                            <p:txEl>
                                              <p:pRg st="0" end="0"/>
                                            </p:txEl>
                                          </p:spTgt>
                                        </p:tgtEl>
                                        <p:attrNameLst>
                                          <p:attrName>style.visibility</p:attrName>
                                        </p:attrNameLst>
                                      </p:cBhvr>
                                      <p:to>
                                        <p:strVal val="visible"/>
                                      </p:to>
                                    </p:set>
                                    <p:animEffect transition="in" filter="dissolve">
                                      <p:cBhvr>
                                        <p:cTn id="20" dur="500"/>
                                        <p:tgtEl>
                                          <p:spTgt spid="149">
                                            <p:txEl>
                                              <p:pRg st="0" end="0"/>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49">
                                            <p:txEl>
                                              <p:pRg st="1" end="1"/>
                                            </p:txEl>
                                          </p:spTgt>
                                        </p:tgtEl>
                                        <p:attrNameLst>
                                          <p:attrName>style.visibility</p:attrName>
                                        </p:attrNameLst>
                                      </p:cBhvr>
                                      <p:to>
                                        <p:strVal val="visible"/>
                                      </p:to>
                                    </p:set>
                                    <p:animEffect transition="in" filter="dissolve">
                                      <p:cBhvr>
                                        <p:cTn id="23" dur="500"/>
                                        <p:tgtEl>
                                          <p:spTgt spid="149">
                                            <p:txEl>
                                              <p:pRg st="1" end="1"/>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49">
                                            <p:txEl>
                                              <p:pRg st="2" end="2"/>
                                            </p:txEl>
                                          </p:spTgt>
                                        </p:tgtEl>
                                        <p:attrNameLst>
                                          <p:attrName>style.visibility</p:attrName>
                                        </p:attrNameLst>
                                      </p:cBhvr>
                                      <p:to>
                                        <p:strVal val="visible"/>
                                      </p:to>
                                    </p:set>
                                    <p:animEffect transition="in" filter="dissolve">
                                      <p:cBhvr>
                                        <p:cTn id="26" dur="500"/>
                                        <p:tgtEl>
                                          <p:spTgt spid="14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50"/>
                                        </p:tgtEl>
                                        <p:attrNameLst>
                                          <p:attrName>style.visibility</p:attrName>
                                        </p:attrNameLst>
                                      </p:cBhvr>
                                      <p:to>
                                        <p:strVal val="visible"/>
                                      </p:to>
                                    </p:set>
                                    <p:animEffect transition="in" filter="wipe(right)">
                                      <p:cBhvr>
                                        <p:cTn id="31" dur="1000"/>
                                        <p:tgtEl>
                                          <p:spTgt spid="15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63"/>
                                        </p:tgtEl>
                                        <p:attrNameLst>
                                          <p:attrName>style.visibility</p:attrName>
                                        </p:attrNameLst>
                                      </p:cBhvr>
                                      <p:to>
                                        <p:strVal val="visible"/>
                                      </p:to>
                                    </p:set>
                                    <p:animEffect transition="in" filter="wipe(right)">
                                      <p:cBhvr>
                                        <p:cTn id="36"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数据报的分片与重组</a:t>
            </a:r>
            <a:endParaRPr lang="zh-CN" altLang="en-US" dirty="0"/>
          </a:p>
        </p:txBody>
      </p:sp>
      <p:grpSp>
        <p:nvGrpSpPr>
          <p:cNvPr id="4" name="Group 70"/>
          <p:cNvGrpSpPr/>
          <p:nvPr/>
        </p:nvGrpSpPr>
        <p:grpSpPr bwMode="auto">
          <a:xfrm>
            <a:off x="5485726" y="3237870"/>
            <a:ext cx="4428933" cy="3138399"/>
            <a:chOff x="2337" y="1436"/>
            <a:chExt cx="2952" cy="2093"/>
          </a:xfrm>
        </p:grpSpPr>
        <p:grpSp>
          <p:nvGrpSpPr>
            <p:cNvPr id="5" name="Group 17"/>
            <p:cNvGrpSpPr/>
            <p:nvPr/>
          </p:nvGrpSpPr>
          <p:grpSpPr bwMode="auto">
            <a:xfrm>
              <a:off x="2613" y="2066"/>
              <a:ext cx="2676" cy="431"/>
              <a:chOff x="3006" y="1205"/>
              <a:chExt cx="2676" cy="431"/>
            </a:xfrm>
          </p:grpSpPr>
          <p:sp>
            <p:nvSpPr>
              <p:cNvPr id="36" name="Rectangle 18"/>
              <p:cNvSpPr>
                <a:spLocks noChangeArrowheads="1"/>
              </p:cNvSpPr>
              <p:nvPr/>
            </p:nvSpPr>
            <p:spPr bwMode="auto">
              <a:xfrm>
                <a:off x="3048" y="1212"/>
                <a:ext cx="2634" cy="342"/>
              </a:xfrm>
              <a:prstGeom prst="rect">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Rectangle 19"/>
              <p:cNvSpPr>
                <a:spLocks noChangeArrowheads="1"/>
              </p:cNvSpPr>
              <p:nvPr/>
            </p:nvSpPr>
            <p:spPr bwMode="auto">
              <a:xfrm>
                <a:off x="3006" y="1242"/>
                <a:ext cx="2634" cy="342"/>
              </a:xfrm>
              <a:prstGeom prst="rect">
                <a:avLst/>
              </a:prstGeom>
              <a:solidFill>
                <a:srgbClr val="F8F0E3"/>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Text Box 20"/>
              <p:cNvSpPr txBox="1">
                <a:spLocks noChangeArrowheads="1"/>
              </p:cNvSpPr>
              <p:nvPr/>
            </p:nvSpPr>
            <p:spPr bwMode="auto">
              <a:xfrm>
                <a:off x="3734" y="1205"/>
                <a:ext cx="290"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ID</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Text Box 21"/>
              <p:cNvSpPr txBox="1">
                <a:spLocks noChangeArrowheads="1"/>
              </p:cNvSpPr>
              <p:nvPr/>
            </p:nvSpPr>
            <p:spPr bwMode="auto">
              <a:xfrm>
                <a:off x="4647" y="1205"/>
                <a:ext cx="471"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offset</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Text Box 22"/>
              <p:cNvSpPr txBox="1">
                <a:spLocks noChangeArrowheads="1"/>
              </p:cNvSpPr>
              <p:nvPr/>
            </p:nvSpPr>
            <p:spPr bwMode="auto">
              <a:xfrm>
                <a:off x="4009" y="1205"/>
                <a:ext cx="610"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fragflag</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23"/>
              <p:cNvSpPr txBox="1">
                <a:spLocks noChangeArrowheads="1"/>
              </p:cNvSpPr>
              <p:nvPr/>
            </p:nvSpPr>
            <p:spPr bwMode="auto">
              <a:xfrm>
                <a:off x="3230" y="1205"/>
                <a:ext cx="517"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length</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=1500</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Line 24"/>
              <p:cNvSpPr>
                <a:spLocks noChangeShapeType="1"/>
              </p:cNvSpPr>
              <p:nvPr/>
            </p:nvSpPr>
            <p:spPr bwMode="auto">
              <a:xfrm>
                <a:off x="3246"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25"/>
              <p:cNvSpPr>
                <a:spLocks noChangeShapeType="1"/>
              </p:cNvSpPr>
              <p:nvPr/>
            </p:nvSpPr>
            <p:spPr bwMode="auto">
              <a:xfrm>
                <a:off x="3750"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Line 26"/>
              <p:cNvSpPr>
                <a:spLocks noChangeShapeType="1"/>
              </p:cNvSpPr>
              <p:nvPr/>
            </p:nvSpPr>
            <p:spPr bwMode="auto">
              <a:xfrm>
                <a:off x="4020" y="1254"/>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Line 27"/>
              <p:cNvSpPr>
                <a:spLocks noChangeShapeType="1"/>
              </p:cNvSpPr>
              <p:nvPr/>
            </p:nvSpPr>
            <p:spPr bwMode="auto">
              <a:xfrm>
                <a:off x="4638"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28"/>
              <p:cNvSpPr>
                <a:spLocks noChangeShapeType="1"/>
              </p:cNvSpPr>
              <p:nvPr/>
            </p:nvSpPr>
            <p:spPr bwMode="auto">
              <a:xfrm>
                <a:off x="5112"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29"/>
              <p:cNvSpPr>
                <a:spLocks noChangeArrowheads="1"/>
              </p:cNvSpPr>
              <p:nvPr/>
            </p:nvSpPr>
            <p:spPr bwMode="auto">
              <a:xfrm>
                <a:off x="5232" y="1212"/>
                <a:ext cx="138" cy="378"/>
              </a:xfrm>
              <a:prstGeom prst="rect">
                <a:avLst/>
              </a:prstGeom>
              <a:solidFill>
                <a:srgbClr val="F8F0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 name="Group 30"/>
            <p:cNvGrpSpPr/>
            <p:nvPr/>
          </p:nvGrpSpPr>
          <p:grpSpPr bwMode="auto">
            <a:xfrm>
              <a:off x="2613" y="2570"/>
              <a:ext cx="2676" cy="431"/>
              <a:chOff x="3006" y="1205"/>
              <a:chExt cx="2676" cy="431"/>
            </a:xfrm>
          </p:grpSpPr>
          <p:sp>
            <p:nvSpPr>
              <p:cNvPr id="24" name="Rectangle 31"/>
              <p:cNvSpPr>
                <a:spLocks noChangeArrowheads="1"/>
              </p:cNvSpPr>
              <p:nvPr/>
            </p:nvSpPr>
            <p:spPr bwMode="auto">
              <a:xfrm>
                <a:off x="3048" y="1212"/>
                <a:ext cx="2634" cy="342"/>
              </a:xfrm>
              <a:prstGeom prst="rect">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32"/>
              <p:cNvSpPr>
                <a:spLocks noChangeArrowheads="1"/>
              </p:cNvSpPr>
              <p:nvPr/>
            </p:nvSpPr>
            <p:spPr bwMode="auto">
              <a:xfrm>
                <a:off x="3006" y="1242"/>
                <a:ext cx="2634" cy="342"/>
              </a:xfrm>
              <a:prstGeom prst="rect">
                <a:avLst/>
              </a:prstGeom>
              <a:solidFill>
                <a:srgbClr val="F8F0E3"/>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Text Box 33"/>
              <p:cNvSpPr txBox="1">
                <a:spLocks noChangeArrowheads="1"/>
              </p:cNvSpPr>
              <p:nvPr/>
            </p:nvSpPr>
            <p:spPr bwMode="auto">
              <a:xfrm>
                <a:off x="3734" y="1205"/>
                <a:ext cx="290"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ID</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Text Box 34"/>
              <p:cNvSpPr txBox="1">
                <a:spLocks noChangeArrowheads="1"/>
              </p:cNvSpPr>
              <p:nvPr/>
            </p:nvSpPr>
            <p:spPr bwMode="auto">
              <a:xfrm>
                <a:off x="4647" y="1205"/>
                <a:ext cx="471"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offset</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=185</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35"/>
              <p:cNvSpPr txBox="1">
                <a:spLocks noChangeArrowheads="1"/>
              </p:cNvSpPr>
              <p:nvPr/>
            </p:nvSpPr>
            <p:spPr bwMode="auto">
              <a:xfrm>
                <a:off x="4009" y="1205"/>
                <a:ext cx="610"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fragflag</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Text Box 36"/>
              <p:cNvSpPr txBox="1">
                <a:spLocks noChangeArrowheads="1"/>
              </p:cNvSpPr>
              <p:nvPr/>
            </p:nvSpPr>
            <p:spPr bwMode="auto">
              <a:xfrm>
                <a:off x="3230" y="1205"/>
                <a:ext cx="517"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length</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=1500</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Line 37"/>
              <p:cNvSpPr>
                <a:spLocks noChangeShapeType="1"/>
              </p:cNvSpPr>
              <p:nvPr/>
            </p:nvSpPr>
            <p:spPr bwMode="auto">
              <a:xfrm>
                <a:off x="3246"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Line 38"/>
              <p:cNvSpPr>
                <a:spLocks noChangeShapeType="1"/>
              </p:cNvSpPr>
              <p:nvPr/>
            </p:nvSpPr>
            <p:spPr bwMode="auto">
              <a:xfrm>
                <a:off x="3750"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Line 39"/>
              <p:cNvSpPr>
                <a:spLocks noChangeShapeType="1"/>
              </p:cNvSpPr>
              <p:nvPr/>
            </p:nvSpPr>
            <p:spPr bwMode="auto">
              <a:xfrm>
                <a:off x="4020" y="1254"/>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Line 40"/>
              <p:cNvSpPr>
                <a:spLocks noChangeShapeType="1"/>
              </p:cNvSpPr>
              <p:nvPr/>
            </p:nvSpPr>
            <p:spPr bwMode="auto">
              <a:xfrm>
                <a:off x="4638"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Line 41"/>
              <p:cNvSpPr>
                <a:spLocks noChangeShapeType="1"/>
              </p:cNvSpPr>
              <p:nvPr/>
            </p:nvSpPr>
            <p:spPr bwMode="auto">
              <a:xfrm>
                <a:off x="5112"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Rectangle 42"/>
              <p:cNvSpPr>
                <a:spLocks noChangeArrowheads="1"/>
              </p:cNvSpPr>
              <p:nvPr/>
            </p:nvSpPr>
            <p:spPr bwMode="auto">
              <a:xfrm>
                <a:off x="5232" y="1212"/>
                <a:ext cx="138" cy="378"/>
              </a:xfrm>
              <a:prstGeom prst="rect">
                <a:avLst/>
              </a:prstGeom>
              <a:solidFill>
                <a:srgbClr val="F8F0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 name="Group 43"/>
            <p:cNvGrpSpPr/>
            <p:nvPr/>
          </p:nvGrpSpPr>
          <p:grpSpPr bwMode="auto">
            <a:xfrm>
              <a:off x="2607" y="3092"/>
              <a:ext cx="2676" cy="437"/>
              <a:chOff x="3006" y="1205"/>
              <a:chExt cx="2676" cy="437"/>
            </a:xfrm>
          </p:grpSpPr>
          <p:sp>
            <p:nvSpPr>
              <p:cNvPr id="12" name="Rectangle 44"/>
              <p:cNvSpPr>
                <a:spLocks noChangeArrowheads="1"/>
              </p:cNvSpPr>
              <p:nvPr/>
            </p:nvSpPr>
            <p:spPr bwMode="auto">
              <a:xfrm>
                <a:off x="3048" y="1212"/>
                <a:ext cx="2634" cy="342"/>
              </a:xfrm>
              <a:prstGeom prst="rect">
                <a:avLst/>
              </a:prstGeom>
              <a:solidFill>
                <a:srgbClr val="009F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Rectangle 45"/>
              <p:cNvSpPr>
                <a:spLocks noChangeArrowheads="1"/>
              </p:cNvSpPr>
              <p:nvPr/>
            </p:nvSpPr>
            <p:spPr bwMode="auto">
              <a:xfrm>
                <a:off x="3006" y="1242"/>
                <a:ext cx="2634" cy="342"/>
              </a:xfrm>
              <a:prstGeom prst="rect">
                <a:avLst/>
              </a:prstGeom>
              <a:solidFill>
                <a:srgbClr val="F8F0E3"/>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Text Box 46"/>
              <p:cNvSpPr txBox="1">
                <a:spLocks noChangeArrowheads="1"/>
              </p:cNvSpPr>
              <p:nvPr/>
            </p:nvSpPr>
            <p:spPr bwMode="auto">
              <a:xfrm>
                <a:off x="3734" y="1205"/>
                <a:ext cx="290"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ID</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Text Box 47"/>
              <p:cNvSpPr txBox="1">
                <a:spLocks noChangeArrowheads="1"/>
              </p:cNvSpPr>
              <p:nvPr/>
            </p:nvSpPr>
            <p:spPr bwMode="auto">
              <a:xfrm>
                <a:off x="4647" y="1211"/>
                <a:ext cx="471"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offset</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=370</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Text Box 48"/>
              <p:cNvSpPr txBox="1">
                <a:spLocks noChangeArrowheads="1"/>
              </p:cNvSpPr>
              <p:nvPr/>
            </p:nvSpPr>
            <p:spPr bwMode="auto">
              <a:xfrm>
                <a:off x="4009" y="1211"/>
                <a:ext cx="610"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fragflag</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Text Box 49"/>
              <p:cNvSpPr txBox="1">
                <a:spLocks noChangeArrowheads="1"/>
              </p:cNvSpPr>
              <p:nvPr/>
            </p:nvSpPr>
            <p:spPr bwMode="auto">
              <a:xfrm>
                <a:off x="3230" y="1205"/>
                <a:ext cx="517"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length</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=1040</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Line 50"/>
              <p:cNvSpPr>
                <a:spLocks noChangeShapeType="1"/>
              </p:cNvSpPr>
              <p:nvPr/>
            </p:nvSpPr>
            <p:spPr bwMode="auto">
              <a:xfrm>
                <a:off x="3246"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Line 51"/>
              <p:cNvSpPr>
                <a:spLocks noChangeShapeType="1"/>
              </p:cNvSpPr>
              <p:nvPr/>
            </p:nvSpPr>
            <p:spPr bwMode="auto">
              <a:xfrm>
                <a:off x="3750"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Line 52"/>
              <p:cNvSpPr>
                <a:spLocks noChangeShapeType="1"/>
              </p:cNvSpPr>
              <p:nvPr/>
            </p:nvSpPr>
            <p:spPr bwMode="auto">
              <a:xfrm>
                <a:off x="4020" y="1254"/>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Line 53"/>
              <p:cNvSpPr>
                <a:spLocks noChangeShapeType="1"/>
              </p:cNvSpPr>
              <p:nvPr/>
            </p:nvSpPr>
            <p:spPr bwMode="auto">
              <a:xfrm>
                <a:off x="4638"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Line 54"/>
              <p:cNvSpPr>
                <a:spLocks noChangeShapeType="1"/>
              </p:cNvSpPr>
              <p:nvPr/>
            </p:nvSpPr>
            <p:spPr bwMode="auto">
              <a:xfrm>
                <a:off x="5112"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55"/>
              <p:cNvSpPr>
                <a:spLocks noChangeArrowheads="1"/>
              </p:cNvSpPr>
              <p:nvPr/>
            </p:nvSpPr>
            <p:spPr bwMode="auto">
              <a:xfrm>
                <a:off x="5232" y="1212"/>
                <a:ext cx="138" cy="378"/>
              </a:xfrm>
              <a:prstGeom prst="rect">
                <a:avLst/>
              </a:prstGeom>
              <a:solidFill>
                <a:srgbClr val="F8F0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 name="Freeform 56"/>
            <p:cNvSpPr/>
            <p:nvPr/>
          </p:nvSpPr>
          <p:spPr bwMode="auto">
            <a:xfrm>
              <a:off x="2337" y="1443"/>
              <a:ext cx="210" cy="1344"/>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009FF6"/>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Line 57"/>
            <p:cNvSpPr>
              <a:spLocks noChangeShapeType="1"/>
            </p:cNvSpPr>
            <p:nvPr/>
          </p:nvSpPr>
          <p:spPr bwMode="auto">
            <a:xfrm>
              <a:off x="2337" y="2787"/>
              <a:ext cx="228" cy="0"/>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58"/>
            <p:cNvSpPr>
              <a:spLocks noChangeShapeType="1"/>
            </p:cNvSpPr>
            <p:nvPr/>
          </p:nvSpPr>
          <p:spPr bwMode="auto">
            <a:xfrm>
              <a:off x="2339" y="2790"/>
              <a:ext cx="210" cy="498"/>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59"/>
            <p:cNvSpPr txBox="1">
              <a:spLocks noChangeArrowheads="1"/>
            </p:cNvSpPr>
            <p:nvPr/>
          </p:nvSpPr>
          <p:spPr bwMode="auto">
            <a:xfrm>
              <a:off x="2337" y="1436"/>
              <a:ext cx="251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r>
                <a:rPr kumimoji="0" lang="zh-CN" altLang="en-US" sz="18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个大数据报切分成若干个小数据报</a:t>
              </a:r>
              <a:endParaRPr kumimoji="0" lang="en-US" altLang="zh-CN" sz="18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8" name="Group 4"/>
          <p:cNvGrpSpPr/>
          <p:nvPr/>
        </p:nvGrpSpPr>
        <p:grpSpPr bwMode="auto">
          <a:xfrm>
            <a:off x="5377584" y="2526057"/>
            <a:ext cx="4014787" cy="647145"/>
            <a:chOff x="3006" y="1205"/>
            <a:chExt cx="2676" cy="431"/>
          </a:xfrm>
        </p:grpSpPr>
        <p:sp>
          <p:nvSpPr>
            <p:cNvPr id="49" name="Rectangle 5"/>
            <p:cNvSpPr>
              <a:spLocks noChangeArrowheads="1"/>
            </p:cNvSpPr>
            <p:nvPr/>
          </p:nvSpPr>
          <p:spPr bwMode="auto">
            <a:xfrm>
              <a:off x="3048" y="1212"/>
              <a:ext cx="2634" cy="342"/>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Rectangle 6"/>
            <p:cNvSpPr>
              <a:spLocks noChangeArrowheads="1"/>
            </p:cNvSpPr>
            <p:nvPr/>
          </p:nvSpPr>
          <p:spPr bwMode="auto">
            <a:xfrm>
              <a:off x="3006" y="1242"/>
              <a:ext cx="2634" cy="342"/>
            </a:xfrm>
            <a:prstGeom prst="rect">
              <a:avLst/>
            </a:prstGeom>
            <a:solidFill>
              <a:srgbClr val="F8F0E3"/>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Text Box 7"/>
            <p:cNvSpPr txBox="1">
              <a:spLocks noChangeArrowheads="1"/>
            </p:cNvSpPr>
            <p:nvPr/>
          </p:nvSpPr>
          <p:spPr bwMode="auto">
            <a:xfrm>
              <a:off x="3734" y="1205"/>
              <a:ext cx="290"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ID</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=x</a:t>
              </a:r>
              <a:endParaRPr kumimoji="0" lang="en-US"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8"/>
            <p:cNvSpPr txBox="1">
              <a:spLocks noChangeArrowheads="1"/>
            </p:cNvSpPr>
            <p:nvPr/>
          </p:nvSpPr>
          <p:spPr bwMode="auto">
            <a:xfrm>
              <a:off x="4647" y="1205"/>
              <a:ext cx="471"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offset</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Text Box 9"/>
            <p:cNvSpPr txBox="1">
              <a:spLocks noChangeArrowheads="1"/>
            </p:cNvSpPr>
            <p:nvPr/>
          </p:nvSpPr>
          <p:spPr bwMode="auto">
            <a:xfrm>
              <a:off x="4009" y="1205"/>
              <a:ext cx="61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fragflag</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Text Box 10"/>
            <p:cNvSpPr txBox="1">
              <a:spLocks noChangeArrowheads="1"/>
            </p:cNvSpPr>
            <p:nvPr/>
          </p:nvSpPr>
          <p:spPr bwMode="auto">
            <a:xfrm>
              <a:off x="3230" y="1205"/>
              <a:ext cx="517"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length</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=4000</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Line 11"/>
            <p:cNvSpPr>
              <a:spLocks noChangeShapeType="1"/>
            </p:cNvSpPr>
            <p:nvPr/>
          </p:nvSpPr>
          <p:spPr bwMode="auto">
            <a:xfrm>
              <a:off x="3246"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Line 12"/>
            <p:cNvSpPr>
              <a:spLocks noChangeShapeType="1"/>
            </p:cNvSpPr>
            <p:nvPr/>
          </p:nvSpPr>
          <p:spPr bwMode="auto">
            <a:xfrm>
              <a:off x="3750"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Line 13"/>
            <p:cNvSpPr>
              <a:spLocks noChangeShapeType="1"/>
            </p:cNvSpPr>
            <p:nvPr/>
          </p:nvSpPr>
          <p:spPr bwMode="auto">
            <a:xfrm>
              <a:off x="4020" y="1254"/>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Line 14"/>
            <p:cNvSpPr>
              <a:spLocks noChangeShapeType="1"/>
            </p:cNvSpPr>
            <p:nvPr/>
          </p:nvSpPr>
          <p:spPr bwMode="auto">
            <a:xfrm>
              <a:off x="4638"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Line 15"/>
            <p:cNvSpPr>
              <a:spLocks noChangeShapeType="1"/>
            </p:cNvSpPr>
            <p:nvPr/>
          </p:nvSpPr>
          <p:spPr bwMode="auto">
            <a:xfrm>
              <a:off x="5112" y="1242"/>
              <a:ext cx="0" cy="34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Rectangle 16"/>
            <p:cNvSpPr>
              <a:spLocks noChangeArrowheads="1"/>
            </p:cNvSpPr>
            <p:nvPr/>
          </p:nvSpPr>
          <p:spPr bwMode="auto">
            <a:xfrm>
              <a:off x="5232" y="1212"/>
              <a:ext cx="138" cy="378"/>
            </a:xfrm>
            <a:prstGeom prst="rect">
              <a:avLst/>
            </a:prstGeom>
            <a:solidFill>
              <a:srgbClr val="F8F0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1" name="Text Box 61"/>
          <p:cNvSpPr txBox="1">
            <a:spLocks noChangeArrowheads="1"/>
          </p:cNvSpPr>
          <p:nvPr/>
        </p:nvSpPr>
        <p:spPr bwMode="auto">
          <a:xfrm>
            <a:off x="2717079" y="4111436"/>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数据字段中有</a:t>
            </a:r>
            <a:r>
              <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1480</a:t>
            </a:r>
            <a:r>
              <a:rPr lang="zh-CN" altLang="en-US"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字节</a:t>
            </a:r>
            <a:endPar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Text Box 63"/>
          <p:cNvSpPr txBox="1">
            <a:spLocks noChangeArrowheads="1"/>
          </p:cNvSpPr>
          <p:nvPr/>
        </p:nvSpPr>
        <p:spPr bwMode="auto">
          <a:xfrm>
            <a:off x="3217576" y="4857857"/>
            <a:ext cx="107163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r>
              <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offset =</a:t>
            </a:r>
            <a:endPar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r>
              <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1480/8 </a:t>
            </a:r>
            <a:endParaRPr lang="en-US" altLang="zh-CN" sz="20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Line 68"/>
          <p:cNvSpPr>
            <a:spLocks noChangeShapeType="1"/>
          </p:cNvSpPr>
          <p:nvPr/>
        </p:nvSpPr>
        <p:spPr bwMode="auto">
          <a:xfrm>
            <a:off x="3856759" y="4475505"/>
            <a:ext cx="2474912"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Line 69"/>
          <p:cNvSpPr>
            <a:spLocks noChangeShapeType="1"/>
          </p:cNvSpPr>
          <p:nvPr/>
        </p:nvSpPr>
        <p:spPr bwMode="auto">
          <a:xfrm flipH="1">
            <a:off x="4172671" y="5235917"/>
            <a:ext cx="4414838"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5" name="组合 64"/>
          <p:cNvGrpSpPr/>
          <p:nvPr/>
        </p:nvGrpSpPr>
        <p:grpSpPr>
          <a:xfrm>
            <a:off x="2318472" y="2543958"/>
            <a:ext cx="2873121" cy="1851084"/>
            <a:chOff x="515938" y="1783670"/>
            <a:chExt cx="2873121" cy="1851084"/>
          </a:xfrm>
        </p:grpSpPr>
        <p:sp>
          <p:nvSpPr>
            <p:cNvPr id="66" name="Rectangle 60"/>
            <p:cNvSpPr>
              <a:spLocks noChangeArrowheads="1"/>
            </p:cNvSpPr>
            <p:nvPr/>
          </p:nvSpPr>
          <p:spPr bwMode="auto">
            <a:xfrm>
              <a:off x="715709" y="2048841"/>
              <a:ext cx="267335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85000"/>
                </a:lnSpc>
                <a:spcBef>
                  <a:spcPct val="20000"/>
                </a:spcBef>
                <a:spcAft>
                  <a:spcPts val="0"/>
                </a:spcAft>
                <a:buClr>
                  <a:srgbClr val="000099"/>
                </a:buClr>
                <a:buSzPct val="65000"/>
                <a:buFontTx/>
                <a:buNone/>
                <a:defRPr/>
              </a:pPr>
              <a:endParaRPr kumimoji="0" lang="en-US" altLang="zh-CN" sz="2800" b="0" i="1"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85000"/>
                </a:lnSpc>
                <a:spcBef>
                  <a:spcPct val="20000"/>
                </a:spcBef>
                <a:spcAft>
                  <a:spcPts val="0"/>
                </a:spcAft>
                <a:buClr>
                  <a:srgbClr val="000099"/>
                </a:buClr>
                <a:buSzPct val="65000"/>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4000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字节的数据报</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85000"/>
                </a:lnSpc>
                <a:spcBef>
                  <a:spcPct val="20000"/>
                </a:spcBef>
                <a:spcAft>
                  <a:spcPts val="0"/>
                </a:spcAft>
                <a:buClr>
                  <a:srgbClr val="000099"/>
                </a:buClr>
                <a:buSzPct val="65000"/>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MTU = 1500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字节</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85000"/>
                </a:lnSpc>
                <a:spcBef>
                  <a:spcPct val="20000"/>
                </a:spcBef>
                <a:spcAft>
                  <a:spcPts val="0"/>
                </a:spcAft>
                <a:buClr>
                  <a:srgbClr val="000099"/>
                </a:buClr>
                <a:buSzPct val="65000"/>
                <a:buFontTx/>
                <a:buNone/>
                <a:defRPr/>
              </a:pP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Rectangle 11"/>
            <p:cNvSpPr>
              <a:spLocks noChangeArrowheads="1"/>
            </p:cNvSpPr>
            <p:nvPr/>
          </p:nvSpPr>
          <p:spPr bwMode="auto">
            <a:xfrm>
              <a:off x="515938" y="1783670"/>
              <a:ext cx="1365644"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示例</a:t>
              </a:r>
              <a:r>
                <a:rPr kumimoji="1" lang="en-US" altLang="zh-CN"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dissolve">
                                      <p:cBhvr>
                                        <p:cTn id="20" dur="500"/>
                                        <p:tgtEl>
                                          <p:spTgt spid="61"/>
                                        </p:tgtEl>
                                      </p:cBhvr>
                                    </p:animEffect>
                                  </p:childTnLst>
                                </p:cTn>
                              </p:par>
                              <p:par>
                                <p:cTn id="21" presetID="9"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dissolve">
                                      <p:cBhvr>
                                        <p:cTn id="23" dur="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dissolve">
                                      <p:cBhvr>
                                        <p:cTn id="28" dur="500"/>
                                        <p:tgtEl>
                                          <p:spTgt spid="62"/>
                                        </p:tgtEl>
                                      </p:cBhvr>
                                    </p:animEffect>
                                  </p:childTnLst>
                                </p:cTn>
                              </p:par>
                              <p:par>
                                <p:cTn id="29" presetID="9"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dissolve">
                                      <p:cBhvr>
                                        <p:cTn id="3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设备编址</a:t>
            </a:r>
            <a:r>
              <a:rPr lang="en-US" altLang="zh-CN" dirty="0"/>
              <a:t>——IPv4</a:t>
            </a:r>
            <a:r>
              <a:rPr lang="zh-CN" altLang="en-US" dirty="0"/>
              <a:t>地址</a:t>
            </a:r>
            <a:endParaRPr lang="zh-CN" altLang="en-US" dirty="0"/>
          </a:p>
        </p:txBody>
      </p:sp>
      <p:grpSp>
        <p:nvGrpSpPr>
          <p:cNvPr id="4" name="组合 3"/>
          <p:cNvGrpSpPr/>
          <p:nvPr/>
        </p:nvGrpSpPr>
        <p:grpSpPr>
          <a:xfrm>
            <a:off x="1787928" y="3952855"/>
            <a:ext cx="3851911" cy="476221"/>
            <a:chOff x="1403750" y="3593123"/>
            <a:chExt cx="3851911"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地址用来表示什么？</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3131429" y="4508931"/>
            <a:ext cx="4620487" cy="517461"/>
            <a:chOff x="4628791" y="2375498"/>
            <a:chExt cx="3892170" cy="701023"/>
          </a:xfrm>
        </p:grpSpPr>
        <p:sp>
          <p:nvSpPr>
            <p:cNvPr id="10" name="矩形: 圆角 9"/>
            <p:cNvSpPr/>
            <p:nvPr/>
          </p:nvSpPr>
          <p:spPr>
            <a:xfrm>
              <a:off x="4628791" y="2375498"/>
              <a:ext cx="3892170"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4802675" y="2432868"/>
              <a:ext cx="3568158" cy="62543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主机、路由器 </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or</a:t>
              </a:r>
              <a:r>
                <a:rPr kumimoji="0" lang="en-US" altLang="zh-CN"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a:t>
              </a: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接口？</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12" name="组合 11"/>
          <p:cNvGrpSpPr/>
          <p:nvPr/>
        </p:nvGrpSpPr>
        <p:grpSpPr>
          <a:xfrm>
            <a:off x="2370108" y="3263292"/>
            <a:ext cx="2392947" cy="584775"/>
            <a:chOff x="1263767" y="4127662"/>
            <a:chExt cx="2742828" cy="584775"/>
          </a:xfrm>
        </p:grpSpPr>
        <p:sp>
          <p:nvSpPr>
            <p:cNvPr id="13" name="矩形: 圆角 12"/>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13"/>
            <p:cNvSpPr/>
            <p:nvPr/>
          </p:nvSpPr>
          <p:spPr>
            <a:xfrm>
              <a:off x="1735233" y="4172591"/>
              <a:ext cx="1831363"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192.168.0.12</a:t>
              </a:r>
              <a:endPar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p:cNvGrpSpPr/>
          <p:nvPr/>
        </p:nvGrpSpPr>
        <p:grpSpPr>
          <a:xfrm>
            <a:off x="6137387" y="3263291"/>
            <a:ext cx="2392947" cy="584775"/>
            <a:chOff x="1263767" y="4127662"/>
            <a:chExt cx="2742828" cy="584775"/>
          </a:xfrm>
        </p:grpSpPr>
        <p:sp>
          <p:nvSpPr>
            <p:cNvPr id="16" name="矩形: 圆角 15"/>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a:off x="1883623" y="4172591"/>
              <a:ext cx="1534583"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10.0.0.23</a:t>
              </a:r>
              <a:endPar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 name="组合 17"/>
          <p:cNvGrpSpPr/>
          <p:nvPr/>
        </p:nvGrpSpPr>
        <p:grpSpPr>
          <a:xfrm>
            <a:off x="1787928" y="5107258"/>
            <a:ext cx="6115515" cy="476221"/>
            <a:chOff x="1403750" y="3593123"/>
            <a:chExt cx="6115515" cy="476221"/>
          </a:xfrm>
        </p:grpSpPr>
        <p:grpSp>
          <p:nvGrpSpPr>
            <p:cNvPr id="19" name="组合 18"/>
            <p:cNvGrpSpPr/>
            <p:nvPr/>
          </p:nvGrpSpPr>
          <p:grpSpPr>
            <a:xfrm>
              <a:off x="1403750" y="3593123"/>
              <a:ext cx="490436" cy="476221"/>
              <a:chOff x="1403750" y="3593123"/>
              <a:chExt cx="808892" cy="785446"/>
            </a:xfrm>
          </p:grpSpPr>
          <p:sp>
            <p:nvSpPr>
              <p:cNvPr id="21" name="对话气泡: 椭圆形 20"/>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round-web-cam_17861"/>
              <p:cNvSpPr>
                <a:spLocks noChangeAspect="1"/>
              </p:cNvSpPr>
              <p:nvPr/>
            </p:nvSpPr>
            <p:spPr bwMode="auto">
              <a:xfrm>
                <a:off x="1567765" y="3705355"/>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20" name="Text Box 79"/>
            <p:cNvSpPr txBox="1">
              <a:spLocks noChangeArrowheads="1"/>
            </p:cNvSpPr>
            <p:nvPr/>
          </p:nvSpPr>
          <p:spPr bwMode="auto">
            <a:xfrm>
              <a:off x="1985930" y="3593123"/>
              <a:ext cx="55333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一台主机、路由器只有</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 name="组合 22"/>
          <p:cNvGrpSpPr/>
          <p:nvPr/>
        </p:nvGrpSpPr>
        <p:grpSpPr>
          <a:xfrm>
            <a:off x="2310216" y="5583480"/>
            <a:ext cx="9145796" cy="584776"/>
            <a:chOff x="3946984" y="2375499"/>
            <a:chExt cx="7704165" cy="792218"/>
          </a:xfrm>
        </p:grpSpPr>
        <p:sp>
          <p:nvSpPr>
            <p:cNvPr id="24" name="矩形: 圆角 23"/>
            <p:cNvSpPr/>
            <p:nvPr/>
          </p:nvSpPr>
          <p:spPr>
            <a:xfrm>
              <a:off x="3970604" y="2375499"/>
              <a:ext cx="6201636" cy="792218"/>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5" name="文本框 24"/>
            <p:cNvSpPr txBox="1"/>
            <p:nvPr/>
          </p:nvSpPr>
          <p:spPr>
            <a:xfrm>
              <a:off x="3946984" y="2378079"/>
              <a:ext cx="7704165" cy="71186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地址与接口有关，而与主机</a:t>
              </a:r>
              <a:r>
                <a:rPr kumimoji="0" lang="en-US" altLang="zh-CN"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路由器却没有太多关联。</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26" name="组合 25"/>
          <p:cNvGrpSpPr/>
          <p:nvPr/>
        </p:nvGrpSpPr>
        <p:grpSpPr>
          <a:xfrm>
            <a:off x="1737764" y="2534619"/>
            <a:ext cx="2958785" cy="526732"/>
            <a:chOff x="722008" y="1303131"/>
            <a:chExt cx="2825135" cy="502940"/>
          </a:xfrm>
        </p:grpSpPr>
        <p:sp>
          <p:nvSpPr>
            <p:cNvPr id="27" name="流程图: 手动输入 6"/>
            <p:cNvSpPr/>
            <p:nvPr/>
          </p:nvSpPr>
          <p:spPr>
            <a:xfrm rot="5400000" flipV="1">
              <a:off x="2029940" y="265198"/>
              <a:ext cx="475861" cy="255854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grpSp>
          <p:nvGrpSpPr>
            <p:cNvPr id="28" name="组合 27"/>
            <p:cNvGrpSpPr/>
            <p:nvPr/>
          </p:nvGrpSpPr>
          <p:grpSpPr>
            <a:xfrm>
              <a:off x="722008" y="1303131"/>
              <a:ext cx="546594" cy="475865"/>
              <a:chOff x="708742" y="1296102"/>
              <a:chExt cx="454744" cy="283828"/>
            </a:xfrm>
          </p:grpSpPr>
          <p:sp>
            <p:nvSpPr>
              <p:cNvPr id="30" name="平行四边形 29"/>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平行四边形 30"/>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9" name="Text Box 79"/>
            <p:cNvSpPr txBox="1">
              <a:spLocks noChangeArrowheads="1"/>
            </p:cNvSpPr>
            <p:nvPr/>
          </p:nvSpPr>
          <p:spPr bwMode="auto">
            <a:xfrm>
              <a:off x="1351236" y="1335871"/>
              <a:ext cx="211673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 </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地址示例</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dirty="0">
                <a:solidFill>
                  <a:schemeClr val="bg1"/>
                </a:solidFill>
              </a:rPr>
              <a:t>5</a:t>
            </a:r>
            <a:r>
              <a:rPr lang="en-US" altLang="zh-CN" b="0" dirty="0">
                <a:solidFill>
                  <a:schemeClr val="bg1"/>
                </a:solidFill>
                <a:latin typeface="Microsoft YaHei UI" panose="020B0503020204020204" pitchFamily="34" charset="-122"/>
                <a:ea typeface="Microsoft YaHei UI" panose="020B0503020204020204" pitchFamily="34" charset="-122"/>
              </a:rPr>
              <a:t>.1</a:t>
            </a:r>
            <a:r>
              <a:rPr lang="zh-CN" altLang="en-US" dirty="0">
                <a:solidFill>
                  <a:schemeClr val="bg1"/>
                </a:solidFill>
              </a:rPr>
              <a:t> 网络互联基础</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p:cNvPicPr>
            <a:picLocks noChangeAspect="1"/>
          </p:cNvPicPr>
          <p:nvPr/>
        </p:nvPicPr>
        <p:blipFill rotWithShape="1">
          <a:blip r:embed="rId1" cstate="screen"/>
          <a:srcRect/>
          <a:stretch>
            <a:fill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p:cNvPicPr>
            <a:picLocks noChangeAspect="1"/>
          </p:cNvPicPr>
          <p:nvPr/>
        </p:nvPicPr>
        <p:blipFill rotWithShape="1">
          <a:blip r:embed="rId1" cstate="screen"/>
          <a:srcRect/>
          <a:stretch>
            <a:fill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p:cNvPicPr>
            <a:picLocks noChangeAspect="1"/>
          </p:cNvPicPr>
          <p:nvPr/>
        </p:nvPicPr>
        <p:blipFill rotWithShape="1">
          <a:blip r:embed="rId1" cstate="screen"/>
          <a:srcRect/>
          <a:stretch>
            <a:fill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p:cNvPicPr>
            <a:picLocks noChangeAspect="1"/>
          </p:cNvPicPr>
          <p:nvPr/>
        </p:nvPicPr>
        <p:blipFill rotWithShape="1">
          <a:blip r:embed="rId1" cstate="screen"/>
          <a:srcRect/>
          <a:stretch>
            <a:fill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设备编址</a:t>
            </a:r>
            <a:r>
              <a:rPr lang="en-US" altLang="zh-CN" dirty="0"/>
              <a:t>——IPv4</a:t>
            </a:r>
            <a:r>
              <a:rPr lang="zh-CN" altLang="en-US" dirty="0"/>
              <a:t>地址</a:t>
            </a:r>
            <a:endParaRPr lang="zh-CN" altLang="en-US" dirty="0"/>
          </a:p>
        </p:txBody>
      </p:sp>
      <p:grpSp>
        <p:nvGrpSpPr>
          <p:cNvPr id="12" name="组合 11"/>
          <p:cNvGrpSpPr/>
          <p:nvPr/>
        </p:nvGrpSpPr>
        <p:grpSpPr>
          <a:xfrm>
            <a:off x="2370108" y="3263292"/>
            <a:ext cx="2392947" cy="584775"/>
            <a:chOff x="1263767" y="4127662"/>
            <a:chExt cx="2742828" cy="584775"/>
          </a:xfrm>
        </p:grpSpPr>
        <p:sp>
          <p:nvSpPr>
            <p:cNvPr id="13" name="矩形: 圆角 12"/>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13"/>
            <p:cNvSpPr/>
            <p:nvPr/>
          </p:nvSpPr>
          <p:spPr>
            <a:xfrm>
              <a:off x="1735233" y="4172591"/>
              <a:ext cx="1831363"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192.168.0.12</a:t>
              </a:r>
              <a:endPar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p:cNvGrpSpPr/>
          <p:nvPr/>
        </p:nvGrpSpPr>
        <p:grpSpPr>
          <a:xfrm>
            <a:off x="6137387" y="3263291"/>
            <a:ext cx="2392947" cy="584775"/>
            <a:chOff x="1263767" y="4127662"/>
            <a:chExt cx="2742828" cy="584775"/>
          </a:xfrm>
        </p:grpSpPr>
        <p:sp>
          <p:nvSpPr>
            <p:cNvPr id="16" name="矩形: 圆角 15"/>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a:off x="1883623" y="4172591"/>
              <a:ext cx="1534583"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10.0.0.23</a:t>
              </a:r>
              <a:endPar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6" name="组合 25"/>
          <p:cNvGrpSpPr/>
          <p:nvPr/>
        </p:nvGrpSpPr>
        <p:grpSpPr>
          <a:xfrm>
            <a:off x="1737764" y="2534619"/>
            <a:ext cx="2958785" cy="526732"/>
            <a:chOff x="722008" y="1303131"/>
            <a:chExt cx="2825135" cy="502940"/>
          </a:xfrm>
        </p:grpSpPr>
        <p:sp>
          <p:nvSpPr>
            <p:cNvPr id="27" name="流程图: 手动输入 6"/>
            <p:cNvSpPr/>
            <p:nvPr/>
          </p:nvSpPr>
          <p:spPr>
            <a:xfrm rot="5400000" flipV="1">
              <a:off x="2029940" y="265198"/>
              <a:ext cx="475861" cy="255854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grpSp>
          <p:nvGrpSpPr>
            <p:cNvPr id="28" name="组合 27"/>
            <p:cNvGrpSpPr/>
            <p:nvPr/>
          </p:nvGrpSpPr>
          <p:grpSpPr>
            <a:xfrm>
              <a:off x="722008" y="1303131"/>
              <a:ext cx="546594" cy="475865"/>
              <a:chOff x="708742" y="1296102"/>
              <a:chExt cx="454744" cy="283828"/>
            </a:xfrm>
          </p:grpSpPr>
          <p:sp>
            <p:nvSpPr>
              <p:cNvPr id="30" name="平行四边形 29"/>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平行四边形 30"/>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9" name="Text Box 79"/>
            <p:cNvSpPr txBox="1">
              <a:spLocks noChangeArrowheads="1"/>
            </p:cNvSpPr>
            <p:nvPr/>
          </p:nvSpPr>
          <p:spPr bwMode="auto">
            <a:xfrm>
              <a:off x="1351236" y="1335871"/>
              <a:ext cx="211673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 </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地址示例</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grpSp>
        <p:nvGrpSpPr>
          <p:cNvPr id="32" name="组合 31"/>
          <p:cNvGrpSpPr/>
          <p:nvPr/>
        </p:nvGrpSpPr>
        <p:grpSpPr>
          <a:xfrm>
            <a:off x="1737765" y="4180051"/>
            <a:ext cx="5202667" cy="476221"/>
            <a:chOff x="1403750" y="3593123"/>
            <a:chExt cx="5202667" cy="476221"/>
          </a:xfrm>
        </p:grpSpPr>
        <p:grpSp>
          <p:nvGrpSpPr>
            <p:cNvPr id="33" name="组合 32"/>
            <p:cNvGrpSpPr/>
            <p:nvPr/>
          </p:nvGrpSpPr>
          <p:grpSpPr>
            <a:xfrm>
              <a:off x="1403750" y="3593123"/>
              <a:ext cx="490436" cy="476221"/>
              <a:chOff x="1403750" y="3593123"/>
              <a:chExt cx="808892" cy="785446"/>
            </a:xfrm>
          </p:grpSpPr>
          <p:sp>
            <p:nvSpPr>
              <p:cNvPr id="35" name="对话气泡: 椭圆形 3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34" name="Text Box 79"/>
            <p:cNvSpPr txBox="1">
              <a:spLocks noChangeArrowheads="1"/>
            </p:cNvSpPr>
            <p:nvPr/>
          </p:nvSpPr>
          <p:spPr bwMode="auto">
            <a:xfrm>
              <a:off x="1985931" y="3593123"/>
              <a:ext cx="462048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地址表示对应物理接口？</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7" name="组合 36"/>
          <p:cNvGrpSpPr/>
          <p:nvPr/>
        </p:nvGrpSpPr>
        <p:grpSpPr>
          <a:xfrm>
            <a:off x="2396759" y="4891923"/>
            <a:ext cx="8794077" cy="1101747"/>
            <a:chOff x="4650627" y="1659524"/>
            <a:chExt cx="7407887" cy="1492578"/>
          </a:xfrm>
        </p:grpSpPr>
        <p:sp>
          <p:nvSpPr>
            <p:cNvPr id="38" name="矩形: 圆角 37"/>
            <p:cNvSpPr/>
            <p:nvPr/>
          </p:nvSpPr>
          <p:spPr>
            <a:xfrm>
              <a:off x="4650627" y="1659524"/>
              <a:ext cx="7407887" cy="1492578"/>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9" name="文本框 38"/>
            <p:cNvSpPr txBox="1"/>
            <p:nvPr/>
          </p:nvSpPr>
          <p:spPr>
            <a:xfrm>
              <a:off x="4703844" y="1936744"/>
              <a:ext cx="7354670" cy="875609"/>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适用于主机、路由器内部和它们之间的物理链路和逻辑链路接口。</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地址结构</a:t>
            </a:r>
            <a:endParaRPr lang="zh-CN" altLang="en-US" dirty="0"/>
          </a:p>
        </p:txBody>
      </p:sp>
      <p:grpSp>
        <p:nvGrpSpPr>
          <p:cNvPr id="4" name="Group 4"/>
          <p:cNvGrpSpPr/>
          <p:nvPr/>
        </p:nvGrpSpPr>
        <p:grpSpPr bwMode="auto">
          <a:xfrm>
            <a:off x="2713985" y="2729570"/>
            <a:ext cx="6730710" cy="1107801"/>
            <a:chOff x="481" y="2878"/>
            <a:chExt cx="4848" cy="784"/>
          </a:xfrm>
        </p:grpSpPr>
        <p:sp>
          <p:nvSpPr>
            <p:cNvPr id="5" name="Rectangle 5"/>
            <p:cNvSpPr>
              <a:spLocks noChangeArrowheads="1"/>
            </p:cNvSpPr>
            <p:nvPr/>
          </p:nvSpPr>
          <p:spPr bwMode="auto">
            <a:xfrm>
              <a:off x="481" y="3259"/>
              <a:ext cx="4848" cy="403"/>
            </a:xfrm>
            <a:prstGeom prst="rect">
              <a:avLst/>
            </a:prstGeom>
            <a:solidFill>
              <a:srgbClr val="FEF6E5"/>
            </a:solidFill>
            <a:ln w="1905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a:ln>
                    <a:noFill/>
                  </a:ln>
                  <a:solidFill>
                    <a:srgbClr val="080808"/>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网络号 </a:t>
              </a:r>
              <a:r>
                <a:rPr kumimoji="1" lang="en-US" altLang="zh-CN" sz="2400" b="1" i="0" u="none" strike="noStrike" kern="0" cap="none" spc="0" normalizeH="0" baseline="0" noProof="0" dirty="0">
                  <a:ln>
                    <a:noFill/>
                  </a:ln>
                  <a:solidFill>
                    <a:srgbClr val="080808"/>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Net-id               </a:t>
              </a:r>
              <a:r>
                <a:rPr kumimoji="1" lang="zh-CN" altLang="en-US" sz="2400" b="1" i="0" u="none" strike="noStrike" kern="0" cap="none" spc="0" normalizeH="0" baseline="0" noProof="0" dirty="0">
                  <a:ln>
                    <a:noFill/>
                  </a:ln>
                  <a:solidFill>
                    <a:srgbClr val="080808"/>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主机号</a:t>
              </a:r>
              <a:r>
                <a:rPr kumimoji="1" lang="en-US" altLang="zh-CN" sz="2400" b="1" i="0" u="none" strike="noStrike" kern="0" cap="none" spc="0" normalizeH="0" baseline="0" noProof="0" dirty="0">
                  <a:ln>
                    <a:noFill/>
                  </a:ln>
                  <a:solidFill>
                    <a:srgbClr val="080808"/>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host-id </a:t>
              </a:r>
              <a:endParaRPr kumimoji="1" lang="en-US" altLang="zh-CN" sz="2400" b="1" i="0" u="none" strike="noStrike" kern="0" cap="none" spc="0" normalizeH="0" baseline="0" noProof="0" dirty="0">
                <a:ln>
                  <a:noFill/>
                </a:ln>
                <a:solidFill>
                  <a:srgbClr val="080808"/>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Line 6"/>
            <p:cNvSpPr>
              <a:spLocks noChangeShapeType="1"/>
            </p:cNvSpPr>
            <p:nvPr/>
          </p:nvSpPr>
          <p:spPr bwMode="auto">
            <a:xfrm>
              <a:off x="2857" y="3259"/>
              <a:ext cx="0" cy="403"/>
            </a:xfrm>
            <a:prstGeom prst="line">
              <a:avLst/>
            </a:prstGeom>
            <a:noFill/>
            <a:ln w="19050">
              <a:solidFill>
                <a:sysClr val="windowText" lastClr="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Line 7"/>
            <p:cNvSpPr>
              <a:spLocks noChangeShapeType="1"/>
            </p:cNvSpPr>
            <p:nvPr/>
          </p:nvSpPr>
          <p:spPr bwMode="auto">
            <a:xfrm>
              <a:off x="483" y="2878"/>
              <a:ext cx="0" cy="403"/>
            </a:xfrm>
            <a:prstGeom prst="line">
              <a:avLst/>
            </a:prstGeom>
            <a:noFill/>
            <a:ln w="28575">
              <a:solidFill>
                <a:srgbClr val="ED7D31"/>
              </a:solidFill>
              <a:prstDash val="dash"/>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Line 8"/>
            <p:cNvSpPr>
              <a:spLocks noChangeShapeType="1"/>
            </p:cNvSpPr>
            <p:nvPr/>
          </p:nvSpPr>
          <p:spPr bwMode="auto">
            <a:xfrm>
              <a:off x="5329" y="2878"/>
              <a:ext cx="0" cy="448"/>
            </a:xfrm>
            <a:prstGeom prst="line">
              <a:avLst/>
            </a:prstGeom>
            <a:noFill/>
            <a:ln w="28575">
              <a:solidFill>
                <a:srgbClr val="ED7D31"/>
              </a:solidFill>
              <a:prstDash val="dash"/>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Line 9"/>
            <p:cNvSpPr>
              <a:spLocks noChangeShapeType="1"/>
            </p:cNvSpPr>
            <p:nvPr/>
          </p:nvSpPr>
          <p:spPr bwMode="auto">
            <a:xfrm flipH="1">
              <a:off x="481" y="3069"/>
              <a:ext cx="1944" cy="0"/>
            </a:xfrm>
            <a:prstGeom prst="line">
              <a:avLst/>
            </a:prstGeom>
            <a:noFill/>
            <a:ln w="28575">
              <a:solidFill>
                <a:srgbClr val="009FF6"/>
              </a:solidFill>
              <a:prstDash val="dashDot"/>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10"/>
            <p:cNvSpPr>
              <a:spLocks noChangeShapeType="1"/>
            </p:cNvSpPr>
            <p:nvPr/>
          </p:nvSpPr>
          <p:spPr bwMode="auto">
            <a:xfrm>
              <a:off x="3289" y="3069"/>
              <a:ext cx="2040" cy="0"/>
            </a:xfrm>
            <a:prstGeom prst="line">
              <a:avLst/>
            </a:prstGeom>
            <a:noFill/>
            <a:ln w="28575">
              <a:solidFill>
                <a:srgbClr val="009FF6"/>
              </a:solidFill>
              <a:prstDash val="dashDot"/>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Rectangle 11"/>
            <p:cNvSpPr>
              <a:spLocks noChangeArrowheads="1"/>
            </p:cNvSpPr>
            <p:nvPr/>
          </p:nvSpPr>
          <p:spPr bwMode="auto">
            <a:xfrm>
              <a:off x="2473" y="2944"/>
              <a:ext cx="817" cy="269"/>
            </a:xfrm>
            <a:prstGeom prst="rect">
              <a:avLst/>
            </a:prstGeom>
            <a:noFill/>
            <a:ln w="9525">
              <a:no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080808"/>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32</a:t>
              </a:r>
              <a:r>
                <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位</a:t>
              </a:r>
              <a:endParaRPr kumimoji="0" lang="zh-CN" altLang="en-US" sz="2400" b="1" i="0" u="none" strike="noStrike" kern="0" cap="none" spc="0" normalizeH="0" baseline="0" noProof="0">
                <a:ln>
                  <a:noFill/>
                </a:ln>
                <a:solidFill>
                  <a:srgbClr val="080808"/>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 name="组合 11"/>
          <p:cNvGrpSpPr/>
          <p:nvPr/>
        </p:nvGrpSpPr>
        <p:grpSpPr>
          <a:xfrm>
            <a:off x="2526832" y="4202800"/>
            <a:ext cx="3055261" cy="584775"/>
            <a:chOff x="1263767" y="4127662"/>
            <a:chExt cx="2742828" cy="584775"/>
          </a:xfrm>
        </p:grpSpPr>
        <p:sp>
          <p:nvSpPr>
            <p:cNvPr id="13" name="矩形: 圆角 12"/>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13"/>
            <p:cNvSpPr/>
            <p:nvPr/>
          </p:nvSpPr>
          <p:spPr>
            <a:xfrm>
              <a:off x="1569479" y="4187581"/>
              <a:ext cx="2162869"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地址的表示方法</a:t>
              </a:r>
              <a:endPar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2"/>
          <p:cNvGrpSpPr/>
          <p:nvPr/>
        </p:nvGrpSpPr>
        <p:grpSpPr bwMode="auto">
          <a:xfrm>
            <a:off x="2713984" y="5103168"/>
            <a:ext cx="6764031" cy="1023898"/>
            <a:chOff x="1100856" y="4684499"/>
            <a:chExt cx="7158190" cy="1082769"/>
          </a:xfrm>
        </p:grpSpPr>
        <p:sp>
          <p:nvSpPr>
            <p:cNvPr id="16" name="Text Box 20"/>
            <p:cNvSpPr txBox="1">
              <a:spLocks noChangeArrowheads="1"/>
            </p:cNvSpPr>
            <p:nvPr/>
          </p:nvSpPr>
          <p:spPr bwMode="auto">
            <a:xfrm>
              <a:off x="1100856" y="4684499"/>
              <a:ext cx="7158190"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223.1.1.1 = 11011111 00000001 00000001 00000001</a:t>
              </a:r>
              <a:endParaRPr lang="en-US" altLang="zh-CN" sz="2400" u="none"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Text Box 25"/>
            <p:cNvSpPr txBox="1">
              <a:spLocks noChangeArrowheads="1"/>
            </p:cNvSpPr>
            <p:nvPr/>
          </p:nvSpPr>
          <p:spPr bwMode="auto">
            <a:xfrm>
              <a:off x="3077021" y="5276117"/>
              <a:ext cx="683995"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24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223</a:t>
              </a:r>
              <a:endParaRPr lang="en-US" altLang="zh-CN" sz="24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26"/>
            <p:cNvSpPr txBox="1">
              <a:spLocks noChangeArrowheads="1"/>
            </p:cNvSpPr>
            <p:nvPr/>
          </p:nvSpPr>
          <p:spPr bwMode="auto">
            <a:xfrm>
              <a:off x="4498801" y="5276117"/>
              <a:ext cx="358282"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24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4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Text Box 27"/>
            <p:cNvSpPr txBox="1">
              <a:spLocks noChangeArrowheads="1"/>
            </p:cNvSpPr>
            <p:nvPr/>
          </p:nvSpPr>
          <p:spPr bwMode="auto">
            <a:xfrm>
              <a:off x="7267162" y="5276117"/>
              <a:ext cx="358282"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24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400" b="1" u="none"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Text Box 28"/>
            <p:cNvSpPr txBox="1">
              <a:spLocks noChangeArrowheads="1"/>
            </p:cNvSpPr>
            <p:nvPr/>
          </p:nvSpPr>
          <p:spPr bwMode="auto">
            <a:xfrm>
              <a:off x="5920089" y="5279059"/>
              <a:ext cx="358282"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defRPr/>
              </a:pPr>
              <a:r>
                <a:rPr lang="en-US" altLang="zh-CN" sz="2400" b="1"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en-US" altLang="zh-CN" sz="2400" b="1" u="none">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Freeform 22"/>
            <p:cNvSpPr/>
            <p:nvPr/>
          </p:nvSpPr>
          <p:spPr bwMode="auto">
            <a:xfrm>
              <a:off x="2826264" y="5149850"/>
              <a:ext cx="1087705"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Freeform 22"/>
            <p:cNvSpPr/>
            <p:nvPr/>
          </p:nvSpPr>
          <p:spPr bwMode="auto">
            <a:xfrm>
              <a:off x="4136098" y="5149850"/>
              <a:ext cx="1149339"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Freeform 22"/>
            <p:cNvSpPr/>
            <p:nvPr/>
          </p:nvSpPr>
          <p:spPr bwMode="auto">
            <a:xfrm>
              <a:off x="5488238" y="5149850"/>
              <a:ext cx="1149339"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Freeform 22"/>
            <p:cNvSpPr/>
            <p:nvPr/>
          </p:nvSpPr>
          <p:spPr bwMode="auto">
            <a:xfrm>
              <a:off x="6873642" y="5149850"/>
              <a:ext cx="1149339"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r>
              <a:rPr lang="zh-CN" altLang="en-US" dirty="0"/>
              <a:t>地址分类</a:t>
            </a:r>
            <a:endParaRPr lang="zh-CN" altLang="en-US" dirty="0"/>
          </a:p>
        </p:txBody>
      </p:sp>
      <p:grpSp>
        <p:nvGrpSpPr>
          <p:cNvPr id="4" name="组合 3"/>
          <p:cNvGrpSpPr/>
          <p:nvPr/>
        </p:nvGrpSpPr>
        <p:grpSpPr>
          <a:xfrm>
            <a:off x="1362797" y="2634038"/>
            <a:ext cx="3851911" cy="476221"/>
            <a:chOff x="1403750" y="3593123"/>
            <a:chExt cx="3851911"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地址为什么要分类？</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5090572" y="2598716"/>
            <a:ext cx="6383854" cy="517461"/>
            <a:chOff x="4628791" y="2375498"/>
            <a:chExt cx="3892170" cy="701023"/>
          </a:xfrm>
        </p:grpSpPr>
        <p:sp>
          <p:nvSpPr>
            <p:cNvPr id="10" name="矩形: 圆角 9"/>
            <p:cNvSpPr/>
            <p:nvPr/>
          </p:nvSpPr>
          <p:spPr>
            <a:xfrm>
              <a:off x="4628791" y="2375498"/>
              <a:ext cx="3892170"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4752114" y="2432870"/>
              <a:ext cx="3714010" cy="62543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40</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亿</a:t>
              </a: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地址，为了便于寻址和层次化构造网络。 </a:t>
              </a:r>
              <a:endPar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12" name="组合 11"/>
          <p:cNvGrpSpPr/>
          <p:nvPr/>
        </p:nvGrpSpPr>
        <p:grpSpPr>
          <a:xfrm>
            <a:off x="2667483" y="3158526"/>
            <a:ext cx="7636007" cy="3060690"/>
            <a:chOff x="2614217" y="3485614"/>
            <a:chExt cx="7636007" cy="3060690"/>
          </a:xfrm>
        </p:grpSpPr>
        <p:grpSp>
          <p:nvGrpSpPr>
            <p:cNvPr id="13" name="组合 12"/>
            <p:cNvGrpSpPr/>
            <p:nvPr/>
          </p:nvGrpSpPr>
          <p:grpSpPr>
            <a:xfrm>
              <a:off x="3268672" y="3774042"/>
              <a:ext cx="6135226" cy="101981"/>
              <a:chOff x="1250091" y="3454002"/>
              <a:chExt cx="6135226" cy="163245"/>
            </a:xfrm>
          </p:grpSpPr>
          <p:sp>
            <p:nvSpPr>
              <p:cNvPr id="50" name="Line 14"/>
              <p:cNvSpPr>
                <a:spLocks noChangeShapeType="1"/>
              </p:cNvSpPr>
              <p:nvPr/>
            </p:nvSpPr>
            <p:spPr bwMode="auto">
              <a:xfrm>
                <a:off x="1250091" y="3617247"/>
                <a:ext cx="6135226" cy="0"/>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51" name="Line 15"/>
              <p:cNvSpPr>
                <a:spLocks noChangeShapeType="1"/>
              </p:cNvSpPr>
              <p:nvPr/>
            </p:nvSpPr>
            <p:spPr bwMode="auto">
              <a:xfrm flipV="1">
                <a:off x="1250091"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52" name="Line 16"/>
              <p:cNvSpPr>
                <a:spLocks noChangeShapeType="1"/>
              </p:cNvSpPr>
              <p:nvPr/>
            </p:nvSpPr>
            <p:spPr bwMode="auto">
              <a:xfrm flipV="1">
                <a:off x="7385316"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53" name="Line 17"/>
              <p:cNvSpPr>
                <a:spLocks noChangeShapeType="1"/>
              </p:cNvSpPr>
              <p:nvPr/>
            </p:nvSpPr>
            <p:spPr bwMode="auto">
              <a:xfrm flipV="1">
                <a:off x="4283509"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54" name="Line 18"/>
              <p:cNvSpPr>
                <a:spLocks noChangeShapeType="1"/>
              </p:cNvSpPr>
              <p:nvPr/>
            </p:nvSpPr>
            <p:spPr bwMode="auto">
              <a:xfrm flipV="1">
                <a:off x="2766800"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55" name="Line 19"/>
              <p:cNvSpPr>
                <a:spLocks noChangeShapeType="1"/>
              </p:cNvSpPr>
              <p:nvPr/>
            </p:nvSpPr>
            <p:spPr bwMode="auto">
              <a:xfrm flipV="1">
                <a:off x="5868607"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4" name="Text Box 38"/>
            <p:cNvSpPr txBox="1">
              <a:spLocks noChangeArrowheads="1"/>
            </p:cNvSpPr>
            <p:nvPr/>
          </p:nvSpPr>
          <p:spPr bwMode="auto">
            <a:xfrm>
              <a:off x="3055908" y="3485614"/>
              <a:ext cx="490434"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31</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5" name="组合 14"/>
            <p:cNvGrpSpPr/>
            <p:nvPr/>
          </p:nvGrpSpPr>
          <p:grpSpPr>
            <a:xfrm>
              <a:off x="2614217" y="4035304"/>
              <a:ext cx="6777956" cy="413915"/>
              <a:chOff x="732115" y="3821722"/>
              <a:chExt cx="6777956" cy="413915"/>
            </a:xfrm>
          </p:grpSpPr>
          <p:grpSp>
            <p:nvGrpSpPr>
              <p:cNvPr id="45" name="组合 44"/>
              <p:cNvGrpSpPr/>
              <p:nvPr/>
            </p:nvGrpSpPr>
            <p:grpSpPr>
              <a:xfrm>
                <a:off x="1346749" y="3821722"/>
                <a:ext cx="6163322" cy="369332"/>
                <a:chOff x="1357344" y="4100991"/>
                <a:chExt cx="6163322" cy="369332"/>
              </a:xfrm>
              <a:solidFill>
                <a:srgbClr val="FEF6E5"/>
              </a:solidFill>
            </p:grpSpPr>
            <p:sp>
              <p:nvSpPr>
                <p:cNvPr id="47" name="Text Box 20"/>
                <p:cNvSpPr txBox="1">
                  <a:spLocks noChangeArrowheads="1"/>
                </p:cNvSpPr>
                <p:nvPr/>
              </p:nvSpPr>
              <p:spPr bwMode="auto">
                <a:xfrm>
                  <a:off x="1357344" y="4100991"/>
                  <a:ext cx="403419"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Text Box 20"/>
                <p:cNvSpPr txBox="1">
                  <a:spLocks noChangeArrowheads="1"/>
                </p:cNvSpPr>
                <p:nvPr/>
              </p:nvSpPr>
              <p:spPr bwMode="auto">
                <a:xfrm>
                  <a:off x="1760763" y="4100991"/>
                  <a:ext cx="1141387"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网  络  号 </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20"/>
                <p:cNvSpPr txBox="1">
                  <a:spLocks noChangeArrowheads="1"/>
                </p:cNvSpPr>
                <p:nvPr/>
              </p:nvSpPr>
              <p:spPr bwMode="auto">
                <a:xfrm>
                  <a:off x="2902150" y="4100991"/>
                  <a:ext cx="4618516"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主   机   号 </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6" name="Text Box 33"/>
              <p:cNvSpPr txBox="1">
                <a:spLocks noChangeArrowheads="1"/>
              </p:cNvSpPr>
              <p:nvPr/>
            </p:nvSpPr>
            <p:spPr bwMode="auto">
              <a:xfrm>
                <a:off x="732115" y="3835527"/>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a:t>
                </a:r>
                <a:r>
                  <a:rPr kumimoji="0" lang="zh-CN" altLang="en-US"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类</a:t>
                </a:r>
                <a:endParaRPr kumimoji="0" lang="zh-CN" altLang="en-US"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 name="组合 15"/>
            <p:cNvGrpSpPr/>
            <p:nvPr/>
          </p:nvGrpSpPr>
          <p:grpSpPr>
            <a:xfrm>
              <a:off x="2634290" y="4548554"/>
              <a:ext cx="6757883" cy="400110"/>
              <a:chOff x="752188" y="4334972"/>
              <a:chExt cx="6757883" cy="400110"/>
            </a:xfrm>
          </p:grpSpPr>
          <p:grpSp>
            <p:nvGrpSpPr>
              <p:cNvPr id="40" name="组合 39"/>
              <p:cNvGrpSpPr/>
              <p:nvPr/>
            </p:nvGrpSpPr>
            <p:grpSpPr>
              <a:xfrm>
                <a:off x="1346749" y="4350361"/>
                <a:ext cx="6163322" cy="369332"/>
                <a:chOff x="1357344" y="4100991"/>
                <a:chExt cx="6163322" cy="369332"/>
              </a:xfrm>
              <a:solidFill>
                <a:srgbClr val="FEF6E5"/>
              </a:solidFill>
            </p:grpSpPr>
            <p:sp>
              <p:nvSpPr>
                <p:cNvPr id="42" name="Text Box 20"/>
                <p:cNvSpPr txBox="1">
                  <a:spLocks noChangeArrowheads="1"/>
                </p:cNvSpPr>
                <p:nvPr/>
              </p:nvSpPr>
              <p:spPr bwMode="auto">
                <a:xfrm>
                  <a:off x="1357344" y="4100991"/>
                  <a:ext cx="530071"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1 0</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Text Box 20"/>
                <p:cNvSpPr txBox="1">
                  <a:spLocks noChangeArrowheads="1"/>
                </p:cNvSpPr>
                <p:nvPr/>
              </p:nvSpPr>
              <p:spPr bwMode="auto">
                <a:xfrm>
                  <a:off x="1887415" y="4100991"/>
                  <a:ext cx="2532573"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网  络  号 </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Text Box 20"/>
                <p:cNvSpPr txBox="1">
                  <a:spLocks noChangeArrowheads="1"/>
                </p:cNvSpPr>
                <p:nvPr/>
              </p:nvSpPr>
              <p:spPr bwMode="auto">
                <a:xfrm>
                  <a:off x="4419988" y="4100991"/>
                  <a:ext cx="3100678"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主   机   号 </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1" name="Text Box 33"/>
              <p:cNvSpPr txBox="1">
                <a:spLocks noChangeArrowheads="1"/>
              </p:cNvSpPr>
              <p:nvPr/>
            </p:nvSpPr>
            <p:spPr bwMode="auto">
              <a:xfrm>
                <a:off x="752188" y="4334972"/>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r>
                  <a:rPr kumimoji="0" lang="zh-CN" altLang="en-US"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类</a:t>
                </a:r>
                <a:endParaRPr kumimoji="0" lang="zh-CN" altLang="en-US"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 name="组合 16"/>
            <p:cNvGrpSpPr/>
            <p:nvPr/>
          </p:nvGrpSpPr>
          <p:grpSpPr>
            <a:xfrm>
              <a:off x="2637663" y="5084887"/>
              <a:ext cx="6754510" cy="400110"/>
              <a:chOff x="755561" y="4871305"/>
              <a:chExt cx="6754510" cy="400110"/>
            </a:xfrm>
          </p:grpSpPr>
          <p:grpSp>
            <p:nvGrpSpPr>
              <p:cNvPr id="35" name="组合 34"/>
              <p:cNvGrpSpPr/>
              <p:nvPr/>
            </p:nvGrpSpPr>
            <p:grpSpPr>
              <a:xfrm>
                <a:off x="1346749" y="4879000"/>
                <a:ext cx="6163322" cy="369332"/>
                <a:chOff x="1357344" y="4100991"/>
                <a:chExt cx="6163322" cy="369332"/>
              </a:xfrm>
              <a:solidFill>
                <a:srgbClr val="FEF6E5"/>
              </a:solidFill>
            </p:grpSpPr>
            <p:sp>
              <p:nvSpPr>
                <p:cNvPr id="37" name="Text Box 20"/>
                <p:cNvSpPr txBox="1">
                  <a:spLocks noChangeArrowheads="1"/>
                </p:cNvSpPr>
                <p:nvPr/>
              </p:nvSpPr>
              <p:spPr bwMode="auto">
                <a:xfrm>
                  <a:off x="1357344" y="4100991"/>
                  <a:ext cx="758355"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1 1 0</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Text Box 20"/>
                <p:cNvSpPr txBox="1">
                  <a:spLocks noChangeArrowheads="1"/>
                </p:cNvSpPr>
                <p:nvPr/>
              </p:nvSpPr>
              <p:spPr bwMode="auto">
                <a:xfrm>
                  <a:off x="2115699" y="4100991"/>
                  <a:ext cx="3889387"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网  络  号 </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Text Box 20"/>
                <p:cNvSpPr txBox="1">
                  <a:spLocks noChangeArrowheads="1"/>
                </p:cNvSpPr>
                <p:nvPr/>
              </p:nvSpPr>
              <p:spPr bwMode="auto">
                <a:xfrm>
                  <a:off x="6005086" y="4100991"/>
                  <a:ext cx="1515580"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主   机   号 </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6" name="Text Box 33"/>
              <p:cNvSpPr txBox="1">
                <a:spLocks noChangeArrowheads="1"/>
              </p:cNvSpPr>
              <p:nvPr/>
            </p:nvSpPr>
            <p:spPr bwMode="auto">
              <a:xfrm>
                <a:off x="755561" y="4871305"/>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a:t>
                </a:r>
                <a:r>
                  <a:rPr kumimoji="0" lang="zh-CN" altLang="en-US"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类</a:t>
                </a:r>
                <a:endParaRPr kumimoji="0" lang="zh-CN" altLang="en-US"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8" name="组合 17"/>
            <p:cNvGrpSpPr/>
            <p:nvPr/>
          </p:nvGrpSpPr>
          <p:grpSpPr>
            <a:xfrm>
              <a:off x="2629557" y="5605832"/>
              <a:ext cx="6762616" cy="400110"/>
              <a:chOff x="747455" y="5392250"/>
              <a:chExt cx="6762616" cy="400110"/>
            </a:xfrm>
          </p:grpSpPr>
          <p:grpSp>
            <p:nvGrpSpPr>
              <p:cNvPr id="31" name="组合 30"/>
              <p:cNvGrpSpPr/>
              <p:nvPr/>
            </p:nvGrpSpPr>
            <p:grpSpPr>
              <a:xfrm>
                <a:off x="1346749" y="5407639"/>
                <a:ext cx="6163322" cy="369332"/>
                <a:chOff x="1357344" y="4100991"/>
                <a:chExt cx="6163322" cy="369332"/>
              </a:xfrm>
              <a:solidFill>
                <a:srgbClr val="FEF6E5"/>
              </a:solidFill>
            </p:grpSpPr>
            <p:sp>
              <p:nvSpPr>
                <p:cNvPr id="33" name="Text Box 20"/>
                <p:cNvSpPr txBox="1">
                  <a:spLocks noChangeArrowheads="1"/>
                </p:cNvSpPr>
                <p:nvPr/>
              </p:nvSpPr>
              <p:spPr bwMode="auto">
                <a:xfrm>
                  <a:off x="1357344" y="4100991"/>
                  <a:ext cx="870041"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1 1 1 0</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Text Box 20"/>
                <p:cNvSpPr txBox="1">
                  <a:spLocks noChangeArrowheads="1"/>
                </p:cNvSpPr>
                <p:nvPr/>
              </p:nvSpPr>
              <p:spPr bwMode="auto">
                <a:xfrm>
                  <a:off x="2227385" y="4100991"/>
                  <a:ext cx="5293281"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组  播  地  址</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2" name="Text Box 33"/>
              <p:cNvSpPr txBox="1">
                <a:spLocks noChangeArrowheads="1"/>
              </p:cNvSpPr>
              <p:nvPr/>
            </p:nvSpPr>
            <p:spPr bwMode="auto">
              <a:xfrm>
                <a:off x="747455" y="5392250"/>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a:t>
                </a:r>
                <a:r>
                  <a:rPr kumimoji="0" lang="zh-CN" altLang="en-US"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类</a:t>
                </a:r>
                <a:endParaRPr kumimoji="0" lang="zh-CN" altLang="en-US"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p:cNvGrpSpPr/>
            <p:nvPr/>
          </p:nvGrpSpPr>
          <p:grpSpPr>
            <a:xfrm>
              <a:off x="2619063" y="6146194"/>
              <a:ext cx="6773110" cy="400110"/>
              <a:chOff x="736961" y="5932612"/>
              <a:chExt cx="6773110" cy="400110"/>
            </a:xfrm>
          </p:grpSpPr>
          <p:grpSp>
            <p:nvGrpSpPr>
              <p:cNvPr id="27" name="组合 26"/>
              <p:cNvGrpSpPr/>
              <p:nvPr/>
            </p:nvGrpSpPr>
            <p:grpSpPr>
              <a:xfrm>
                <a:off x="1346749" y="5936278"/>
                <a:ext cx="6163322" cy="369332"/>
                <a:chOff x="1357344" y="4100991"/>
                <a:chExt cx="6163322" cy="369332"/>
              </a:xfrm>
              <a:solidFill>
                <a:srgbClr val="FEF6E5"/>
              </a:solidFill>
            </p:grpSpPr>
            <p:sp>
              <p:nvSpPr>
                <p:cNvPr id="29" name="Text Box 20"/>
                <p:cNvSpPr txBox="1">
                  <a:spLocks noChangeArrowheads="1"/>
                </p:cNvSpPr>
                <p:nvPr/>
              </p:nvSpPr>
              <p:spPr bwMode="auto">
                <a:xfrm>
                  <a:off x="1357344" y="4100991"/>
                  <a:ext cx="870041"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1 1 1 1</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Text Box 20"/>
                <p:cNvSpPr txBox="1">
                  <a:spLocks noChangeArrowheads="1"/>
                </p:cNvSpPr>
                <p:nvPr/>
              </p:nvSpPr>
              <p:spPr bwMode="auto">
                <a:xfrm>
                  <a:off x="2227385" y="4100991"/>
                  <a:ext cx="5293281" cy="369332"/>
                </a:xfrm>
                <a:prstGeom prst="rect">
                  <a:avLst/>
                </a:prstGeom>
                <a:grpFill/>
                <a:ln w="9525">
                  <a:solidFill>
                    <a:sysClr val="windowText" lastClr="000000"/>
                  </a:solidFill>
                  <a:miter lim="800000"/>
                </a:ln>
              </p:spPr>
              <p:txBody>
                <a:bodyPr wrap="square" anchor="ctr" anchorCtr="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保 留 为 今 后 使 用</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 name="Text Box 33"/>
              <p:cNvSpPr txBox="1">
                <a:spLocks noChangeArrowheads="1"/>
              </p:cNvSpPr>
              <p:nvPr/>
            </p:nvSpPr>
            <p:spPr bwMode="auto">
              <a:xfrm>
                <a:off x="736961" y="5932612"/>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E</a:t>
                </a:r>
                <a:r>
                  <a:rPr kumimoji="0" lang="zh-CN" altLang="en-US"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类</a:t>
                </a:r>
                <a:endParaRPr kumimoji="0" lang="zh-CN" altLang="en-US" sz="20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0" name="Text Box 33"/>
            <p:cNvSpPr txBox="1">
              <a:spLocks noChangeArrowheads="1"/>
            </p:cNvSpPr>
            <p:nvPr/>
          </p:nvSpPr>
          <p:spPr bwMode="auto">
            <a:xfrm>
              <a:off x="9394599" y="3910218"/>
              <a:ext cx="84632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90000"/>
                </a:lnSpc>
                <a:spcBef>
                  <a:spcPct val="50000"/>
                </a:spcBef>
                <a:spcAft>
                  <a:spcPts val="0"/>
                </a:spcAft>
                <a:buClrTx/>
                <a:buSzTx/>
                <a:buFontTx/>
                <a:buNone/>
                <a:defRPr/>
              </a:pPr>
              <a:r>
                <a:rPr kumimoji="0" lang="zh-CN" altLang="en-US" sz="18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大型网络</a:t>
              </a:r>
              <a:endParaRPr kumimoji="0" lang="zh-CN" altLang="en-US" sz="18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Text Box 33"/>
            <p:cNvSpPr txBox="1">
              <a:spLocks noChangeArrowheads="1"/>
            </p:cNvSpPr>
            <p:nvPr/>
          </p:nvSpPr>
          <p:spPr bwMode="auto">
            <a:xfrm>
              <a:off x="9403897" y="4468745"/>
              <a:ext cx="84632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90000"/>
                </a:lnSpc>
                <a:spcBef>
                  <a:spcPct val="50000"/>
                </a:spcBef>
                <a:spcAft>
                  <a:spcPts val="0"/>
                </a:spcAft>
                <a:buClrTx/>
                <a:buSzTx/>
                <a:buFontTx/>
                <a:buNone/>
                <a:defRPr/>
              </a:pPr>
              <a:r>
                <a:rPr kumimoji="0" lang="zh-CN" altLang="en-US" sz="18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中型网络</a:t>
              </a:r>
              <a:endParaRPr kumimoji="0" lang="zh-CN" altLang="en-US" sz="18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Text Box 33"/>
            <p:cNvSpPr txBox="1">
              <a:spLocks noChangeArrowheads="1"/>
            </p:cNvSpPr>
            <p:nvPr/>
          </p:nvSpPr>
          <p:spPr bwMode="auto">
            <a:xfrm>
              <a:off x="9392173" y="5030592"/>
              <a:ext cx="84632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90000"/>
                </a:lnSpc>
                <a:spcBef>
                  <a:spcPct val="50000"/>
                </a:spcBef>
                <a:spcAft>
                  <a:spcPts val="0"/>
                </a:spcAft>
                <a:buClrTx/>
                <a:buSzTx/>
                <a:buFontTx/>
                <a:buNone/>
                <a:defRPr/>
              </a:pPr>
              <a:r>
                <a:rPr kumimoji="0" lang="zh-CN" altLang="en-US" sz="18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小型网络</a:t>
              </a:r>
              <a:endParaRPr kumimoji="0" lang="zh-CN" altLang="en-US" sz="18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Text Box 38"/>
            <p:cNvSpPr txBox="1">
              <a:spLocks noChangeArrowheads="1"/>
            </p:cNvSpPr>
            <p:nvPr/>
          </p:nvSpPr>
          <p:spPr bwMode="auto">
            <a:xfrm>
              <a:off x="4608553" y="3485614"/>
              <a:ext cx="490434"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23</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Text Box 38"/>
            <p:cNvSpPr txBox="1">
              <a:spLocks noChangeArrowheads="1"/>
            </p:cNvSpPr>
            <p:nvPr/>
          </p:nvSpPr>
          <p:spPr bwMode="auto">
            <a:xfrm>
              <a:off x="6112253" y="3485614"/>
              <a:ext cx="490431"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15</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Text Box 38"/>
            <p:cNvSpPr txBox="1">
              <a:spLocks noChangeArrowheads="1"/>
            </p:cNvSpPr>
            <p:nvPr/>
          </p:nvSpPr>
          <p:spPr bwMode="auto">
            <a:xfrm>
              <a:off x="7745920" y="3492515"/>
              <a:ext cx="311322"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7</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Text Box 38"/>
            <p:cNvSpPr txBox="1">
              <a:spLocks noChangeArrowheads="1"/>
            </p:cNvSpPr>
            <p:nvPr/>
          </p:nvSpPr>
          <p:spPr bwMode="auto">
            <a:xfrm>
              <a:off x="9248236" y="3498897"/>
              <a:ext cx="311322"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endPar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互联网中的 </a:t>
            </a:r>
            <a:r>
              <a:rPr lang="en-US" altLang="zh-CN" dirty="0"/>
              <a:t>IP </a:t>
            </a:r>
            <a:r>
              <a:rPr lang="zh-CN" altLang="en-US" dirty="0"/>
              <a:t>地址 </a:t>
            </a:r>
            <a:endParaRPr lang="zh-CN" altLang="en-US" dirty="0"/>
          </a:p>
        </p:txBody>
      </p:sp>
      <p:grpSp>
        <p:nvGrpSpPr>
          <p:cNvPr id="4" name="组合 3"/>
          <p:cNvGrpSpPr/>
          <p:nvPr/>
        </p:nvGrpSpPr>
        <p:grpSpPr>
          <a:xfrm>
            <a:off x="3190564" y="2243842"/>
            <a:ext cx="6215135" cy="4014071"/>
            <a:chOff x="1074472" y="2263431"/>
            <a:chExt cx="6215135" cy="4014071"/>
          </a:xfrm>
        </p:grpSpPr>
        <p:sp>
          <p:nvSpPr>
            <p:cNvPr id="5"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ysClr val="window" lastClr="FFFFFF">
                  <a:lumMod val="50000"/>
                </a:sysClr>
              </a:solidFill>
              <a:prstDash val="dash"/>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Line 5"/>
            <p:cNvSpPr>
              <a:spLocks noChangeShapeType="1"/>
            </p:cNvSpPr>
            <p:nvPr/>
          </p:nvSpPr>
          <p:spPr bwMode="auto">
            <a:xfrm>
              <a:off x="4352768" y="5397086"/>
              <a:ext cx="0" cy="59859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6"/>
            <p:cNvSpPr>
              <a:spLocks noChangeShapeType="1"/>
            </p:cNvSpPr>
            <p:nvPr/>
          </p:nvSpPr>
          <p:spPr bwMode="auto">
            <a:xfrm>
              <a:off x="3486044" y="5380622"/>
              <a:ext cx="0" cy="59741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ysClr val="windowText" lastClr="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Line 9"/>
            <p:cNvSpPr>
              <a:spLocks noChangeShapeType="1"/>
            </p:cNvSpPr>
            <p:nvPr/>
          </p:nvSpPr>
          <p:spPr bwMode="auto">
            <a:xfrm>
              <a:off x="2889804" y="4838479"/>
              <a:ext cx="1687583"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ysClr val="windowText" lastClr="000000"/>
            </a:solidFill>
            <a:ln w="9525">
              <a:solidFill>
                <a:sysClr val="windowText" lastClr="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222.1.2.3</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4"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7"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Line 339"/>
            <p:cNvSpPr>
              <a:spLocks noChangeShapeType="1"/>
            </p:cNvSpPr>
            <p:nvPr/>
          </p:nvSpPr>
          <p:spPr bwMode="auto">
            <a:xfrm>
              <a:off x="1997208" y="3411971"/>
              <a:ext cx="0" cy="1525293"/>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9"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0" name="Line 342"/>
            <p:cNvSpPr>
              <a:spLocks noChangeShapeType="1"/>
            </p:cNvSpPr>
            <p:nvPr/>
          </p:nvSpPr>
          <p:spPr bwMode="auto">
            <a:xfrm>
              <a:off x="6312011" y="3462540"/>
              <a:ext cx="0" cy="186986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Line 343"/>
            <p:cNvSpPr>
              <a:spLocks noChangeShapeType="1"/>
            </p:cNvSpPr>
            <p:nvPr/>
          </p:nvSpPr>
          <p:spPr bwMode="auto">
            <a:xfrm rot="16200000">
              <a:off x="3931167" y="4587399"/>
              <a:ext cx="0" cy="158644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Line 344"/>
            <p:cNvSpPr>
              <a:spLocks noChangeShapeType="1"/>
            </p:cNvSpPr>
            <p:nvPr/>
          </p:nvSpPr>
          <p:spPr bwMode="auto">
            <a:xfrm>
              <a:off x="4924312" y="4790262"/>
              <a:ext cx="1387699"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3"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4"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Line 348"/>
            <p:cNvSpPr>
              <a:spLocks noChangeShapeType="1"/>
            </p:cNvSpPr>
            <p:nvPr/>
          </p:nvSpPr>
          <p:spPr bwMode="auto">
            <a:xfrm rot="16200000">
              <a:off x="4478014" y="1697928"/>
              <a:ext cx="0" cy="2776574"/>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互联网</a:t>
              </a:r>
              <a:endPar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Line 351"/>
            <p:cNvSpPr>
              <a:spLocks noChangeShapeType="1"/>
            </p:cNvSpPr>
            <p:nvPr/>
          </p:nvSpPr>
          <p:spPr bwMode="auto">
            <a:xfrm>
              <a:off x="3302586"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Line 380"/>
            <p:cNvSpPr>
              <a:spLocks noChangeShapeType="1"/>
            </p:cNvSpPr>
            <p:nvPr/>
          </p:nvSpPr>
          <p:spPr bwMode="auto">
            <a:xfrm>
              <a:off x="5465280"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Line 381"/>
            <p:cNvSpPr>
              <a:spLocks noChangeShapeType="1"/>
            </p:cNvSpPr>
            <p:nvPr/>
          </p:nvSpPr>
          <p:spPr bwMode="auto">
            <a:xfrm>
              <a:off x="4383345" y="2532311"/>
              <a:ext cx="0" cy="545672"/>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3"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14" name="图片 1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115" name="图片 114"/>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116" name="图片 115"/>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117" name="图片 116"/>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118" name="图片 117"/>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119" name="图片 118"/>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120" name="图片 119"/>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121" name="图片 120"/>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122" name="图片 121"/>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123" name="图片 122"/>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124" name="图片 123"/>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125" name="图片 124"/>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126" name="Picture 77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Group 439"/>
          <p:cNvGrpSpPr/>
          <p:nvPr/>
        </p:nvGrpSpPr>
        <p:grpSpPr bwMode="auto">
          <a:xfrm>
            <a:off x="5648906" y="4055663"/>
            <a:ext cx="3723219" cy="1752818"/>
            <a:chOff x="2440" y="2609"/>
            <a:chExt cx="2780" cy="1169"/>
          </a:xfrm>
        </p:grpSpPr>
        <p:sp>
          <p:nvSpPr>
            <p:cNvPr id="128" name="Line 440"/>
            <p:cNvSpPr>
              <a:spLocks noChangeShapeType="1"/>
            </p:cNvSpPr>
            <p:nvPr/>
          </p:nvSpPr>
          <p:spPr bwMode="auto">
            <a:xfrm>
              <a:off x="4671" y="2609"/>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29" name="Line 441"/>
            <p:cNvSpPr>
              <a:spLocks noChangeShapeType="1"/>
            </p:cNvSpPr>
            <p:nvPr/>
          </p:nvSpPr>
          <p:spPr bwMode="auto">
            <a:xfrm>
              <a:off x="3092" y="3775"/>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30" name="Line 442"/>
            <p:cNvSpPr>
              <a:spLocks noChangeShapeType="1"/>
            </p:cNvSpPr>
            <p:nvPr/>
          </p:nvSpPr>
          <p:spPr bwMode="auto">
            <a:xfrm>
              <a:off x="2440" y="3778"/>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31" name="Line 443"/>
            <p:cNvSpPr>
              <a:spLocks noChangeShapeType="1"/>
            </p:cNvSpPr>
            <p:nvPr/>
          </p:nvSpPr>
          <p:spPr bwMode="auto">
            <a:xfrm>
              <a:off x="4675" y="3127"/>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32"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grpSp>
      <p:grpSp>
        <p:nvGrpSpPr>
          <p:cNvPr id="133" name="组合 132"/>
          <p:cNvGrpSpPr/>
          <p:nvPr/>
        </p:nvGrpSpPr>
        <p:grpSpPr>
          <a:xfrm>
            <a:off x="2987384" y="2110368"/>
            <a:ext cx="6656053" cy="885552"/>
            <a:chOff x="1791494" y="2533650"/>
            <a:chExt cx="5638006" cy="1200150"/>
          </a:xfrm>
        </p:grpSpPr>
        <p:sp>
          <p:nvSpPr>
            <p:cNvPr id="134" name="矩形: 圆角 133"/>
            <p:cNvSpPr/>
            <p:nvPr/>
          </p:nvSpPr>
          <p:spPr>
            <a:xfrm>
              <a:off x="1791494" y="2533650"/>
              <a:ext cx="5638006"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5" name="文本框 134"/>
            <p:cNvSpPr txBox="1"/>
            <p:nvPr/>
          </p:nvSpPr>
          <p:spPr>
            <a:xfrm>
              <a:off x="1946663" y="2675354"/>
              <a:ext cx="5411642" cy="8560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在同一个局域网上的主机或路由器的</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地址中的网络号必须是一样的。图中的网络号就是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地址中的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net-id</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6" name="矩形: 圆角 135"/>
            <p:cNvSpPr/>
            <p:nvPr/>
          </p:nvSpPr>
          <p:spPr>
            <a:xfrm>
              <a:off x="1857375" y="2624956"/>
              <a:ext cx="5505449" cy="103217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nodeType="clickEffect">
                                  <p:stCondLst>
                                    <p:cond delay="0"/>
                                  </p:stCondLst>
                                  <p:childTnLst>
                                    <p:set>
                                      <p:cBhvr>
                                        <p:cTn id="13" dur="1" fill="hold">
                                          <p:stCondLst>
                                            <p:cond delay="0"/>
                                          </p:stCondLst>
                                        </p:cTn>
                                        <p:tgtEl>
                                          <p:spTgt spid="133"/>
                                        </p:tgtEl>
                                        <p:attrNameLst>
                                          <p:attrName>style.visibility</p:attrName>
                                        </p:attrNameLst>
                                      </p:cBhvr>
                                      <p:to>
                                        <p:strVal val="visible"/>
                                      </p:to>
                                    </p:set>
                                    <p:anim calcmode="lin" valueType="num">
                                      <p:cBhvr additive="base">
                                        <p:cTn id="14" dur="500"/>
                                        <p:tgtEl>
                                          <p:spTgt spid="133"/>
                                        </p:tgtEl>
                                        <p:attrNameLst>
                                          <p:attrName>ppt_x</p:attrName>
                                        </p:attrNameLst>
                                      </p:cBhvr>
                                      <p:tavLst>
                                        <p:tav tm="0">
                                          <p:val>
                                            <p:strVal val="#ppt_x-#ppt_w*1.125000"/>
                                          </p:val>
                                        </p:tav>
                                        <p:tav tm="100000">
                                          <p:val>
                                            <p:strVal val="#ppt_x"/>
                                          </p:val>
                                        </p:tav>
                                      </p:tavLst>
                                    </p:anim>
                                    <p:animEffect transition="in" filter="wipe(right)">
                                      <p:cBhvr>
                                        <p:cTn id="15" dur="500"/>
                                        <p:tgtEl>
                                          <p:spTgt spid="13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par>
                          <p:cTn id="20" fill="hold">
                            <p:stCondLst>
                              <p:cond delay="1000"/>
                            </p:stCondLst>
                            <p:childTnLst>
                              <p:par>
                                <p:cTn id="21" presetID="35" presetClass="emph" presetSubtype="0" repeatCount="4000" fill="hold" nodeType="afterEffect">
                                  <p:stCondLst>
                                    <p:cond delay="500"/>
                                  </p:stCondLst>
                                  <p:childTnLst>
                                    <p:anim calcmode="discrete" valueType="str">
                                      <p:cBhvr>
                                        <p:cTn id="22" dur="1000" fill="hold"/>
                                        <p:tgtEl>
                                          <p:spTgt spid="1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互联网中的 </a:t>
            </a:r>
            <a:r>
              <a:rPr lang="en-US" altLang="zh-CN" dirty="0"/>
              <a:t>IP </a:t>
            </a:r>
            <a:r>
              <a:rPr lang="zh-CN" altLang="en-US" dirty="0"/>
              <a:t>地址 </a:t>
            </a:r>
            <a:endParaRPr lang="zh-CN" altLang="en-US" dirty="0"/>
          </a:p>
        </p:txBody>
      </p:sp>
      <p:grpSp>
        <p:nvGrpSpPr>
          <p:cNvPr id="4" name="组合 3"/>
          <p:cNvGrpSpPr/>
          <p:nvPr/>
        </p:nvGrpSpPr>
        <p:grpSpPr>
          <a:xfrm>
            <a:off x="3199192" y="2243842"/>
            <a:ext cx="6215135" cy="4014071"/>
            <a:chOff x="1074472" y="2263431"/>
            <a:chExt cx="6215135" cy="4014071"/>
          </a:xfrm>
        </p:grpSpPr>
        <p:sp>
          <p:nvSpPr>
            <p:cNvPr id="5"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ysClr val="window" lastClr="FFFFFF">
                  <a:lumMod val="50000"/>
                </a:sysClr>
              </a:solidFill>
              <a:prstDash val="dash"/>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Line 5"/>
            <p:cNvSpPr>
              <a:spLocks noChangeShapeType="1"/>
            </p:cNvSpPr>
            <p:nvPr/>
          </p:nvSpPr>
          <p:spPr bwMode="auto">
            <a:xfrm>
              <a:off x="4352768" y="5397086"/>
              <a:ext cx="0" cy="59859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6"/>
            <p:cNvSpPr>
              <a:spLocks noChangeShapeType="1"/>
            </p:cNvSpPr>
            <p:nvPr/>
          </p:nvSpPr>
          <p:spPr bwMode="auto">
            <a:xfrm>
              <a:off x="3486044" y="5380622"/>
              <a:ext cx="0" cy="59741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ysClr val="windowText" lastClr="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Line 9"/>
            <p:cNvSpPr>
              <a:spLocks noChangeShapeType="1"/>
            </p:cNvSpPr>
            <p:nvPr/>
          </p:nvSpPr>
          <p:spPr bwMode="auto">
            <a:xfrm>
              <a:off x="2889804" y="4838479"/>
              <a:ext cx="1687583"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ysClr val="windowText" lastClr="000000"/>
            </a:solidFill>
            <a:ln w="9525">
              <a:solidFill>
                <a:sysClr val="windowText" lastClr="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222.1.2.3</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4"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7"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Line 339"/>
            <p:cNvSpPr>
              <a:spLocks noChangeShapeType="1"/>
            </p:cNvSpPr>
            <p:nvPr/>
          </p:nvSpPr>
          <p:spPr bwMode="auto">
            <a:xfrm>
              <a:off x="1997208" y="3411971"/>
              <a:ext cx="0" cy="1525293"/>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9"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0" name="Line 342"/>
            <p:cNvSpPr>
              <a:spLocks noChangeShapeType="1"/>
            </p:cNvSpPr>
            <p:nvPr/>
          </p:nvSpPr>
          <p:spPr bwMode="auto">
            <a:xfrm>
              <a:off x="6312011" y="3462540"/>
              <a:ext cx="0" cy="186986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Line 343"/>
            <p:cNvSpPr>
              <a:spLocks noChangeShapeType="1"/>
            </p:cNvSpPr>
            <p:nvPr/>
          </p:nvSpPr>
          <p:spPr bwMode="auto">
            <a:xfrm rot="16200000">
              <a:off x="3931167" y="4587399"/>
              <a:ext cx="0" cy="158644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Line 344"/>
            <p:cNvSpPr>
              <a:spLocks noChangeShapeType="1"/>
            </p:cNvSpPr>
            <p:nvPr/>
          </p:nvSpPr>
          <p:spPr bwMode="auto">
            <a:xfrm>
              <a:off x="4924312" y="4790262"/>
              <a:ext cx="1387699"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3"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4"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Line 348"/>
            <p:cNvSpPr>
              <a:spLocks noChangeShapeType="1"/>
            </p:cNvSpPr>
            <p:nvPr/>
          </p:nvSpPr>
          <p:spPr bwMode="auto">
            <a:xfrm rot="16200000">
              <a:off x="4478014" y="1697928"/>
              <a:ext cx="0" cy="2776574"/>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互联网</a:t>
              </a:r>
              <a:endPar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Line 351"/>
            <p:cNvSpPr>
              <a:spLocks noChangeShapeType="1"/>
            </p:cNvSpPr>
            <p:nvPr/>
          </p:nvSpPr>
          <p:spPr bwMode="auto">
            <a:xfrm>
              <a:off x="3302586"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Line 380"/>
            <p:cNvSpPr>
              <a:spLocks noChangeShapeType="1"/>
            </p:cNvSpPr>
            <p:nvPr/>
          </p:nvSpPr>
          <p:spPr bwMode="auto">
            <a:xfrm>
              <a:off x="5465280"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Line 381"/>
            <p:cNvSpPr>
              <a:spLocks noChangeShapeType="1"/>
            </p:cNvSpPr>
            <p:nvPr/>
          </p:nvSpPr>
          <p:spPr bwMode="auto">
            <a:xfrm>
              <a:off x="4383345" y="2532311"/>
              <a:ext cx="0" cy="545672"/>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3"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14" name="图片 1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115" name="图片 114"/>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116" name="图片 115"/>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117" name="图片 116"/>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118" name="图片 117"/>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119" name="图片 118"/>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120" name="图片 119"/>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121" name="图片 120"/>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122" name="图片 121"/>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123" name="图片 122"/>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124" name="图片 123"/>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125" name="图片 124"/>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126" name="Picture 77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Group 439"/>
          <p:cNvGrpSpPr/>
          <p:nvPr/>
        </p:nvGrpSpPr>
        <p:grpSpPr bwMode="auto">
          <a:xfrm>
            <a:off x="3192988" y="4034713"/>
            <a:ext cx="1714288" cy="1141061"/>
            <a:chOff x="3554" y="3051"/>
            <a:chExt cx="1280" cy="761"/>
          </a:xfrm>
        </p:grpSpPr>
        <p:sp>
          <p:nvSpPr>
            <p:cNvPr id="128" name="Line 443"/>
            <p:cNvSpPr>
              <a:spLocks noChangeShapeType="1"/>
            </p:cNvSpPr>
            <p:nvPr/>
          </p:nvSpPr>
          <p:spPr bwMode="auto">
            <a:xfrm>
              <a:off x="4289" y="3812"/>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29"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sp>
          <p:nvSpPr>
            <p:cNvPr id="130" name="Line 444"/>
            <p:cNvSpPr>
              <a:spLocks noChangeShapeType="1"/>
            </p:cNvSpPr>
            <p:nvPr/>
          </p:nvSpPr>
          <p:spPr bwMode="auto">
            <a:xfrm>
              <a:off x="3554" y="3605"/>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grpSp>
      <p:grpSp>
        <p:nvGrpSpPr>
          <p:cNvPr id="131" name="组合 130"/>
          <p:cNvGrpSpPr/>
          <p:nvPr/>
        </p:nvGrpSpPr>
        <p:grpSpPr>
          <a:xfrm>
            <a:off x="2996012" y="2110368"/>
            <a:ext cx="6656053" cy="885552"/>
            <a:chOff x="1791494" y="2533650"/>
            <a:chExt cx="5638006" cy="1200150"/>
          </a:xfrm>
        </p:grpSpPr>
        <p:sp>
          <p:nvSpPr>
            <p:cNvPr id="132" name="矩形: 圆角 131"/>
            <p:cNvSpPr/>
            <p:nvPr/>
          </p:nvSpPr>
          <p:spPr>
            <a:xfrm>
              <a:off x="1791494" y="2533650"/>
              <a:ext cx="5638006"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3" name="文本框 132"/>
            <p:cNvSpPr txBox="1"/>
            <p:nvPr/>
          </p:nvSpPr>
          <p:spPr>
            <a:xfrm>
              <a:off x="1946663" y="2675354"/>
              <a:ext cx="5411642" cy="8560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在同一个局域网上的主机或路由器的</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地址中的网络号必须是一样的。图中的网络号就是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地址中的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net-id</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4" name="矩形: 圆角 133"/>
            <p:cNvSpPr/>
            <p:nvPr/>
          </p:nvSpPr>
          <p:spPr>
            <a:xfrm>
              <a:off x="1857375" y="2624956"/>
              <a:ext cx="5505449" cy="103217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par>
                          <p:cTn id="8" fill="hold">
                            <p:stCondLst>
                              <p:cond delay="500"/>
                            </p:stCondLst>
                            <p:childTnLst>
                              <p:par>
                                <p:cTn id="9" presetID="35" presetClass="emph" presetSubtype="0" repeatCount="4000" fill="hold" nodeType="afterEffect">
                                  <p:stCondLst>
                                    <p:cond delay="500"/>
                                  </p:stCondLst>
                                  <p:childTnLst>
                                    <p:anim calcmode="discrete" valueType="str">
                                      <p:cBhvr>
                                        <p:cTn id="10" dur="1000" fill="hold"/>
                                        <p:tgtEl>
                                          <p:spTgt spid="1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互联网中的 </a:t>
            </a:r>
            <a:r>
              <a:rPr lang="en-US" altLang="zh-CN" dirty="0"/>
              <a:t>IP </a:t>
            </a:r>
            <a:r>
              <a:rPr lang="zh-CN" altLang="en-US" dirty="0"/>
              <a:t>地址 </a:t>
            </a:r>
            <a:endParaRPr lang="zh-CN" altLang="en-US" dirty="0"/>
          </a:p>
        </p:txBody>
      </p:sp>
      <p:grpSp>
        <p:nvGrpSpPr>
          <p:cNvPr id="4" name="组合 3"/>
          <p:cNvGrpSpPr/>
          <p:nvPr/>
        </p:nvGrpSpPr>
        <p:grpSpPr>
          <a:xfrm>
            <a:off x="3207817" y="2243842"/>
            <a:ext cx="6215135" cy="4014071"/>
            <a:chOff x="1074472" y="2263431"/>
            <a:chExt cx="6215135" cy="4014071"/>
          </a:xfrm>
        </p:grpSpPr>
        <p:sp>
          <p:nvSpPr>
            <p:cNvPr id="5"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ysClr val="window" lastClr="FFFFFF">
                  <a:lumMod val="50000"/>
                </a:sysClr>
              </a:solidFill>
              <a:prstDash val="dash"/>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Line 5"/>
            <p:cNvSpPr>
              <a:spLocks noChangeShapeType="1"/>
            </p:cNvSpPr>
            <p:nvPr/>
          </p:nvSpPr>
          <p:spPr bwMode="auto">
            <a:xfrm>
              <a:off x="4352768" y="5397086"/>
              <a:ext cx="0" cy="59859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6"/>
            <p:cNvSpPr>
              <a:spLocks noChangeShapeType="1"/>
            </p:cNvSpPr>
            <p:nvPr/>
          </p:nvSpPr>
          <p:spPr bwMode="auto">
            <a:xfrm>
              <a:off x="3486044" y="5380622"/>
              <a:ext cx="0" cy="59741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ysClr val="windowText" lastClr="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Line 9"/>
            <p:cNvSpPr>
              <a:spLocks noChangeShapeType="1"/>
            </p:cNvSpPr>
            <p:nvPr/>
          </p:nvSpPr>
          <p:spPr bwMode="auto">
            <a:xfrm>
              <a:off x="2889804" y="4838479"/>
              <a:ext cx="1687583"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ysClr val="windowText" lastClr="000000"/>
            </a:solidFill>
            <a:ln w="9525">
              <a:solidFill>
                <a:sysClr val="windowText" lastClr="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222.1.2.3</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4"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7"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Line 339"/>
            <p:cNvSpPr>
              <a:spLocks noChangeShapeType="1"/>
            </p:cNvSpPr>
            <p:nvPr/>
          </p:nvSpPr>
          <p:spPr bwMode="auto">
            <a:xfrm>
              <a:off x="1997208" y="3411971"/>
              <a:ext cx="0" cy="1525293"/>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9"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0" name="Line 342"/>
            <p:cNvSpPr>
              <a:spLocks noChangeShapeType="1"/>
            </p:cNvSpPr>
            <p:nvPr/>
          </p:nvSpPr>
          <p:spPr bwMode="auto">
            <a:xfrm>
              <a:off x="6312011" y="3462540"/>
              <a:ext cx="0" cy="186986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Line 343"/>
            <p:cNvSpPr>
              <a:spLocks noChangeShapeType="1"/>
            </p:cNvSpPr>
            <p:nvPr/>
          </p:nvSpPr>
          <p:spPr bwMode="auto">
            <a:xfrm rot="16200000">
              <a:off x="3931167" y="4587399"/>
              <a:ext cx="0" cy="158644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Line 344"/>
            <p:cNvSpPr>
              <a:spLocks noChangeShapeType="1"/>
            </p:cNvSpPr>
            <p:nvPr/>
          </p:nvSpPr>
          <p:spPr bwMode="auto">
            <a:xfrm>
              <a:off x="4924312" y="4790262"/>
              <a:ext cx="1387699"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3"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4"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Line 348"/>
            <p:cNvSpPr>
              <a:spLocks noChangeShapeType="1"/>
            </p:cNvSpPr>
            <p:nvPr/>
          </p:nvSpPr>
          <p:spPr bwMode="auto">
            <a:xfrm rot="16200000">
              <a:off x="4478014" y="1697928"/>
              <a:ext cx="0" cy="2776574"/>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互联网</a:t>
              </a:r>
              <a:endPar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Line 351"/>
            <p:cNvSpPr>
              <a:spLocks noChangeShapeType="1"/>
            </p:cNvSpPr>
            <p:nvPr/>
          </p:nvSpPr>
          <p:spPr bwMode="auto">
            <a:xfrm>
              <a:off x="3302586"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Line 380"/>
            <p:cNvSpPr>
              <a:spLocks noChangeShapeType="1"/>
            </p:cNvSpPr>
            <p:nvPr/>
          </p:nvSpPr>
          <p:spPr bwMode="auto">
            <a:xfrm>
              <a:off x="5465280"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Line 381"/>
            <p:cNvSpPr>
              <a:spLocks noChangeShapeType="1"/>
            </p:cNvSpPr>
            <p:nvPr/>
          </p:nvSpPr>
          <p:spPr bwMode="auto">
            <a:xfrm>
              <a:off x="4383345" y="2532311"/>
              <a:ext cx="0" cy="545672"/>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3"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14" name="图片 1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115" name="图片 114"/>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116" name="图片 115"/>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117" name="图片 116"/>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118" name="图片 117"/>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119" name="图片 118"/>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120" name="图片 119"/>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121" name="图片 120"/>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122" name="图片 121"/>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123" name="图片 122"/>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124" name="图片 123"/>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125" name="图片 124"/>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126" name="Picture 77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Group 439"/>
          <p:cNvGrpSpPr/>
          <p:nvPr/>
        </p:nvGrpSpPr>
        <p:grpSpPr bwMode="auto">
          <a:xfrm>
            <a:off x="5531323" y="2806787"/>
            <a:ext cx="2866077" cy="676275"/>
            <a:chOff x="3569" y="3035"/>
            <a:chExt cx="2140" cy="451"/>
          </a:xfrm>
        </p:grpSpPr>
        <p:sp>
          <p:nvSpPr>
            <p:cNvPr id="128" name="Line 443"/>
            <p:cNvSpPr>
              <a:spLocks noChangeShapeType="1"/>
            </p:cNvSpPr>
            <p:nvPr/>
          </p:nvSpPr>
          <p:spPr bwMode="auto">
            <a:xfrm>
              <a:off x="5164" y="3035"/>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29"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sp>
          <p:nvSpPr>
            <p:cNvPr id="130" name="Line 444"/>
            <p:cNvSpPr>
              <a:spLocks noChangeShapeType="1"/>
            </p:cNvSpPr>
            <p:nvPr/>
          </p:nvSpPr>
          <p:spPr bwMode="auto">
            <a:xfrm>
              <a:off x="4367"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sp>
          <p:nvSpPr>
            <p:cNvPr id="131" name="Line 443"/>
            <p:cNvSpPr>
              <a:spLocks noChangeShapeType="1"/>
            </p:cNvSpPr>
            <p:nvPr/>
          </p:nvSpPr>
          <p:spPr bwMode="auto">
            <a:xfrm>
              <a:off x="4069" y="3486"/>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grpSp>
      <p:grpSp>
        <p:nvGrpSpPr>
          <p:cNvPr id="132" name="组合 131"/>
          <p:cNvGrpSpPr/>
          <p:nvPr/>
        </p:nvGrpSpPr>
        <p:grpSpPr>
          <a:xfrm>
            <a:off x="3004637" y="2110368"/>
            <a:ext cx="6656053" cy="885552"/>
            <a:chOff x="1791494" y="2533650"/>
            <a:chExt cx="5638006" cy="1200150"/>
          </a:xfrm>
        </p:grpSpPr>
        <p:sp>
          <p:nvSpPr>
            <p:cNvPr id="133" name="矩形: 圆角 132"/>
            <p:cNvSpPr/>
            <p:nvPr/>
          </p:nvSpPr>
          <p:spPr>
            <a:xfrm>
              <a:off x="1791494" y="2533650"/>
              <a:ext cx="5638006"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4" name="文本框 133"/>
            <p:cNvSpPr txBox="1"/>
            <p:nvPr/>
          </p:nvSpPr>
          <p:spPr>
            <a:xfrm>
              <a:off x="1946663" y="2675354"/>
              <a:ext cx="5411642" cy="8560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在同一个局域网上的主机或路由器的</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地址中的网络号必须是一样的。图中的网络号就是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地址中的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net-id</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5" name="矩形: 圆角 134"/>
            <p:cNvSpPr/>
            <p:nvPr/>
          </p:nvSpPr>
          <p:spPr>
            <a:xfrm>
              <a:off x="1857375" y="2624956"/>
              <a:ext cx="5505449" cy="103217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0833E-6 -2.22222E-6 L 0.00169 0.27477 " pathEditMode="relative" rAng="0" ptsTypes="AA">
                                      <p:cBhvr>
                                        <p:cTn id="6" dur="2000" fill="hold"/>
                                        <p:tgtEl>
                                          <p:spTgt spid="132"/>
                                        </p:tgtEl>
                                        <p:attrNameLst>
                                          <p:attrName>ppt_x</p:attrName>
                                          <p:attrName>ppt_y</p:attrName>
                                        </p:attrNameLst>
                                      </p:cBhvr>
                                      <p:rCtr x="78" y="13727"/>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2500"/>
                            </p:stCondLst>
                            <p:childTnLst>
                              <p:par>
                                <p:cTn id="12" presetID="35" presetClass="emph" presetSubtype="0" repeatCount="4000" fill="hold" nodeType="afterEffect">
                                  <p:stCondLst>
                                    <p:cond delay="500"/>
                                  </p:stCondLst>
                                  <p:childTnLst>
                                    <p:anim calcmode="discrete" valueType="str">
                                      <p:cBhvr>
                                        <p:cTn id="13" dur="1000" fill="hold"/>
                                        <p:tgtEl>
                                          <p:spTgt spid="1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互联网中的 </a:t>
            </a:r>
            <a:r>
              <a:rPr lang="en-US" altLang="zh-CN" dirty="0"/>
              <a:t>IP </a:t>
            </a:r>
            <a:r>
              <a:rPr lang="zh-CN" altLang="en-US" dirty="0"/>
              <a:t>地址 </a:t>
            </a:r>
            <a:endParaRPr lang="zh-CN" altLang="en-US" dirty="0"/>
          </a:p>
        </p:txBody>
      </p:sp>
      <p:grpSp>
        <p:nvGrpSpPr>
          <p:cNvPr id="4" name="组合 3"/>
          <p:cNvGrpSpPr/>
          <p:nvPr/>
        </p:nvGrpSpPr>
        <p:grpSpPr>
          <a:xfrm>
            <a:off x="3182865" y="2243842"/>
            <a:ext cx="6215135" cy="4014071"/>
            <a:chOff x="1074472" y="2263431"/>
            <a:chExt cx="6215135" cy="4014071"/>
          </a:xfrm>
        </p:grpSpPr>
        <p:sp>
          <p:nvSpPr>
            <p:cNvPr id="5"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ysClr val="window" lastClr="FFFFFF">
                  <a:lumMod val="50000"/>
                </a:sysClr>
              </a:solidFill>
              <a:prstDash val="dash"/>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Line 5"/>
            <p:cNvSpPr>
              <a:spLocks noChangeShapeType="1"/>
            </p:cNvSpPr>
            <p:nvPr/>
          </p:nvSpPr>
          <p:spPr bwMode="auto">
            <a:xfrm>
              <a:off x="4352768" y="5397086"/>
              <a:ext cx="0" cy="59859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6"/>
            <p:cNvSpPr>
              <a:spLocks noChangeShapeType="1"/>
            </p:cNvSpPr>
            <p:nvPr/>
          </p:nvSpPr>
          <p:spPr bwMode="auto">
            <a:xfrm>
              <a:off x="3486044" y="5380622"/>
              <a:ext cx="0" cy="59741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ysClr val="windowText" lastClr="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Line 9"/>
            <p:cNvSpPr>
              <a:spLocks noChangeShapeType="1"/>
            </p:cNvSpPr>
            <p:nvPr/>
          </p:nvSpPr>
          <p:spPr bwMode="auto">
            <a:xfrm>
              <a:off x="2889804" y="4838479"/>
              <a:ext cx="1687583"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ysClr val="windowText" lastClr="000000"/>
            </a:solidFill>
            <a:ln w="9525">
              <a:solidFill>
                <a:sysClr val="windowText" lastClr="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222.1.2.3</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4"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7"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Line 339"/>
            <p:cNvSpPr>
              <a:spLocks noChangeShapeType="1"/>
            </p:cNvSpPr>
            <p:nvPr/>
          </p:nvSpPr>
          <p:spPr bwMode="auto">
            <a:xfrm>
              <a:off x="1997208" y="3411971"/>
              <a:ext cx="0" cy="1525293"/>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9"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0" name="Line 342"/>
            <p:cNvSpPr>
              <a:spLocks noChangeShapeType="1"/>
            </p:cNvSpPr>
            <p:nvPr/>
          </p:nvSpPr>
          <p:spPr bwMode="auto">
            <a:xfrm>
              <a:off x="6312011" y="3462540"/>
              <a:ext cx="0" cy="186986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Line 343"/>
            <p:cNvSpPr>
              <a:spLocks noChangeShapeType="1"/>
            </p:cNvSpPr>
            <p:nvPr/>
          </p:nvSpPr>
          <p:spPr bwMode="auto">
            <a:xfrm rot="16200000">
              <a:off x="3931167" y="4587399"/>
              <a:ext cx="0" cy="158644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Line 344"/>
            <p:cNvSpPr>
              <a:spLocks noChangeShapeType="1"/>
            </p:cNvSpPr>
            <p:nvPr/>
          </p:nvSpPr>
          <p:spPr bwMode="auto">
            <a:xfrm>
              <a:off x="4924312" y="4790262"/>
              <a:ext cx="1387699"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3"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4"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Line 348"/>
            <p:cNvSpPr>
              <a:spLocks noChangeShapeType="1"/>
            </p:cNvSpPr>
            <p:nvPr/>
          </p:nvSpPr>
          <p:spPr bwMode="auto">
            <a:xfrm rot="16200000">
              <a:off x="4478014" y="1697928"/>
              <a:ext cx="0" cy="2776574"/>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互联网</a:t>
              </a:r>
              <a:endPar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Line 351"/>
            <p:cNvSpPr>
              <a:spLocks noChangeShapeType="1"/>
            </p:cNvSpPr>
            <p:nvPr/>
          </p:nvSpPr>
          <p:spPr bwMode="auto">
            <a:xfrm>
              <a:off x="3302586"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Line 380"/>
            <p:cNvSpPr>
              <a:spLocks noChangeShapeType="1"/>
            </p:cNvSpPr>
            <p:nvPr/>
          </p:nvSpPr>
          <p:spPr bwMode="auto">
            <a:xfrm>
              <a:off x="5465280"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Line 381"/>
            <p:cNvSpPr>
              <a:spLocks noChangeShapeType="1"/>
            </p:cNvSpPr>
            <p:nvPr/>
          </p:nvSpPr>
          <p:spPr bwMode="auto">
            <a:xfrm>
              <a:off x="4383345" y="2532311"/>
              <a:ext cx="0" cy="545672"/>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3"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14" name="图片 1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115" name="图片 114"/>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116" name="图片 115"/>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117" name="图片 116"/>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118" name="图片 117"/>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119" name="图片 118"/>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120" name="图片 119"/>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121" name="图片 120"/>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122" name="图片 121"/>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123" name="图片 122"/>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124" name="图片 123"/>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125" name="图片 124"/>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126" name="Picture 77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Group 439"/>
          <p:cNvGrpSpPr/>
          <p:nvPr/>
        </p:nvGrpSpPr>
        <p:grpSpPr bwMode="auto">
          <a:xfrm>
            <a:off x="4942334" y="3496243"/>
            <a:ext cx="2008931" cy="353864"/>
            <a:chOff x="2676" y="3051"/>
            <a:chExt cx="1500" cy="236"/>
          </a:xfrm>
        </p:grpSpPr>
        <p:sp>
          <p:nvSpPr>
            <p:cNvPr id="128" name="Line 443"/>
            <p:cNvSpPr>
              <a:spLocks noChangeShapeType="1"/>
            </p:cNvSpPr>
            <p:nvPr/>
          </p:nvSpPr>
          <p:spPr bwMode="auto">
            <a:xfrm>
              <a:off x="3631" y="3287"/>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29"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sp>
          <p:nvSpPr>
            <p:cNvPr id="130" name="Line 444"/>
            <p:cNvSpPr>
              <a:spLocks noChangeShapeType="1"/>
            </p:cNvSpPr>
            <p:nvPr/>
          </p:nvSpPr>
          <p:spPr bwMode="auto">
            <a:xfrm>
              <a:off x="2676" y="3270"/>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grpSp>
      <p:grpSp>
        <p:nvGrpSpPr>
          <p:cNvPr id="131" name="组合 130"/>
          <p:cNvGrpSpPr/>
          <p:nvPr/>
        </p:nvGrpSpPr>
        <p:grpSpPr>
          <a:xfrm>
            <a:off x="3015681" y="2110368"/>
            <a:ext cx="6477177" cy="885552"/>
            <a:chOff x="1791494" y="2533650"/>
            <a:chExt cx="5486489" cy="1200150"/>
          </a:xfrm>
        </p:grpSpPr>
        <p:sp>
          <p:nvSpPr>
            <p:cNvPr id="132" name="矩形: 圆角 131"/>
            <p:cNvSpPr/>
            <p:nvPr/>
          </p:nvSpPr>
          <p:spPr>
            <a:xfrm>
              <a:off x="1791494" y="2533650"/>
              <a:ext cx="5486489"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3" name="文本框 132"/>
            <p:cNvSpPr txBox="1"/>
            <p:nvPr/>
          </p:nvSpPr>
          <p:spPr>
            <a:xfrm>
              <a:off x="1946663" y="2675354"/>
              <a:ext cx="5281461" cy="95936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路由器总是具有两个或两个以上的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地址。路由器的每一个接口都有一个不同网络号的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 </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4" name="矩形: 圆角 133"/>
            <p:cNvSpPr/>
            <p:nvPr/>
          </p:nvSpPr>
          <p:spPr>
            <a:xfrm>
              <a:off x="1857375" y="2624956"/>
              <a:ext cx="5370749" cy="103217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p:tgtEl>
                                          <p:spTgt spid="131"/>
                                        </p:tgtEl>
                                        <p:attrNameLst>
                                          <p:attrName>ppt_x</p:attrName>
                                        </p:attrNameLst>
                                      </p:cBhvr>
                                      <p:tavLst>
                                        <p:tav tm="0">
                                          <p:val>
                                            <p:strVal val="#ppt_x-#ppt_w*1.125000"/>
                                          </p:val>
                                        </p:tav>
                                        <p:tav tm="100000">
                                          <p:val>
                                            <p:strVal val="#ppt_x"/>
                                          </p:val>
                                        </p:tav>
                                      </p:tavLst>
                                    </p:anim>
                                    <p:animEffect transition="in" filter="wipe(right)">
                                      <p:cBhvr>
                                        <p:cTn id="8" dur="500"/>
                                        <p:tgtEl>
                                          <p:spTgt spid="131"/>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500"/>
                                        <p:tgtEl>
                                          <p:spTgt spid="127"/>
                                        </p:tgtEl>
                                      </p:cBhvr>
                                    </p:animEffect>
                                  </p:childTnLst>
                                </p:cTn>
                              </p:par>
                            </p:childTnLst>
                          </p:cTn>
                        </p:par>
                        <p:par>
                          <p:cTn id="13" fill="hold">
                            <p:stCondLst>
                              <p:cond delay="1000"/>
                            </p:stCondLst>
                            <p:childTnLst>
                              <p:par>
                                <p:cTn id="14" presetID="35" presetClass="emph" presetSubtype="0" repeatCount="4000" fill="hold" nodeType="afterEffect">
                                  <p:stCondLst>
                                    <p:cond delay="500"/>
                                  </p:stCondLst>
                                  <p:childTnLst>
                                    <p:anim calcmode="discrete" valueType="str">
                                      <p:cBhvr>
                                        <p:cTn id="15" dur="1000" fill="hold"/>
                                        <p:tgtEl>
                                          <p:spTgt spid="1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互联网中的 </a:t>
            </a:r>
            <a:r>
              <a:rPr lang="en-US" altLang="zh-CN" dirty="0"/>
              <a:t>IP </a:t>
            </a:r>
            <a:r>
              <a:rPr lang="zh-CN" altLang="en-US" dirty="0"/>
              <a:t>地址 </a:t>
            </a:r>
            <a:endParaRPr lang="zh-CN" altLang="en-US" dirty="0"/>
          </a:p>
        </p:txBody>
      </p:sp>
      <p:grpSp>
        <p:nvGrpSpPr>
          <p:cNvPr id="4" name="组合 3"/>
          <p:cNvGrpSpPr/>
          <p:nvPr/>
        </p:nvGrpSpPr>
        <p:grpSpPr>
          <a:xfrm>
            <a:off x="3192619" y="2243842"/>
            <a:ext cx="6215135" cy="4014071"/>
            <a:chOff x="1074472" y="2263431"/>
            <a:chExt cx="6215135" cy="4014071"/>
          </a:xfrm>
        </p:grpSpPr>
        <p:sp>
          <p:nvSpPr>
            <p:cNvPr id="5"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ysClr val="window" lastClr="FFFFFF">
                  <a:lumMod val="50000"/>
                </a:sysClr>
              </a:solidFill>
              <a:prstDash val="dash"/>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Line 5"/>
            <p:cNvSpPr>
              <a:spLocks noChangeShapeType="1"/>
            </p:cNvSpPr>
            <p:nvPr/>
          </p:nvSpPr>
          <p:spPr bwMode="auto">
            <a:xfrm>
              <a:off x="4352768" y="5397086"/>
              <a:ext cx="0" cy="59859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6"/>
            <p:cNvSpPr>
              <a:spLocks noChangeShapeType="1"/>
            </p:cNvSpPr>
            <p:nvPr/>
          </p:nvSpPr>
          <p:spPr bwMode="auto">
            <a:xfrm>
              <a:off x="3486044" y="5380622"/>
              <a:ext cx="0" cy="59741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ysClr val="windowText" lastClr="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Line 9"/>
            <p:cNvSpPr>
              <a:spLocks noChangeShapeType="1"/>
            </p:cNvSpPr>
            <p:nvPr/>
          </p:nvSpPr>
          <p:spPr bwMode="auto">
            <a:xfrm>
              <a:off x="2889804" y="4838479"/>
              <a:ext cx="1687583"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ysClr val="windowText" lastClr="000000"/>
            </a:solidFill>
            <a:ln w="9525">
              <a:solidFill>
                <a:sysClr val="windowText" lastClr="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222.1.2.3</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4"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7"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Line 339"/>
            <p:cNvSpPr>
              <a:spLocks noChangeShapeType="1"/>
            </p:cNvSpPr>
            <p:nvPr/>
          </p:nvSpPr>
          <p:spPr bwMode="auto">
            <a:xfrm>
              <a:off x="1997208" y="3411971"/>
              <a:ext cx="0" cy="1525293"/>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9"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0" name="Line 342"/>
            <p:cNvSpPr>
              <a:spLocks noChangeShapeType="1"/>
            </p:cNvSpPr>
            <p:nvPr/>
          </p:nvSpPr>
          <p:spPr bwMode="auto">
            <a:xfrm>
              <a:off x="6312011" y="3462540"/>
              <a:ext cx="0" cy="186986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Line 343"/>
            <p:cNvSpPr>
              <a:spLocks noChangeShapeType="1"/>
            </p:cNvSpPr>
            <p:nvPr/>
          </p:nvSpPr>
          <p:spPr bwMode="auto">
            <a:xfrm rot="16200000">
              <a:off x="3931167" y="4587399"/>
              <a:ext cx="0" cy="158644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Line 344"/>
            <p:cNvSpPr>
              <a:spLocks noChangeShapeType="1"/>
            </p:cNvSpPr>
            <p:nvPr/>
          </p:nvSpPr>
          <p:spPr bwMode="auto">
            <a:xfrm>
              <a:off x="4924312" y="4790262"/>
              <a:ext cx="1387699"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3"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4"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Line 348"/>
            <p:cNvSpPr>
              <a:spLocks noChangeShapeType="1"/>
            </p:cNvSpPr>
            <p:nvPr/>
          </p:nvSpPr>
          <p:spPr bwMode="auto">
            <a:xfrm rot="16200000">
              <a:off x="4478014" y="1697928"/>
              <a:ext cx="0" cy="2776574"/>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互联网</a:t>
              </a:r>
              <a:endPar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Line 351"/>
            <p:cNvSpPr>
              <a:spLocks noChangeShapeType="1"/>
            </p:cNvSpPr>
            <p:nvPr/>
          </p:nvSpPr>
          <p:spPr bwMode="auto">
            <a:xfrm>
              <a:off x="3302586"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Line 380"/>
            <p:cNvSpPr>
              <a:spLocks noChangeShapeType="1"/>
            </p:cNvSpPr>
            <p:nvPr/>
          </p:nvSpPr>
          <p:spPr bwMode="auto">
            <a:xfrm>
              <a:off x="5465280"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Line 381"/>
            <p:cNvSpPr>
              <a:spLocks noChangeShapeType="1"/>
            </p:cNvSpPr>
            <p:nvPr/>
          </p:nvSpPr>
          <p:spPr bwMode="auto">
            <a:xfrm>
              <a:off x="4383345" y="2532311"/>
              <a:ext cx="0" cy="545672"/>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3"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14" name="图片 1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115" name="图片 114"/>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116" name="图片 115"/>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117" name="图片 116"/>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118" name="图片 117"/>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119" name="图片 118"/>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120" name="图片 119"/>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121" name="图片 120"/>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122" name="图片 121"/>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123" name="图片 122"/>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124" name="图片 123"/>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125" name="图片 124"/>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126" name="Picture 77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Group 439"/>
          <p:cNvGrpSpPr/>
          <p:nvPr/>
        </p:nvGrpSpPr>
        <p:grpSpPr bwMode="auto">
          <a:xfrm>
            <a:off x="6387327" y="4423866"/>
            <a:ext cx="1500002" cy="703230"/>
            <a:chOff x="3303" y="3051"/>
            <a:chExt cx="1120" cy="469"/>
          </a:xfrm>
        </p:grpSpPr>
        <p:sp>
          <p:nvSpPr>
            <p:cNvPr id="128" name="Line 443"/>
            <p:cNvSpPr>
              <a:spLocks noChangeShapeType="1"/>
            </p:cNvSpPr>
            <p:nvPr/>
          </p:nvSpPr>
          <p:spPr bwMode="auto">
            <a:xfrm>
              <a:off x="3878" y="3248"/>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sp>
          <p:nvSpPr>
            <p:cNvPr id="129"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sp>
          <p:nvSpPr>
            <p:cNvPr id="130" name="Line 444"/>
            <p:cNvSpPr>
              <a:spLocks noChangeShapeType="1"/>
            </p:cNvSpPr>
            <p:nvPr/>
          </p:nvSpPr>
          <p:spPr bwMode="auto">
            <a:xfrm>
              <a:off x="3303" y="3520"/>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grpSp>
      <p:grpSp>
        <p:nvGrpSpPr>
          <p:cNvPr id="131" name="组合 130"/>
          <p:cNvGrpSpPr/>
          <p:nvPr/>
        </p:nvGrpSpPr>
        <p:grpSpPr>
          <a:xfrm>
            <a:off x="3052069" y="2110368"/>
            <a:ext cx="6477177" cy="885552"/>
            <a:chOff x="1791494" y="2533650"/>
            <a:chExt cx="5486489" cy="1200150"/>
          </a:xfrm>
        </p:grpSpPr>
        <p:sp>
          <p:nvSpPr>
            <p:cNvPr id="132" name="矩形: 圆角 131"/>
            <p:cNvSpPr/>
            <p:nvPr/>
          </p:nvSpPr>
          <p:spPr>
            <a:xfrm>
              <a:off x="1791494" y="2533650"/>
              <a:ext cx="5486489"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3" name="文本框 132"/>
            <p:cNvSpPr txBox="1"/>
            <p:nvPr/>
          </p:nvSpPr>
          <p:spPr>
            <a:xfrm>
              <a:off x="1946663" y="2675354"/>
              <a:ext cx="5281461" cy="95936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路由器总是具有两个或两个以上的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地址。路由器的每一个接口都有一个不同网络号的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 </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4" name="矩形: 圆角 133"/>
            <p:cNvSpPr/>
            <p:nvPr/>
          </p:nvSpPr>
          <p:spPr>
            <a:xfrm>
              <a:off x="1857375" y="2624956"/>
              <a:ext cx="5370749" cy="103217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par>
                          <p:cTn id="8" fill="hold">
                            <p:stCondLst>
                              <p:cond delay="500"/>
                            </p:stCondLst>
                            <p:childTnLst>
                              <p:par>
                                <p:cTn id="9" presetID="35" presetClass="emph" presetSubtype="0" repeatCount="4000" fill="hold" nodeType="afterEffect">
                                  <p:stCondLst>
                                    <p:cond delay="500"/>
                                  </p:stCondLst>
                                  <p:childTnLst>
                                    <p:anim calcmode="discrete" valueType="str">
                                      <p:cBhvr>
                                        <p:cTn id="10" dur="1000" fill="hold"/>
                                        <p:tgtEl>
                                          <p:spTgt spid="1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互联网中的 </a:t>
            </a:r>
            <a:r>
              <a:rPr lang="en-US" altLang="zh-CN" dirty="0"/>
              <a:t>IP </a:t>
            </a:r>
            <a:r>
              <a:rPr lang="zh-CN" altLang="en-US" dirty="0"/>
              <a:t>地址 </a:t>
            </a:r>
            <a:endParaRPr lang="zh-CN" altLang="en-US" dirty="0"/>
          </a:p>
        </p:txBody>
      </p:sp>
      <p:grpSp>
        <p:nvGrpSpPr>
          <p:cNvPr id="4" name="组合 3"/>
          <p:cNvGrpSpPr/>
          <p:nvPr/>
        </p:nvGrpSpPr>
        <p:grpSpPr>
          <a:xfrm>
            <a:off x="3184706" y="2243842"/>
            <a:ext cx="6215135" cy="4014071"/>
            <a:chOff x="1074472" y="2263431"/>
            <a:chExt cx="6215135" cy="4014071"/>
          </a:xfrm>
        </p:grpSpPr>
        <p:sp>
          <p:nvSpPr>
            <p:cNvPr id="5"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ysClr val="window" lastClr="FFFFFF">
                  <a:lumMod val="50000"/>
                </a:sysClr>
              </a:solidFill>
              <a:prstDash val="dash"/>
              <a:rou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Line 5"/>
            <p:cNvSpPr>
              <a:spLocks noChangeShapeType="1"/>
            </p:cNvSpPr>
            <p:nvPr/>
          </p:nvSpPr>
          <p:spPr bwMode="auto">
            <a:xfrm>
              <a:off x="4352768" y="5397086"/>
              <a:ext cx="0" cy="598593"/>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6"/>
            <p:cNvSpPr>
              <a:spLocks noChangeShapeType="1"/>
            </p:cNvSpPr>
            <p:nvPr/>
          </p:nvSpPr>
          <p:spPr bwMode="auto">
            <a:xfrm>
              <a:off x="3486044" y="5380622"/>
              <a:ext cx="0" cy="59741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ysClr val="windowText" lastClr="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Line 9"/>
            <p:cNvSpPr>
              <a:spLocks noChangeShapeType="1"/>
            </p:cNvSpPr>
            <p:nvPr/>
          </p:nvSpPr>
          <p:spPr bwMode="auto">
            <a:xfrm>
              <a:off x="2889804" y="4838479"/>
              <a:ext cx="1687583"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ysClr val="windowText" lastClr="000000"/>
            </a:solidFill>
            <a:ln w="9525">
              <a:solidFill>
                <a:sysClr val="windowText" lastClr="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9"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2"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4"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2"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222.1.2.3</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222.1.5.1</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222.1.4.2</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222.1.3.2</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222.1.3.1</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1"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222.1.3.</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222.1.4.</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4"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222.1.5.</a:t>
              </a:r>
              <a:endPar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7"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222.1.6.</a:t>
              </a:r>
              <a:endParaRPr kumimoji="1"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Line 339"/>
            <p:cNvSpPr>
              <a:spLocks noChangeShapeType="1"/>
            </p:cNvSpPr>
            <p:nvPr/>
          </p:nvSpPr>
          <p:spPr bwMode="auto">
            <a:xfrm>
              <a:off x="1997208" y="3411971"/>
              <a:ext cx="0" cy="1525293"/>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9"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0" name="Line 342"/>
            <p:cNvSpPr>
              <a:spLocks noChangeShapeType="1"/>
            </p:cNvSpPr>
            <p:nvPr/>
          </p:nvSpPr>
          <p:spPr bwMode="auto">
            <a:xfrm>
              <a:off x="6312011" y="3462540"/>
              <a:ext cx="0" cy="186986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Line 343"/>
            <p:cNvSpPr>
              <a:spLocks noChangeShapeType="1"/>
            </p:cNvSpPr>
            <p:nvPr/>
          </p:nvSpPr>
          <p:spPr bwMode="auto">
            <a:xfrm rot="16200000">
              <a:off x="3931167" y="4587399"/>
              <a:ext cx="0" cy="1586446"/>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Line 344"/>
            <p:cNvSpPr>
              <a:spLocks noChangeShapeType="1"/>
            </p:cNvSpPr>
            <p:nvPr/>
          </p:nvSpPr>
          <p:spPr bwMode="auto">
            <a:xfrm>
              <a:off x="4924312" y="4790262"/>
              <a:ext cx="1387699" cy="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3"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4"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en-US" altLang="zh-CN" sz="1600" b="0" i="0" u="none" strike="noStrike" kern="0" cap="none" spc="0" normalizeH="0" baseline="-2500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LAN</a:t>
              </a:r>
              <a:r>
                <a:rPr kumimoji="1" lang="en-US" altLang="zh-CN" sz="1600" b="1"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en-US" altLang="zh-CN" sz="1600" b="0" i="0" u="none" strike="noStrike" kern="0" cap="none" spc="0" normalizeH="0" baseline="-2500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Line 348"/>
            <p:cNvSpPr>
              <a:spLocks noChangeShapeType="1"/>
            </p:cNvSpPr>
            <p:nvPr/>
          </p:nvSpPr>
          <p:spPr bwMode="auto">
            <a:xfrm rot="16200000">
              <a:off x="4478014" y="1697928"/>
              <a:ext cx="0" cy="2776574"/>
            </a:xfrm>
            <a:prstGeom prst="line">
              <a:avLst/>
            </a:prstGeom>
            <a:noFill/>
            <a:ln w="3810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互联网</a:t>
              </a:r>
              <a:endParaRPr kumimoji="1" lang="zh-CN" altLang="en-US" sz="18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Line 351"/>
            <p:cNvSpPr>
              <a:spLocks noChangeShapeType="1"/>
            </p:cNvSpPr>
            <p:nvPr/>
          </p:nvSpPr>
          <p:spPr bwMode="auto">
            <a:xfrm>
              <a:off x="3302586"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Line 380"/>
            <p:cNvSpPr>
              <a:spLocks noChangeShapeType="1"/>
            </p:cNvSpPr>
            <p:nvPr/>
          </p:nvSpPr>
          <p:spPr bwMode="auto">
            <a:xfrm>
              <a:off x="5465280" y="2541719"/>
              <a:ext cx="0" cy="544496"/>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Line 381"/>
            <p:cNvSpPr>
              <a:spLocks noChangeShapeType="1"/>
            </p:cNvSpPr>
            <p:nvPr/>
          </p:nvSpPr>
          <p:spPr bwMode="auto">
            <a:xfrm>
              <a:off x="4383345" y="2532311"/>
              <a:ext cx="0" cy="545672"/>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3"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sng"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114" name="图片 1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115" name="图片 114"/>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116" name="图片 115"/>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117" name="图片 116"/>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118" name="图片 117"/>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119" name="图片 118"/>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120" name="图片 119"/>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121" name="图片 120"/>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122" name="图片 121"/>
            <p:cNvPicPr>
              <a:picLocks noChangeAspect="1"/>
            </p:cNvPicPr>
            <p:nvPr/>
          </p:nvPicPr>
          <p:blipFill rotWithShape="1">
            <a:blip r:embed="rId1"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123" name="图片 122"/>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124" name="图片 123"/>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125" name="图片 124"/>
            <p:cNvPicPr>
              <a:picLocks noChangeAspect="1"/>
            </p:cNvPicPr>
            <p:nvPr/>
          </p:nvPicPr>
          <p:blipFill rotWithShape="1">
            <a:blip r:embed="rId2"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126" name="Picture 77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Group 439"/>
          <p:cNvGrpSpPr/>
          <p:nvPr/>
        </p:nvGrpSpPr>
        <p:grpSpPr bwMode="auto">
          <a:xfrm>
            <a:off x="4163071" y="4459032"/>
            <a:ext cx="1798663" cy="701731"/>
            <a:chOff x="3415" y="3051"/>
            <a:chExt cx="1343" cy="468"/>
          </a:xfrm>
        </p:grpSpPr>
        <p:sp>
          <p:nvSpPr>
            <p:cNvPr id="128" name="Line 443"/>
            <p:cNvSpPr>
              <a:spLocks noChangeShapeType="1"/>
            </p:cNvSpPr>
            <p:nvPr/>
          </p:nvSpPr>
          <p:spPr bwMode="auto">
            <a:xfrm>
              <a:off x="4213" y="3498"/>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sp>
          <p:nvSpPr>
            <p:cNvPr id="129"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sp>
          <p:nvSpPr>
            <p:cNvPr id="130" name="Line 444"/>
            <p:cNvSpPr>
              <a:spLocks noChangeShapeType="1"/>
            </p:cNvSpPr>
            <p:nvPr/>
          </p:nvSpPr>
          <p:spPr bwMode="auto">
            <a:xfrm>
              <a:off x="3415" y="3519"/>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pPr defTabSz="914400"/>
              <a:endParaRPr lang="zh-CN" altLang="en-US" dirty="0">
                <a:solidFill>
                  <a:prstClr val="black"/>
                </a:solidFill>
                <a:latin typeface="等线" panose="02010600030101010101" charset="-122"/>
                <a:ea typeface="等线" panose="02010600030101010101" charset="-122"/>
              </a:endParaRPr>
            </a:p>
          </p:txBody>
        </p:sp>
      </p:grpSp>
      <p:grpSp>
        <p:nvGrpSpPr>
          <p:cNvPr id="131" name="组合 130"/>
          <p:cNvGrpSpPr/>
          <p:nvPr/>
        </p:nvGrpSpPr>
        <p:grpSpPr>
          <a:xfrm>
            <a:off x="3044156" y="2110368"/>
            <a:ext cx="6477177" cy="885552"/>
            <a:chOff x="1791494" y="2533650"/>
            <a:chExt cx="5486489" cy="1200150"/>
          </a:xfrm>
        </p:grpSpPr>
        <p:sp>
          <p:nvSpPr>
            <p:cNvPr id="132" name="矩形: 圆角 131"/>
            <p:cNvSpPr/>
            <p:nvPr/>
          </p:nvSpPr>
          <p:spPr>
            <a:xfrm>
              <a:off x="1791494" y="2533650"/>
              <a:ext cx="5486489"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3" name="文本框 132"/>
            <p:cNvSpPr txBox="1"/>
            <p:nvPr/>
          </p:nvSpPr>
          <p:spPr>
            <a:xfrm>
              <a:off x="1946663" y="2675354"/>
              <a:ext cx="5281461" cy="95936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路由器总是具有两个或两个以上的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地址。路由器的每一个接口都有一个不同网络号的 </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 </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4" name="矩形: 圆角 133"/>
            <p:cNvSpPr/>
            <p:nvPr/>
          </p:nvSpPr>
          <p:spPr>
            <a:xfrm>
              <a:off x="1857375" y="2624956"/>
              <a:ext cx="5370749" cy="103217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par>
                          <p:cTn id="8" fill="hold">
                            <p:stCondLst>
                              <p:cond delay="500"/>
                            </p:stCondLst>
                            <p:childTnLst>
                              <p:par>
                                <p:cTn id="9" presetID="35" presetClass="emph" presetSubtype="0" repeatCount="4000" fill="hold" nodeType="afterEffect">
                                  <p:stCondLst>
                                    <p:cond delay="500"/>
                                  </p:stCondLst>
                                  <p:childTnLst>
                                    <p:anim calcmode="discrete" valueType="str">
                                      <p:cBhvr>
                                        <p:cTn id="10" dur="1000" fill="hold"/>
                                        <p:tgtEl>
                                          <p:spTgt spid="1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子网划分</a:t>
            </a:r>
            <a:endParaRPr lang="zh-CN" altLang="en-US" dirty="0"/>
          </a:p>
        </p:txBody>
      </p:sp>
      <p:sp>
        <p:nvSpPr>
          <p:cNvPr id="4" name="文本框 3"/>
          <p:cNvSpPr txBox="1"/>
          <p:nvPr/>
        </p:nvSpPr>
        <p:spPr>
          <a:xfrm>
            <a:off x="4354412" y="5186161"/>
            <a:ext cx="4901337" cy="553998"/>
          </a:xfrm>
          <a:prstGeom prst="rect">
            <a:avLst/>
          </a:prstGeom>
          <a:noFill/>
        </p:spPr>
        <p:txBody>
          <a:bodyPr wrap="square" rtlCol="0">
            <a:spAutoFit/>
          </a:bodyPr>
          <a:lstStyle/>
          <a:p>
            <a:pPr defTabSz="914400"/>
            <a:r>
              <a:rPr lang="zh-CN" altLang="en-US" sz="3000" dirty="0">
                <a:solidFill>
                  <a:prstClr val="black"/>
                </a:solidFill>
                <a:latin typeface="思源黑体 CN Medium" panose="020B0600000000000000" pitchFamily="34" charset="-122"/>
                <a:ea typeface="思源黑体 CN Medium" panose="020B0600000000000000" pitchFamily="34" charset="-122"/>
              </a:rPr>
              <a:t>统一分配、集中管理？</a:t>
            </a:r>
            <a:endParaRPr lang="zh-CN" altLang="en-US" sz="3000" dirty="0">
              <a:solidFill>
                <a:prstClr val="black"/>
              </a:solidFill>
              <a:latin typeface="思源黑体 CN Medium" panose="020B0600000000000000" pitchFamily="34" charset="-122"/>
              <a:ea typeface="思源黑体 CN Medium" panose="020B0600000000000000" pitchFamily="34" charset="-122"/>
            </a:endParaRPr>
          </a:p>
        </p:txBody>
      </p:sp>
      <p:graphicFrame>
        <p:nvGraphicFramePr>
          <p:cNvPr id="5" name="表格 4"/>
          <p:cNvGraphicFramePr>
            <a:graphicFrameLocks noGrp="1"/>
          </p:cNvGraphicFramePr>
          <p:nvPr>
            <p:custDataLst>
              <p:tags r:id="rId1"/>
            </p:custDataLst>
          </p:nvPr>
        </p:nvGraphicFramePr>
        <p:xfrm>
          <a:off x="2827527" y="2966254"/>
          <a:ext cx="6536946" cy="1828800"/>
        </p:xfrm>
        <a:graphic>
          <a:graphicData uri="http://schemas.openxmlformats.org/drawingml/2006/table">
            <a:tbl>
              <a:tblPr/>
              <a:tblGrid>
                <a:gridCol w="1361442"/>
                <a:gridCol w="1764792"/>
                <a:gridCol w="3410712"/>
              </a:tblGrid>
              <a:tr h="441172">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zh-CN" altLang="en-US" sz="2400" kern="1200" dirty="0">
                          <a:latin typeface="思源黑体 CN Light" panose="020B0300000000000000" pitchFamily="34" charset="-122"/>
                          <a:ea typeface="思源黑体 CN Light" panose="020B0300000000000000" pitchFamily="34" charset="-122"/>
                        </a:rPr>
                        <a:t>网络数</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主机数</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r>
              <a:tr h="355254">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A</a:t>
                      </a:r>
                      <a:r>
                        <a:rPr lang="zh-CN" altLang="en-US" sz="2400" kern="1200" dirty="0">
                          <a:latin typeface="思源黑体 CN Light" panose="020B0300000000000000" pitchFamily="34" charset="-122"/>
                          <a:ea typeface="思源黑体 CN Light" panose="020B0300000000000000" pitchFamily="34" charset="-122"/>
                        </a:rPr>
                        <a:t>类</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127</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16777214</a:t>
                      </a:r>
                      <a:r>
                        <a:rPr lang="zh-CN"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 </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r>
              <a:tr h="355254">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a:latin typeface="思源黑体 CN Light" panose="020B0300000000000000" pitchFamily="34" charset="-122"/>
                          <a:ea typeface="思源黑体 CN Light" panose="020B0300000000000000" pitchFamily="34" charset="-122"/>
                        </a:rPr>
                        <a:t>B</a:t>
                      </a:r>
                      <a:r>
                        <a:rPr lang="zh-CN" altLang="en-US" sz="2400" kern="1200">
                          <a:latin typeface="思源黑体 CN Light" panose="020B0300000000000000" pitchFamily="34" charset="-122"/>
                          <a:ea typeface="思源黑体 CN Light" panose="020B0300000000000000" pitchFamily="34" charset="-122"/>
                        </a:rPr>
                        <a:t>类</a:t>
                      </a:r>
                      <a:endParaRPr lang="zh-CN" altLang="en-US" sz="2400" kern="120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16384</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65534</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r>
              <a:tr h="355254">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a:latin typeface="思源黑体 CN Light" panose="020B0300000000000000" pitchFamily="34" charset="-122"/>
                          <a:ea typeface="思源黑体 CN Light" panose="020B0300000000000000" pitchFamily="34" charset="-122"/>
                        </a:rPr>
                        <a:t>C</a:t>
                      </a:r>
                      <a:r>
                        <a:rPr lang="zh-CN" altLang="en-US" sz="2400" kern="1200">
                          <a:latin typeface="思源黑体 CN Light" panose="020B0300000000000000" pitchFamily="34" charset="-122"/>
                          <a:ea typeface="思源黑体 CN Light" panose="020B0300000000000000" pitchFamily="34" charset="-122"/>
                        </a:rPr>
                        <a:t>类</a:t>
                      </a:r>
                      <a:endParaRPr lang="zh-CN" altLang="en-US" sz="2400" kern="120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2097150</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c>
                  <a:txBody>
                    <a:bodyPr/>
                    <a:lstStyle>
                      <a:lvl1pPr marL="0" algn="l" defTabSz="8636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8636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8636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8636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8636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8636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254</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网络互联的基本需求</a:t>
            </a:r>
            <a:endParaRPr lang="zh-CN" altLang="en-US" dirty="0"/>
          </a:p>
        </p:txBody>
      </p:sp>
      <p:grpSp>
        <p:nvGrpSpPr>
          <p:cNvPr id="4" name="组合 3"/>
          <p:cNvGrpSpPr/>
          <p:nvPr/>
        </p:nvGrpSpPr>
        <p:grpSpPr>
          <a:xfrm>
            <a:off x="2427624" y="3641563"/>
            <a:ext cx="8468974" cy="1712577"/>
            <a:chOff x="1724819" y="2533650"/>
            <a:chExt cx="5704680" cy="1460878"/>
          </a:xfrm>
        </p:grpSpPr>
        <p:sp>
          <p:nvSpPr>
            <p:cNvPr id="5" name="矩形: 圆角 4"/>
            <p:cNvSpPr/>
            <p:nvPr/>
          </p:nvSpPr>
          <p:spPr>
            <a:xfrm>
              <a:off x="1791493" y="2533650"/>
              <a:ext cx="5638006" cy="146087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532537" y="3105401"/>
              <a:ext cx="4830288" cy="446322"/>
            </a:xfrm>
            <a:prstGeom prst="rect">
              <a:avLst/>
            </a:prstGeom>
            <a:noFill/>
          </p:spPr>
          <p:txBody>
            <a:bodyPr wrap="square" rtlCol="0">
              <a:spAutoFit/>
            </a:bodyPr>
            <a:lstStyle/>
            <a:p>
              <a:r>
                <a:rPr lang="zh-CN" altLang="en-US" sz="2800" dirty="0">
                  <a:ea typeface="思源黑体 CN Medium" panose="020B0600000000000000" pitchFamily="34" charset="-122"/>
                </a:rPr>
                <a:t>如果没有网络互联，会发生什么？</a:t>
              </a:r>
              <a:endParaRPr lang="zh-CN" altLang="en-US" sz="2800" dirty="0">
                <a:ea typeface="思源黑体 CN Medium" panose="020B0600000000000000" pitchFamily="34" charset="-122"/>
              </a:endParaRPr>
            </a:p>
          </p:txBody>
        </p:sp>
        <p:sp>
          <p:nvSpPr>
            <p:cNvPr id="7" name="矩形: 圆角 6"/>
            <p:cNvSpPr/>
            <p:nvPr/>
          </p:nvSpPr>
          <p:spPr>
            <a:xfrm>
              <a:off x="1724819" y="2651156"/>
              <a:ext cx="5638006" cy="126316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49500" y="3002213"/>
            <a:ext cx="2341562" cy="23415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  题</a:t>
            </a:r>
            <a:endParaRPr lang="zh-CN" altLang="en-US" dirty="0"/>
          </a:p>
        </p:txBody>
      </p:sp>
      <p:sp>
        <p:nvSpPr>
          <p:cNvPr id="20" name="Line 8"/>
          <p:cNvSpPr>
            <a:spLocks noChangeShapeType="1"/>
          </p:cNvSpPr>
          <p:nvPr/>
        </p:nvSpPr>
        <p:spPr bwMode="auto">
          <a:xfrm>
            <a:off x="6083176" y="5088077"/>
            <a:ext cx="1587" cy="647700"/>
          </a:xfrm>
          <a:prstGeom prst="line">
            <a:avLst/>
          </a:prstGeom>
          <a:noFill/>
          <a:ln w="38100">
            <a:solidFill>
              <a:srgbClr val="FF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1" name="Text Box 9"/>
          <p:cNvSpPr txBox="1">
            <a:spLocks noChangeArrowheads="1"/>
          </p:cNvSpPr>
          <p:nvPr/>
        </p:nvSpPr>
        <p:spPr bwMode="auto">
          <a:xfrm>
            <a:off x="5372084" y="5767560"/>
            <a:ext cx="1447832" cy="491994"/>
          </a:xfrm>
          <a:prstGeom prst="rect">
            <a:avLst/>
          </a:prstGeom>
          <a:noFill/>
          <a:ln w="9525" algn="ctr">
            <a:noFill/>
            <a:miter lim="800000"/>
          </a:ln>
          <a:effectLst/>
        </p:spPr>
        <p:txBody>
          <a:bodyPr wrap="none">
            <a:spAutoFit/>
          </a:bodyPr>
          <a:lstStyle/>
          <a:p>
            <a:pPr eaLnBrk="1" hangingPunct="1">
              <a:lnSpc>
                <a:spcPct val="115000"/>
              </a:lnSpc>
              <a:spcBef>
                <a:spcPct val="20000"/>
              </a:spcBef>
              <a:defRPr/>
            </a:pPr>
            <a:r>
              <a:rPr lang="zh-CN" altLang="en-US" sz="2400" b="1" dirty="0">
                <a:solidFill>
                  <a:srgbClr val="009FF6"/>
                </a:solidFill>
                <a:effectLst>
                  <a:outerShdw blurRad="38100" dist="38100" dir="2700000" algn="tl">
                    <a:srgbClr val="C0C0C0"/>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mn-ea"/>
              </a:rPr>
              <a:t>划分子网</a:t>
            </a:r>
            <a:endParaRPr lang="zh-CN" altLang="en-US" sz="2400" b="1" dirty="0">
              <a:solidFill>
                <a:srgbClr val="009FF6"/>
              </a:solidFill>
              <a:effectLst>
                <a:outerShdw blurRad="38100" dist="38100" dir="2700000" algn="tl">
                  <a:srgbClr val="C0C0C0"/>
                </a:outerShdw>
              </a:effectLst>
              <a:latin typeface="思源黑体 CN Normal" panose="020B0400000000000000" pitchFamily="34" charset="-122"/>
              <a:ea typeface="思源黑体 CN Normal" panose="020B0400000000000000" pitchFamily="34" charset="-122"/>
              <a:cs typeface="Arial" panose="020B0604020202020204" pitchFamily="34" charset="0"/>
              <a:sym typeface="+mn-ea"/>
            </a:endParaRPr>
          </a:p>
        </p:txBody>
      </p:sp>
      <p:grpSp>
        <p:nvGrpSpPr>
          <p:cNvPr id="22" name="组合 21"/>
          <p:cNvGrpSpPr/>
          <p:nvPr/>
        </p:nvGrpSpPr>
        <p:grpSpPr>
          <a:xfrm>
            <a:off x="600757" y="2285999"/>
            <a:ext cx="11067171" cy="1367771"/>
            <a:chOff x="1360240" y="2533651"/>
            <a:chExt cx="5917743" cy="1200150"/>
          </a:xfrm>
        </p:grpSpPr>
        <p:sp>
          <p:nvSpPr>
            <p:cNvPr id="23" name="矩形: 圆角 22"/>
            <p:cNvSpPr/>
            <p:nvPr/>
          </p:nvSpPr>
          <p:spPr>
            <a:xfrm>
              <a:off x="1360240" y="2533651"/>
              <a:ext cx="5917743"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4" name="文本框 23"/>
            <p:cNvSpPr txBox="1"/>
            <p:nvPr/>
          </p:nvSpPr>
          <p:spPr>
            <a:xfrm>
              <a:off x="1519049" y="2675507"/>
              <a:ext cx="5708157" cy="891193"/>
            </a:xfrm>
            <a:prstGeom prst="rect">
              <a:avLst/>
            </a:prstGeom>
            <a:noFill/>
          </p:spPr>
          <p:txBody>
            <a:bodyPr wrap="square" rtlCol="0">
              <a:spAutoFit/>
            </a:body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一家跨国公司在海外拥有</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26</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家分支机构，包括总部在内，共计</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27</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家机构，该公司所有机构共有</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54320</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台计算机需要</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地址，总部向</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ICANN</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申请了一个</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类地址块，现需要分配给所有的机构，如何分配？</a:t>
              </a:r>
              <a:endPar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矩形: 圆角 24"/>
            <p:cNvSpPr/>
            <p:nvPr/>
          </p:nvSpPr>
          <p:spPr>
            <a:xfrm>
              <a:off x="1434686" y="2624957"/>
              <a:ext cx="5793438"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6" name="组合 25"/>
          <p:cNvGrpSpPr/>
          <p:nvPr/>
        </p:nvGrpSpPr>
        <p:grpSpPr>
          <a:xfrm>
            <a:off x="1399535" y="3729951"/>
            <a:ext cx="5957029" cy="476221"/>
            <a:chOff x="1403750" y="3593123"/>
            <a:chExt cx="5957029" cy="476221"/>
          </a:xfrm>
        </p:grpSpPr>
        <p:grpSp>
          <p:nvGrpSpPr>
            <p:cNvPr id="27" name="组合 26"/>
            <p:cNvGrpSpPr/>
            <p:nvPr/>
          </p:nvGrpSpPr>
          <p:grpSpPr>
            <a:xfrm>
              <a:off x="1403750" y="3593123"/>
              <a:ext cx="490436" cy="476221"/>
              <a:chOff x="1403750" y="3593123"/>
              <a:chExt cx="808892" cy="785446"/>
            </a:xfrm>
          </p:grpSpPr>
          <p:sp>
            <p:nvSpPr>
              <p:cNvPr id="29" name="对话气泡: 椭圆形 2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28" name="Text Box 79"/>
            <p:cNvSpPr txBox="1">
              <a:spLocks noChangeArrowheads="1"/>
            </p:cNvSpPr>
            <p:nvPr/>
          </p:nvSpPr>
          <p:spPr bwMode="auto">
            <a:xfrm>
              <a:off x="1985931" y="3593123"/>
              <a:ext cx="537484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由总部管理员统一分配，集中管理</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1" name="组合 30"/>
          <p:cNvGrpSpPr/>
          <p:nvPr/>
        </p:nvGrpSpPr>
        <p:grpSpPr>
          <a:xfrm>
            <a:off x="1399535" y="4366675"/>
            <a:ext cx="9367281" cy="882486"/>
            <a:chOff x="1403750" y="3593123"/>
            <a:chExt cx="9367281" cy="882486"/>
          </a:xfrm>
        </p:grpSpPr>
        <p:grpSp>
          <p:nvGrpSpPr>
            <p:cNvPr id="32" name="组合 31"/>
            <p:cNvGrpSpPr/>
            <p:nvPr/>
          </p:nvGrpSpPr>
          <p:grpSpPr>
            <a:xfrm>
              <a:off x="1403750" y="3593123"/>
              <a:ext cx="490436" cy="476221"/>
              <a:chOff x="1403750" y="3593123"/>
              <a:chExt cx="808892" cy="785446"/>
            </a:xfrm>
          </p:grpSpPr>
          <p:sp>
            <p:nvSpPr>
              <p:cNvPr id="34" name="对话气泡: 椭圆形 3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33" name="Text Box 79"/>
            <p:cNvSpPr txBox="1">
              <a:spLocks noChangeArrowheads="1"/>
            </p:cNvSpPr>
            <p:nvPr/>
          </p:nvSpPr>
          <p:spPr bwMode="auto">
            <a:xfrm>
              <a:off x="1985931" y="3593123"/>
              <a:ext cx="8785100"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总部管理员将</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地址分成</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个子块，每个机构一块，各机构管理员内部自行分配。</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par>
                          <p:cTn id="19" fill="hold">
                            <p:stCondLst>
                              <p:cond delay="500"/>
                            </p:stCondLst>
                            <p:childTnLst>
                              <p:par>
                                <p:cTn id="20" presetID="18" presetClass="entr" presetSubtype="12"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childTnLst>
                          </p:cTn>
                        </p:par>
                        <p:par>
                          <p:cTn id="23" fill="hold">
                            <p:stCondLst>
                              <p:cond delay="1000"/>
                            </p:stCondLst>
                            <p:childTnLst>
                              <p:par>
                                <p:cTn id="24" presetID="3" presetClass="entr" presetSubtype="1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58875" y="830502"/>
            <a:ext cx="7699909" cy="2065661"/>
            <a:chOff x="703264" y="1946585"/>
            <a:chExt cx="10972799" cy="2824828"/>
          </a:xfrm>
        </p:grpSpPr>
        <p:sp>
          <p:nvSpPr>
            <p:cNvPr id="18" name="任意多边形: 形状 128"/>
            <p:cNvSpPr/>
            <p:nvPr/>
          </p:nvSpPr>
          <p:spPr>
            <a:xfrm>
              <a:off x="703264" y="1946585"/>
              <a:ext cx="10972799" cy="2824828"/>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9" name="组合 18"/>
            <p:cNvGrpSpPr/>
            <p:nvPr/>
          </p:nvGrpSpPr>
          <p:grpSpPr>
            <a:xfrm>
              <a:off x="899795" y="2124553"/>
              <a:ext cx="10582183" cy="2395900"/>
              <a:chOff x="1050713" y="2509081"/>
              <a:chExt cx="10582183" cy="2395900"/>
            </a:xfrm>
            <a:effectLst>
              <a:outerShdw blurRad="63500" sx="101000" sy="101000" algn="ctr" rotWithShape="0">
                <a:prstClr val="black">
                  <a:alpha val="38000"/>
                </a:prstClr>
              </a:outerShdw>
            </a:effectLst>
          </p:grpSpPr>
          <p:sp>
            <p:nvSpPr>
              <p:cNvPr id="20" name="任意多边形: 形状 130"/>
              <p:cNvSpPr/>
              <p:nvPr/>
            </p:nvSpPr>
            <p:spPr>
              <a:xfrm>
                <a:off x="1050713" y="2509082"/>
                <a:ext cx="10582183" cy="2395899"/>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1" name="任意多边形: 形状 131"/>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2" name="文本框 21"/>
          <p:cNvSpPr txBox="1"/>
          <p:nvPr/>
        </p:nvSpPr>
        <p:spPr>
          <a:xfrm>
            <a:off x="1107528" y="1196807"/>
            <a:ext cx="5933351" cy="400110"/>
          </a:xfrm>
          <a:prstGeom prst="rect">
            <a:avLst/>
          </a:prstGeom>
          <a:noFill/>
        </p:spPr>
        <p:txBody>
          <a:bodyPr wrap="square" rtlCol="0">
            <a:spAutoFit/>
          </a:bodyPr>
          <a:lstStyle/>
          <a:p>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某机构获得</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类</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类某一类地址块，数万台机器</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文本框 22"/>
          <p:cNvSpPr txBox="1"/>
          <p:nvPr/>
        </p:nvSpPr>
        <p:spPr>
          <a:xfrm>
            <a:off x="1107528" y="1721736"/>
            <a:ext cx="4739438" cy="400110"/>
          </a:xfrm>
          <a:prstGeom prst="rect">
            <a:avLst/>
          </a:prstGeom>
          <a:noFill/>
        </p:spPr>
        <p:txBody>
          <a:bodyPr wrap="square" rtlCol="0">
            <a:spAutoFit/>
          </a:bodyPr>
          <a:lstStyle/>
          <a:p>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如何配置？如何隔离？</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文本框 23"/>
          <p:cNvSpPr txBox="1"/>
          <p:nvPr/>
        </p:nvSpPr>
        <p:spPr>
          <a:xfrm>
            <a:off x="1107893" y="2178698"/>
            <a:ext cx="4739438" cy="400110"/>
          </a:xfrm>
          <a:prstGeom prst="rect">
            <a:avLst/>
          </a:prstGeom>
          <a:noFill/>
        </p:spPr>
        <p:txBody>
          <a:bodyPr wrap="square" rtlCol="0">
            <a:spAutoFit/>
          </a:bodyPr>
          <a:lstStyle/>
          <a:p>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子网内流量如何管理？</a:t>
            </a: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5" name="图片 37"/>
          <p:cNvPicPr>
            <a:picLocks noChangeAspect="1" noChangeArrowheads="1"/>
          </p:cNvPicPr>
          <p:nvPr/>
        </p:nvPicPr>
        <p:blipFill>
          <a:blip r:embed="rId1" cstate="print">
            <a:clrChange>
              <a:clrFrom>
                <a:srgbClr val="FDFBFE"/>
              </a:clrFrom>
              <a:clrTo>
                <a:srgbClr val="FDFBFE">
                  <a:alpha val="0"/>
                </a:srgbClr>
              </a:clrTo>
            </a:clrChange>
            <a:extLst>
              <a:ext uri="{28A0092B-C50C-407E-A947-70E740481C1C}">
                <a14:useLocalDpi xmlns:a14="http://schemas.microsoft.com/office/drawing/2010/main" val="0"/>
              </a:ext>
            </a:extLst>
          </a:blip>
          <a:srcRect/>
          <a:stretch>
            <a:fillRect/>
          </a:stretch>
        </p:blipFill>
        <p:spPr bwMode="auto">
          <a:xfrm>
            <a:off x="6972911" y="1453993"/>
            <a:ext cx="1585873" cy="125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4"/>
          <p:cNvSpPr>
            <a:spLocks noChangeArrowheads="1"/>
          </p:cNvSpPr>
          <p:nvPr/>
        </p:nvSpPr>
        <p:spPr bwMode="auto">
          <a:xfrm>
            <a:off x="2899814" y="4389755"/>
            <a:ext cx="6580022"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800"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从主机号中借用一部分位数作为子网号</a:t>
            </a:r>
            <a:endParaRPr lang="zh-CN" altLang="en-US" sz="2800" u="none"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45" name="组合 44"/>
          <p:cNvGrpSpPr/>
          <p:nvPr/>
        </p:nvGrpSpPr>
        <p:grpSpPr>
          <a:xfrm>
            <a:off x="3529986" y="3118546"/>
            <a:ext cx="4571598" cy="1356206"/>
            <a:chOff x="612314" y="5299868"/>
            <a:chExt cx="4164043" cy="1640264"/>
          </a:xfrm>
        </p:grpSpPr>
        <p:sp>
          <p:nvSpPr>
            <p:cNvPr id="46" name="矩形: 圆角 47"/>
            <p:cNvSpPr/>
            <p:nvPr/>
          </p:nvSpPr>
          <p:spPr>
            <a:xfrm>
              <a:off x="612314" y="5299868"/>
              <a:ext cx="3900545" cy="840055"/>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1050"/>
            </a:p>
          </p:txBody>
        </p:sp>
        <p:sp>
          <p:nvSpPr>
            <p:cNvPr id="47" name="Text Box 79"/>
            <p:cNvSpPr txBox="1">
              <a:spLocks noChangeArrowheads="1"/>
            </p:cNvSpPr>
            <p:nvPr/>
          </p:nvSpPr>
          <p:spPr bwMode="auto">
            <a:xfrm>
              <a:off x="732525" y="5355396"/>
              <a:ext cx="4043832" cy="158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sz="32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地址分块、分散管理！</a:t>
              </a:r>
              <a:endParaRPr kumimoji="1" lang="zh-CN" altLang="en-US" sz="32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pic>
        <p:nvPicPr>
          <p:cNvPr id="28" name="图片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438" y="4981415"/>
            <a:ext cx="6654805" cy="9477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53" presetClass="entr" presetSubtype="16"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2" y="460289"/>
            <a:ext cx="9601196" cy="698791"/>
          </a:xfrm>
        </p:spPr>
        <p:txBody>
          <a:bodyPr/>
          <a:lstStyle/>
          <a:p>
            <a:r>
              <a:rPr lang="zh-CN" altLang="en-US" dirty="0"/>
              <a:t>子网掩码</a:t>
            </a:r>
            <a:endParaRPr lang="zh-CN" altLang="en-US" dirty="0"/>
          </a:p>
        </p:txBody>
      </p:sp>
      <p:sp>
        <p:nvSpPr>
          <p:cNvPr id="4" name="Rectangle 2"/>
          <p:cNvSpPr>
            <a:spLocks noChangeArrowheads="1"/>
          </p:cNvSpPr>
          <p:nvPr/>
        </p:nvSpPr>
        <p:spPr bwMode="auto">
          <a:xfrm>
            <a:off x="5993766" y="2835481"/>
            <a:ext cx="3411538" cy="438150"/>
          </a:xfrm>
          <a:prstGeom prst="rect">
            <a:avLst/>
          </a:prstGeom>
          <a:solidFill>
            <a:srgbClr val="CCECFF"/>
          </a:solidFill>
          <a:ln w="1270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5" name="Rectangle 2"/>
          <p:cNvSpPr>
            <a:spLocks noChangeArrowheads="1"/>
          </p:cNvSpPr>
          <p:nvPr/>
        </p:nvSpPr>
        <p:spPr bwMode="auto">
          <a:xfrm>
            <a:off x="5979478" y="2835481"/>
            <a:ext cx="1706562" cy="438150"/>
          </a:xfrm>
          <a:prstGeom prst="rect">
            <a:avLst/>
          </a:prstGeom>
          <a:solidFill>
            <a:srgbClr val="70AD47">
              <a:lumMod val="60000"/>
              <a:lumOff val="40000"/>
            </a:srgbClr>
          </a:solidFill>
          <a:ln w="12700">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 name="Line 5"/>
          <p:cNvSpPr>
            <a:spLocks noChangeShapeType="1"/>
          </p:cNvSpPr>
          <p:nvPr/>
        </p:nvSpPr>
        <p:spPr bwMode="auto">
          <a:xfrm flipV="1">
            <a:off x="2707640" y="3548268"/>
            <a:ext cx="3286125" cy="0"/>
          </a:xfrm>
          <a:prstGeom prst="line">
            <a:avLst/>
          </a:prstGeom>
          <a:noFill/>
          <a:ln w="12700">
            <a:solidFill>
              <a:sysClr val="windowText" lastClr="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7" name="Line 6"/>
          <p:cNvSpPr>
            <a:spLocks noChangeShapeType="1"/>
          </p:cNvSpPr>
          <p:nvPr/>
        </p:nvSpPr>
        <p:spPr bwMode="auto">
          <a:xfrm flipV="1">
            <a:off x="7692390" y="3548268"/>
            <a:ext cx="1681163" cy="0"/>
          </a:xfrm>
          <a:prstGeom prst="line">
            <a:avLst/>
          </a:prstGeom>
          <a:noFill/>
          <a:ln w="12700">
            <a:solidFill>
              <a:srgbClr val="44546A"/>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8" name="Line 7"/>
          <p:cNvSpPr>
            <a:spLocks noChangeShapeType="1"/>
          </p:cNvSpPr>
          <p:nvPr/>
        </p:nvSpPr>
        <p:spPr bwMode="auto">
          <a:xfrm flipV="1">
            <a:off x="5993765" y="3548268"/>
            <a:ext cx="1692275" cy="0"/>
          </a:xfrm>
          <a:prstGeom prst="line">
            <a:avLst/>
          </a:prstGeom>
          <a:noFill/>
          <a:ln w="12700">
            <a:solidFill>
              <a:sysClr val="windowText" lastClr="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9" name="Rectangle 12"/>
          <p:cNvSpPr>
            <a:spLocks noChangeArrowheads="1"/>
          </p:cNvSpPr>
          <p:nvPr/>
        </p:nvSpPr>
        <p:spPr bwMode="auto">
          <a:xfrm>
            <a:off x="3769678" y="3448256"/>
            <a:ext cx="1095375" cy="24765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0" name="Rectangle 14"/>
          <p:cNvSpPr>
            <a:spLocks noChangeArrowheads="1"/>
          </p:cNvSpPr>
          <p:nvPr/>
        </p:nvSpPr>
        <p:spPr bwMode="auto">
          <a:xfrm>
            <a:off x="3849053" y="3375231"/>
            <a:ext cx="8985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网络号</a:t>
            </a:r>
            <a:endParaRPr kumimoji="1" lang="zh-CN" altLang="en-US"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1" name="Rectangle 15"/>
          <p:cNvSpPr>
            <a:spLocks noChangeArrowheads="1"/>
          </p:cNvSpPr>
          <p:nvPr/>
        </p:nvSpPr>
        <p:spPr bwMode="auto">
          <a:xfrm>
            <a:off x="2699703" y="2846593"/>
            <a:ext cx="3275012" cy="417513"/>
          </a:xfrm>
          <a:prstGeom prst="rect">
            <a:avLst/>
          </a:prstGeom>
          <a:solidFill>
            <a:srgbClr val="FEF6E5"/>
          </a:solidFill>
          <a:ln>
            <a:solidFill>
              <a:srgbClr val="70AD47">
                <a:lumMod val="75000"/>
              </a:srgbClr>
            </a:solid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2" name="Rectangle 16"/>
          <p:cNvSpPr>
            <a:spLocks noChangeArrowheads="1"/>
          </p:cNvSpPr>
          <p:nvPr/>
        </p:nvSpPr>
        <p:spPr bwMode="auto">
          <a:xfrm>
            <a:off x="3904615" y="2864056"/>
            <a:ext cx="85286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net-id</a:t>
            </a:r>
            <a:endParaRPr kumimoji="1" lang="en-US" altLang="zh-CN" sz="1890"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3" name="Rectangle 17"/>
          <p:cNvSpPr>
            <a:spLocks noChangeArrowheads="1"/>
          </p:cNvSpPr>
          <p:nvPr/>
        </p:nvSpPr>
        <p:spPr bwMode="auto">
          <a:xfrm>
            <a:off x="8127365" y="2865643"/>
            <a:ext cx="97937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host-id</a:t>
            </a:r>
            <a:endParaRPr kumimoji="1" lang="en-US" altLang="zh-CN" sz="1890"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4" name="Rectangle 18"/>
          <p:cNvSpPr>
            <a:spLocks noChangeArrowheads="1"/>
          </p:cNvSpPr>
          <p:nvPr/>
        </p:nvSpPr>
        <p:spPr bwMode="auto">
          <a:xfrm>
            <a:off x="1145540" y="2846593"/>
            <a:ext cx="1418210" cy="36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三级 </a:t>
            </a:r>
            <a:r>
              <a:rPr kumimoji="1" lang="en-US" altLang="zh-CN"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IP </a:t>
            </a:r>
            <a:r>
              <a:rPr kumimoji="1" lang="zh-CN" altLang="en-US"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地址</a:t>
            </a:r>
            <a:endParaRPr kumimoji="1" lang="zh-CN" altLang="en-US"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 name="Rectangle 19"/>
          <p:cNvSpPr>
            <a:spLocks noChangeArrowheads="1"/>
          </p:cNvSpPr>
          <p:nvPr/>
        </p:nvSpPr>
        <p:spPr bwMode="auto">
          <a:xfrm>
            <a:off x="8195628" y="3448256"/>
            <a:ext cx="839787" cy="271462"/>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 name="Line 20"/>
          <p:cNvSpPr>
            <a:spLocks noChangeShapeType="1"/>
          </p:cNvSpPr>
          <p:nvPr/>
        </p:nvSpPr>
        <p:spPr bwMode="auto">
          <a:xfrm>
            <a:off x="5993765" y="2832974"/>
            <a:ext cx="0" cy="4254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17" name="Rectangle 21"/>
          <p:cNvSpPr>
            <a:spLocks noChangeArrowheads="1"/>
          </p:cNvSpPr>
          <p:nvPr/>
        </p:nvSpPr>
        <p:spPr bwMode="auto">
          <a:xfrm>
            <a:off x="8160011" y="3385985"/>
            <a:ext cx="8985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主机号</a:t>
            </a:r>
            <a:endParaRPr kumimoji="1" lang="zh-CN" altLang="en-US"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8" name="Rectangle 22"/>
          <p:cNvSpPr>
            <a:spLocks noChangeArrowheads="1"/>
          </p:cNvSpPr>
          <p:nvPr/>
        </p:nvSpPr>
        <p:spPr bwMode="auto">
          <a:xfrm>
            <a:off x="6450965" y="3438731"/>
            <a:ext cx="839788" cy="269875"/>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9" name="Line 23"/>
          <p:cNvSpPr>
            <a:spLocks noChangeShapeType="1"/>
          </p:cNvSpPr>
          <p:nvPr/>
        </p:nvSpPr>
        <p:spPr bwMode="auto">
          <a:xfrm>
            <a:off x="7692390" y="2832306"/>
            <a:ext cx="0" cy="427037"/>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grpSp>
        <p:nvGrpSpPr>
          <p:cNvPr id="20" name="Group 24"/>
          <p:cNvGrpSpPr/>
          <p:nvPr/>
        </p:nvGrpSpPr>
        <p:grpSpPr bwMode="auto">
          <a:xfrm>
            <a:off x="6247765" y="2864055"/>
            <a:ext cx="1273487" cy="903811"/>
            <a:chOff x="3514" y="2412"/>
            <a:chExt cx="849" cy="603"/>
          </a:xfrm>
        </p:grpSpPr>
        <p:sp>
          <p:nvSpPr>
            <p:cNvPr id="21" name="Rectangle 25"/>
            <p:cNvSpPr>
              <a:spLocks noChangeArrowheads="1"/>
            </p:cNvSpPr>
            <p:nvPr/>
          </p:nvSpPr>
          <p:spPr bwMode="auto">
            <a:xfrm>
              <a:off x="3514" y="2412"/>
              <a:ext cx="84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subnet-id</a:t>
              </a:r>
              <a:endParaRPr kumimoji="1" lang="en-US" altLang="zh-CN"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2" name="Rectangle 26"/>
            <p:cNvSpPr>
              <a:spLocks noChangeArrowheads="1"/>
            </p:cNvSpPr>
            <p:nvPr/>
          </p:nvSpPr>
          <p:spPr bwMode="auto">
            <a:xfrm>
              <a:off x="3624" y="2765"/>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zh-CN" altLang="en-US"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子网号</a:t>
              </a:r>
              <a:endParaRPr kumimoji="1" lang="zh-CN" altLang="en-US"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23" name="Line 27"/>
          <p:cNvSpPr>
            <a:spLocks noChangeShapeType="1"/>
          </p:cNvSpPr>
          <p:nvPr/>
        </p:nvSpPr>
        <p:spPr bwMode="auto">
          <a:xfrm>
            <a:off x="2685415" y="3310143"/>
            <a:ext cx="0" cy="371475"/>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24" name="Line 28"/>
          <p:cNvSpPr>
            <a:spLocks noChangeShapeType="1"/>
          </p:cNvSpPr>
          <p:nvPr/>
        </p:nvSpPr>
        <p:spPr bwMode="auto">
          <a:xfrm>
            <a:off x="7692390" y="3310143"/>
            <a:ext cx="0" cy="409575"/>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25" name="Rectangle 29"/>
          <p:cNvSpPr>
            <a:spLocks noChangeArrowheads="1"/>
          </p:cNvSpPr>
          <p:nvPr/>
        </p:nvSpPr>
        <p:spPr bwMode="auto">
          <a:xfrm>
            <a:off x="1307465" y="3883231"/>
            <a:ext cx="1096006" cy="36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子网掩码</a:t>
            </a:r>
            <a:endParaRPr kumimoji="1" lang="zh-CN" altLang="en-US"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26" name="组合 25"/>
          <p:cNvGrpSpPr/>
          <p:nvPr/>
        </p:nvGrpSpPr>
        <p:grpSpPr>
          <a:xfrm>
            <a:off x="1145540" y="1125743"/>
            <a:ext cx="8259763" cy="935038"/>
            <a:chOff x="161925" y="1476375"/>
            <a:chExt cx="8259763" cy="935038"/>
          </a:xfrm>
        </p:grpSpPr>
        <p:sp>
          <p:nvSpPr>
            <p:cNvPr id="27" name="Rectangle 3"/>
            <p:cNvSpPr>
              <a:spLocks noChangeArrowheads="1"/>
            </p:cNvSpPr>
            <p:nvPr/>
          </p:nvSpPr>
          <p:spPr bwMode="auto">
            <a:xfrm>
              <a:off x="1690688" y="1973263"/>
              <a:ext cx="6718300" cy="438150"/>
            </a:xfrm>
            <a:prstGeom prst="rect">
              <a:avLst/>
            </a:prstGeom>
            <a:solidFill>
              <a:srgbClr val="CCECFF"/>
            </a:solidFill>
            <a:ln w="12700">
              <a:no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8" name="Rectangle 8"/>
            <p:cNvSpPr>
              <a:spLocks noChangeArrowheads="1"/>
            </p:cNvSpPr>
            <p:nvPr/>
          </p:nvSpPr>
          <p:spPr bwMode="auto">
            <a:xfrm>
              <a:off x="1703388" y="1985963"/>
              <a:ext cx="3298825" cy="419100"/>
            </a:xfrm>
            <a:prstGeom prst="rect">
              <a:avLst/>
            </a:prstGeom>
            <a:solidFill>
              <a:srgbClr val="FEF6E5"/>
            </a:solidFill>
            <a:ln>
              <a:solidFill>
                <a:srgbClr val="009FF6"/>
              </a:solid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9" name="Rectangle 9"/>
            <p:cNvSpPr>
              <a:spLocks noChangeArrowheads="1"/>
            </p:cNvSpPr>
            <p:nvPr/>
          </p:nvSpPr>
          <p:spPr bwMode="auto">
            <a:xfrm>
              <a:off x="2492375" y="2006600"/>
              <a:ext cx="157321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网络号 </a:t>
              </a:r>
              <a:r>
                <a:rPr kumimoji="1" lang="en-US" altLang="zh-CN"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net-id</a:t>
              </a:r>
              <a:endParaRPr kumimoji="1" lang="en-US" altLang="zh-CN"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0" name="Rectangle 10"/>
            <p:cNvSpPr>
              <a:spLocks noChangeArrowheads="1"/>
            </p:cNvSpPr>
            <p:nvPr/>
          </p:nvSpPr>
          <p:spPr bwMode="auto">
            <a:xfrm>
              <a:off x="5891213" y="2006600"/>
              <a:ext cx="1760034"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主机号 </a:t>
              </a:r>
              <a:r>
                <a:rPr kumimoji="1" lang="en-US" altLang="zh-CN" sz="189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host-id</a:t>
              </a:r>
              <a:endParaRPr kumimoji="1" lang="en-US" altLang="zh-CN" sz="189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1" name="Rectangle 11"/>
            <p:cNvSpPr>
              <a:spLocks noChangeArrowheads="1"/>
            </p:cNvSpPr>
            <p:nvPr/>
          </p:nvSpPr>
          <p:spPr bwMode="auto">
            <a:xfrm>
              <a:off x="161925" y="1985963"/>
              <a:ext cx="1500188"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两级 </a:t>
              </a:r>
              <a:r>
                <a:rPr kumimoji="1" lang="en-US" altLang="zh-CN" sz="189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IP </a:t>
              </a:r>
              <a:r>
                <a:rPr kumimoji="1" lang="zh-CN" altLang="en-US" sz="189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地址</a:t>
              </a:r>
              <a:endParaRPr kumimoji="1" lang="zh-CN" altLang="en-US" sz="189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2" name="Line 13"/>
            <p:cNvSpPr>
              <a:spLocks noChangeShapeType="1"/>
            </p:cNvSpPr>
            <p:nvPr/>
          </p:nvSpPr>
          <p:spPr bwMode="auto">
            <a:xfrm>
              <a:off x="5010150" y="1981200"/>
              <a:ext cx="0" cy="428625"/>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33" name="Line 30"/>
            <p:cNvSpPr>
              <a:spLocks noChangeShapeType="1"/>
            </p:cNvSpPr>
            <p:nvPr/>
          </p:nvSpPr>
          <p:spPr bwMode="auto">
            <a:xfrm>
              <a:off x="1701800" y="1709738"/>
              <a:ext cx="3290888" cy="0"/>
            </a:xfrm>
            <a:prstGeom prst="line">
              <a:avLst/>
            </a:prstGeom>
            <a:noFill/>
            <a:ln w="12700">
              <a:solidFill>
                <a:sysClr val="windowText" lastClr="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34" name="Line 31"/>
            <p:cNvSpPr>
              <a:spLocks noChangeShapeType="1"/>
            </p:cNvSpPr>
            <p:nvPr/>
          </p:nvSpPr>
          <p:spPr bwMode="auto">
            <a:xfrm>
              <a:off x="1701800" y="1511300"/>
              <a:ext cx="0" cy="377825"/>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35" name="Line 32"/>
            <p:cNvSpPr>
              <a:spLocks noChangeShapeType="1"/>
            </p:cNvSpPr>
            <p:nvPr/>
          </p:nvSpPr>
          <p:spPr bwMode="auto">
            <a:xfrm>
              <a:off x="8408988" y="1511300"/>
              <a:ext cx="0" cy="36195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36" name="Rectangle 33"/>
            <p:cNvSpPr>
              <a:spLocks noChangeArrowheads="1"/>
            </p:cNvSpPr>
            <p:nvPr/>
          </p:nvSpPr>
          <p:spPr bwMode="auto">
            <a:xfrm>
              <a:off x="2684463" y="1476375"/>
              <a:ext cx="1382712" cy="374650"/>
            </a:xfrm>
            <a:prstGeom prst="rect">
              <a:avLst/>
            </a:prstGeom>
            <a:solidFill>
              <a:sysClr val="window" lastClr="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因特网部分</a:t>
              </a:r>
              <a:endParaRPr kumimoji="1" lang="zh-CN" altLang="en-US" sz="189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7" name="Line 34"/>
            <p:cNvSpPr>
              <a:spLocks noChangeShapeType="1"/>
            </p:cNvSpPr>
            <p:nvPr/>
          </p:nvSpPr>
          <p:spPr bwMode="auto">
            <a:xfrm>
              <a:off x="5035550" y="1709738"/>
              <a:ext cx="3386138" cy="0"/>
            </a:xfrm>
            <a:prstGeom prst="line">
              <a:avLst/>
            </a:prstGeom>
            <a:noFill/>
            <a:ln w="12700">
              <a:solidFill>
                <a:sysClr val="windowText" lastClr="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38" name="Rectangle 35"/>
            <p:cNvSpPr>
              <a:spLocks noChangeArrowheads="1"/>
            </p:cNvSpPr>
            <p:nvPr/>
          </p:nvSpPr>
          <p:spPr bwMode="auto">
            <a:xfrm>
              <a:off x="6083300" y="1476375"/>
              <a:ext cx="1141413" cy="374650"/>
            </a:xfrm>
            <a:prstGeom prst="rect">
              <a:avLst/>
            </a:prstGeom>
            <a:solidFill>
              <a:sysClr val="window" lastClr="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本地部分</a:t>
              </a:r>
              <a:endParaRPr kumimoji="1" lang="zh-CN" altLang="en-US" sz="189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9" name="Line 36"/>
            <p:cNvSpPr>
              <a:spLocks noChangeShapeType="1"/>
            </p:cNvSpPr>
            <p:nvPr/>
          </p:nvSpPr>
          <p:spPr bwMode="auto">
            <a:xfrm>
              <a:off x="5010150" y="1511300"/>
              <a:ext cx="0" cy="377825"/>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grpSp>
      <p:sp>
        <p:nvSpPr>
          <p:cNvPr id="40" name="Line 37"/>
          <p:cNvSpPr>
            <a:spLocks noChangeShapeType="1"/>
          </p:cNvSpPr>
          <p:nvPr/>
        </p:nvSpPr>
        <p:spPr bwMode="auto">
          <a:xfrm flipV="1">
            <a:off x="2685415" y="2541793"/>
            <a:ext cx="3303588" cy="11113"/>
          </a:xfrm>
          <a:prstGeom prst="line">
            <a:avLst/>
          </a:prstGeom>
          <a:noFill/>
          <a:ln w="12700">
            <a:solidFill>
              <a:sysClr val="windowText" lastClr="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41" name="Line 38"/>
          <p:cNvSpPr>
            <a:spLocks noChangeShapeType="1"/>
          </p:cNvSpPr>
          <p:nvPr/>
        </p:nvSpPr>
        <p:spPr bwMode="auto">
          <a:xfrm>
            <a:off x="2685415" y="2354468"/>
            <a:ext cx="0" cy="377825"/>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42" name="Line 39"/>
          <p:cNvSpPr>
            <a:spLocks noChangeShapeType="1"/>
          </p:cNvSpPr>
          <p:nvPr/>
        </p:nvSpPr>
        <p:spPr bwMode="auto">
          <a:xfrm>
            <a:off x="9392603" y="2354468"/>
            <a:ext cx="0" cy="36195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43" name="Rectangle 40"/>
          <p:cNvSpPr>
            <a:spLocks noChangeArrowheads="1"/>
          </p:cNvSpPr>
          <p:nvPr/>
        </p:nvSpPr>
        <p:spPr bwMode="auto">
          <a:xfrm>
            <a:off x="3668078" y="2354468"/>
            <a:ext cx="1382712" cy="374650"/>
          </a:xfrm>
          <a:prstGeom prst="rect">
            <a:avLst/>
          </a:prstGeom>
          <a:solidFill>
            <a:sysClr val="window" lastClr="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因特网部分</a:t>
            </a:r>
            <a:endParaRPr kumimoji="1" lang="zh-CN" altLang="en-US" sz="189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44" name="Line 41"/>
          <p:cNvSpPr>
            <a:spLocks noChangeShapeType="1"/>
          </p:cNvSpPr>
          <p:nvPr/>
        </p:nvSpPr>
        <p:spPr bwMode="auto">
          <a:xfrm flipV="1">
            <a:off x="6019165" y="2541793"/>
            <a:ext cx="3373438" cy="11113"/>
          </a:xfrm>
          <a:prstGeom prst="line">
            <a:avLst/>
          </a:prstGeom>
          <a:noFill/>
          <a:ln w="12700">
            <a:solidFill>
              <a:sysClr val="windowText" lastClr="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45" name="Rectangle 42"/>
          <p:cNvSpPr>
            <a:spLocks noChangeArrowheads="1"/>
          </p:cNvSpPr>
          <p:nvPr/>
        </p:nvSpPr>
        <p:spPr bwMode="auto">
          <a:xfrm>
            <a:off x="7066915" y="2354468"/>
            <a:ext cx="1141413" cy="374650"/>
          </a:xfrm>
          <a:prstGeom prst="rect">
            <a:avLst/>
          </a:prstGeom>
          <a:solidFill>
            <a:sysClr val="window" lastClr="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defRPr/>
            </a:pPr>
            <a:r>
              <a:rPr kumimoji="1" lang="zh-CN" altLang="en-US" sz="189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本地部分</a:t>
            </a:r>
            <a:endParaRPr kumimoji="1" lang="zh-CN" altLang="en-US" sz="189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46" name="Line 43"/>
          <p:cNvSpPr>
            <a:spLocks noChangeShapeType="1"/>
          </p:cNvSpPr>
          <p:nvPr/>
        </p:nvSpPr>
        <p:spPr bwMode="auto">
          <a:xfrm>
            <a:off x="5993765" y="2354468"/>
            <a:ext cx="0" cy="377825"/>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47" name="Line 44"/>
          <p:cNvSpPr>
            <a:spLocks noChangeShapeType="1"/>
          </p:cNvSpPr>
          <p:nvPr/>
        </p:nvSpPr>
        <p:spPr bwMode="auto">
          <a:xfrm>
            <a:off x="5993765" y="3359356"/>
            <a:ext cx="0" cy="428625"/>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48" name="Line 45"/>
          <p:cNvSpPr>
            <a:spLocks noChangeShapeType="1"/>
          </p:cNvSpPr>
          <p:nvPr/>
        </p:nvSpPr>
        <p:spPr bwMode="auto">
          <a:xfrm>
            <a:off x="9392603" y="3310143"/>
            <a:ext cx="0" cy="428625"/>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49" name="Rectangle 46"/>
          <p:cNvSpPr>
            <a:spLocks noChangeArrowheads="1"/>
          </p:cNvSpPr>
          <p:nvPr/>
        </p:nvSpPr>
        <p:spPr bwMode="auto">
          <a:xfrm>
            <a:off x="1221893" y="4649671"/>
            <a:ext cx="1326838" cy="63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划分子网时</a:t>
            </a:r>
            <a:endParaRPr kumimoji="1" lang="zh-CN" altLang="en-US"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a:p>
            <a:r>
              <a:rPr kumimoji="1" lang="zh-CN" altLang="en-US"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的网络地址</a:t>
            </a:r>
            <a:endParaRPr kumimoji="1" lang="zh-CN" altLang="en-US"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50" name="Rectangle 47"/>
          <p:cNvSpPr>
            <a:spLocks noChangeArrowheads="1"/>
          </p:cNvSpPr>
          <p:nvPr/>
        </p:nvSpPr>
        <p:spPr bwMode="auto">
          <a:xfrm>
            <a:off x="7678103" y="3914981"/>
            <a:ext cx="1701800" cy="476250"/>
          </a:xfrm>
          <a:prstGeom prst="rect">
            <a:avLst/>
          </a:prstGeom>
          <a:solidFill>
            <a:srgbClr val="CCECFF"/>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51" name="Rectangle 48"/>
          <p:cNvSpPr>
            <a:spLocks noChangeArrowheads="1"/>
          </p:cNvSpPr>
          <p:nvPr/>
        </p:nvSpPr>
        <p:spPr bwMode="auto">
          <a:xfrm>
            <a:off x="2709228" y="3914981"/>
            <a:ext cx="4968875" cy="476250"/>
          </a:xfrm>
          <a:prstGeom prst="rect">
            <a:avLst/>
          </a:prstGeom>
          <a:solidFill>
            <a:srgbClr val="FFC000"/>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52" name="Group 49"/>
          <p:cNvGrpSpPr/>
          <p:nvPr/>
        </p:nvGrpSpPr>
        <p:grpSpPr bwMode="auto">
          <a:xfrm>
            <a:off x="2774455" y="3899983"/>
            <a:ext cx="6624148" cy="460380"/>
            <a:chOff x="1187" y="3082"/>
            <a:chExt cx="4416" cy="307"/>
          </a:xfrm>
        </p:grpSpPr>
        <p:sp>
          <p:nvSpPr>
            <p:cNvPr id="53" name="Rectangle 50"/>
            <p:cNvSpPr>
              <a:spLocks noChangeArrowheads="1"/>
            </p:cNvSpPr>
            <p:nvPr/>
          </p:nvSpPr>
          <p:spPr bwMode="auto">
            <a:xfrm>
              <a:off x="1187" y="3082"/>
              <a:ext cx="338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1 1 1 1 1 1 1 1 1 1 1 1 1 1 1 1</a:t>
              </a:r>
              <a:r>
                <a:rPr kumimoji="1" lang="en-US" altLang="zh-CN" sz="227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en-US" altLang="zh-CN"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1 1 1 1 </a:t>
              </a:r>
              <a:r>
                <a:rPr kumimoji="1" lang="en-US" altLang="zh-CN"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1 1 1 </a:t>
              </a:r>
              <a:endParaRPr kumimoji="1" lang="en-US" altLang="zh-CN"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54" name="Rectangle 51"/>
            <p:cNvSpPr>
              <a:spLocks noChangeArrowheads="1"/>
            </p:cNvSpPr>
            <p:nvPr/>
          </p:nvSpPr>
          <p:spPr bwMode="auto">
            <a:xfrm>
              <a:off x="4485" y="3138"/>
              <a:ext cx="111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 0 0 0 0 0 0 0</a:t>
              </a:r>
              <a:endParaRPr kumimoji="1" lang="en-US" altLang="zh-CN"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55" name="Line 52"/>
          <p:cNvSpPr>
            <a:spLocks noChangeShapeType="1"/>
          </p:cNvSpPr>
          <p:nvPr/>
        </p:nvSpPr>
        <p:spPr bwMode="auto">
          <a:xfrm>
            <a:off x="5993765" y="3914981"/>
            <a:ext cx="1588" cy="4762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56" name="Rectangle 53"/>
          <p:cNvSpPr>
            <a:spLocks noChangeArrowheads="1"/>
          </p:cNvSpPr>
          <p:nvPr/>
        </p:nvSpPr>
        <p:spPr bwMode="auto">
          <a:xfrm>
            <a:off x="7678103" y="4730956"/>
            <a:ext cx="1701800" cy="476250"/>
          </a:xfrm>
          <a:prstGeom prst="rect">
            <a:avLst/>
          </a:prstGeom>
          <a:solidFill>
            <a:srgbClr val="CCECFF"/>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57" name="Rectangle 54"/>
          <p:cNvSpPr>
            <a:spLocks noChangeArrowheads="1"/>
          </p:cNvSpPr>
          <p:nvPr/>
        </p:nvSpPr>
        <p:spPr bwMode="auto">
          <a:xfrm>
            <a:off x="2709228" y="4730956"/>
            <a:ext cx="4968875" cy="476250"/>
          </a:xfrm>
          <a:prstGeom prst="rect">
            <a:avLst/>
          </a:prstGeom>
          <a:solidFill>
            <a:srgbClr val="FFC000"/>
          </a:solidFill>
          <a:ln w="9525">
            <a:solidFill>
              <a:sysClr val="windowText" lastClr="000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58" name="Line 55"/>
          <p:cNvSpPr>
            <a:spLocks noChangeShapeType="1"/>
          </p:cNvSpPr>
          <p:nvPr/>
        </p:nvSpPr>
        <p:spPr bwMode="auto">
          <a:xfrm>
            <a:off x="5993765" y="4730956"/>
            <a:ext cx="1588" cy="476250"/>
          </a:xfrm>
          <a:prstGeom prst="line">
            <a:avLst/>
          </a:prstGeom>
          <a:noFill/>
          <a:ln w="127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59" name="Rectangle 56"/>
          <p:cNvSpPr>
            <a:spLocks noChangeArrowheads="1"/>
          </p:cNvSpPr>
          <p:nvPr/>
        </p:nvSpPr>
        <p:spPr bwMode="auto">
          <a:xfrm>
            <a:off x="3934778" y="4754768"/>
            <a:ext cx="85286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net-id</a:t>
            </a:r>
            <a:endParaRPr kumimoji="1" lang="en-US" altLang="zh-CN" sz="189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0" name="Rectangle 57"/>
          <p:cNvSpPr>
            <a:spLocks noChangeArrowheads="1"/>
          </p:cNvSpPr>
          <p:nvPr/>
        </p:nvSpPr>
        <p:spPr bwMode="auto">
          <a:xfrm>
            <a:off x="6181090" y="4754768"/>
            <a:ext cx="1272849"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kumimoji="1" lang="en-US" altLang="zh-CN" sz="1890"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subnet-id</a:t>
            </a:r>
            <a:endParaRPr kumimoji="1" lang="en-US" altLang="zh-CN" sz="1890"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1" name="Rectangle 58"/>
          <p:cNvSpPr>
            <a:spLocks noChangeArrowheads="1"/>
          </p:cNvSpPr>
          <p:nvPr/>
        </p:nvSpPr>
        <p:spPr bwMode="auto">
          <a:xfrm>
            <a:off x="7692390" y="4754768"/>
            <a:ext cx="165258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604020202020204" pitchFamily="34" charset="0"/>
                <a:ea typeface="宋体" panose="02010600030101010101" pitchFamily="2" charset="-122"/>
              </a:defRPr>
            </a:lvl1pPr>
            <a:lvl2pPr marL="742950" indent="-285750" defTabSz="762000">
              <a:defRPr u="sng">
                <a:solidFill>
                  <a:schemeClr val="tx1"/>
                </a:solidFill>
                <a:latin typeface="Arial" panose="020B0604020202020204" pitchFamily="34" charset="0"/>
                <a:ea typeface="宋体" panose="02010600030101010101" pitchFamily="2" charset="-122"/>
              </a:defRPr>
            </a:lvl2pPr>
            <a:lvl3pPr marL="1143000" indent="-228600" defTabSz="762000">
              <a:defRPr u="sng">
                <a:solidFill>
                  <a:schemeClr val="tx1"/>
                </a:solidFill>
                <a:latin typeface="Arial" panose="020B0604020202020204" pitchFamily="34" charset="0"/>
                <a:ea typeface="宋体" panose="02010600030101010101" pitchFamily="2" charset="-122"/>
              </a:defRPr>
            </a:lvl3pPr>
            <a:lvl4pPr marL="1600200" indent="-228600" defTabSz="762000">
              <a:defRPr u="sng">
                <a:solidFill>
                  <a:schemeClr val="tx1"/>
                </a:solidFill>
                <a:latin typeface="Arial" panose="020B0604020202020204" pitchFamily="34" charset="0"/>
                <a:ea typeface="宋体" panose="02010600030101010101" pitchFamily="2" charset="-122"/>
              </a:defRPr>
            </a:lvl4pPr>
            <a:lvl5pPr marL="2057400" indent="-228600" defTabSz="762000">
              <a:defRPr u="sng">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host-id </a:t>
            </a:r>
            <a:r>
              <a:rPr kumimoji="1" lang="zh-CN" altLang="en-US"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为全 </a:t>
            </a:r>
            <a:r>
              <a:rPr kumimoji="1" lang="en-US" altLang="zh-CN"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0</a:t>
            </a:r>
            <a:endParaRPr kumimoji="1" lang="en-US" altLang="zh-CN" u="none">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2" name="Line 59"/>
          <p:cNvSpPr>
            <a:spLocks noChangeShapeType="1"/>
          </p:cNvSpPr>
          <p:nvPr/>
        </p:nvSpPr>
        <p:spPr bwMode="auto">
          <a:xfrm>
            <a:off x="2709228" y="5465968"/>
            <a:ext cx="4968875" cy="0"/>
          </a:xfrm>
          <a:prstGeom prst="line">
            <a:avLst/>
          </a:prstGeom>
          <a:noFill/>
          <a:ln w="5715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思源黑体 CN Medium" panose="020B0600000000000000" pitchFamily="34" charset="-122"/>
              <a:ea typeface="思源黑体 CN Medium" panose="020B0600000000000000" pitchFamily="34" charset="-122"/>
            </a:endParaRPr>
          </a:p>
        </p:txBody>
      </p:sp>
      <p:sp>
        <p:nvSpPr>
          <p:cNvPr id="63" name="Rectangle 60"/>
          <p:cNvSpPr>
            <a:spLocks noChangeArrowheads="1"/>
          </p:cNvSpPr>
          <p:nvPr/>
        </p:nvSpPr>
        <p:spPr bwMode="auto">
          <a:xfrm>
            <a:off x="2606448" y="3327606"/>
            <a:ext cx="6854825" cy="566738"/>
          </a:xfrm>
          <a:prstGeom prst="rect">
            <a:avLst/>
          </a:prstGeom>
          <a:solidFill>
            <a:srgbClr val="FEF6E5"/>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defTabSz="914400">
              <a:defRPr/>
            </a:pPr>
            <a:endParaRPr lang="en-US" altLang="zh-CN" sz="3400" u="none"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64" name="组合 63"/>
          <p:cNvGrpSpPr/>
          <p:nvPr/>
        </p:nvGrpSpPr>
        <p:grpSpPr>
          <a:xfrm>
            <a:off x="2035854" y="3281569"/>
            <a:ext cx="7775575" cy="2978312"/>
            <a:chOff x="1052239" y="3665699"/>
            <a:chExt cx="7775575" cy="2978312"/>
          </a:xfrm>
        </p:grpSpPr>
        <p:sp>
          <p:nvSpPr>
            <p:cNvPr id="65" name="Rectangle 4"/>
            <p:cNvSpPr txBox="1">
              <a:spLocks noChangeArrowheads="1"/>
            </p:cNvSpPr>
            <p:nvPr/>
          </p:nvSpPr>
          <p:spPr>
            <a:xfrm>
              <a:off x="1052239" y="5978848"/>
              <a:ext cx="7775575" cy="665163"/>
            </a:xfrm>
            <a:prstGeom prst="rect">
              <a:avLst/>
            </a:prstGeom>
          </p:spPr>
          <p:txBody>
            <a:bodyPr wrap="none"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0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(IP </a:t>
              </a:r>
              <a:r>
                <a:rPr kumimoji="0" lang="zh-CN" altLang="en-US" sz="30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地址</a:t>
              </a:r>
              <a:r>
                <a:rPr kumimoji="0" lang="en-US" altLang="zh-CN" sz="30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AND (</a:t>
              </a:r>
              <a:r>
                <a:rPr kumimoji="0" lang="zh-CN" altLang="en-US" sz="30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子网掩码</a:t>
              </a:r>
              <a:r>
                <a:rPr kumimoji="0" lang="en-US" altLang="zh-CN" sz="30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a:t>
              </a:r>
              <a:r>
                <a:rPr kumimoji="0" lang="zh-CN" altLang="en-US" sz="30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网络地址</a:t>
              </a:r>
              <a:endParaRPr kumimoji="0" lang="zh-CN" altLang="en-US" sz="3000" b="0" i="0" u="none" strike="noStrike" kern="120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6" name="Rectangle 60"/>
            <p:cNvSpPr>
              <a:spLocks noChangeArrowheads="1"/>
            </p:cNvSpPr>
            <p:nvPr/>
          </p:nvSpPr>
          <p:spPr bwMode="auto">
            <a:xfrm>
              <a:off x="1690688" y="3665699"/>
              <a:ext cx="6854825" cy="566738"/>
            </a:xfrm>
            <a:prstGeom prst="rect">
              <a:avLst/>
            </a:prstGeom>
            <a:solidFill>
              <a:srgbClr val="FEF6E5"/>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4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AND</a:t>
              </a:r>
              <a:endParaRPr kumimoji="0" lang="en-US" altLang="zh-CN" sz="34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7" name="AutoShape 61"/>
            <p:cNvSpPr>
              <a:spLocks noChangeArrowheads="1"/>
            </p:cNvSpPr>
            <p:nvPr/>
          </p:nvSpPr>
          <p:spPr bwMode="auto">
            <a:xfrm>
              <a:off x="4722608" y="4666779"/>
              <a:ext cx="641350" cy="474662"/>
            </a:xfrm>
            <a:prstGeom prst="downArrow">
              <a:avLst>
                <a:gd name="adj1" fmla="val 50000"/>
                <a:gd name="adj2" fmla="val 25000"/>
              </a:avLst>
            </a:prstGeom>
            <a:solidFill>
              <a:srgbClr val="4472C4"/>
            </a:solidFill>
            <a:ln w="9525">
              <a:noFill/>
              <a:miter lim="800000"/>
            </a:ln>
          </p:spPr>
          <p:txBody>
            <a:bodyPr vert="eaVert"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sng"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68" name="任意多边形 2"/>
          <p:cNvSpPr/>
          <p:nvPr/>
        </p:nvSpPr>
        <p:spPr>
          <a:xfrm>
            <a:off x="1747203" y="2792341"/>
            <a:ext cx="6691312" cy="3327400"/>
          </a:xfrm>
          <a:custGeom>
            <a:avLst/>
            <a:gdLst>
              <a:gd name="connsiteX0" fmla="*/ 927100 w 6604000"/>
              <a:gd name="connsiteY0" fmla="*/ 0 h 3327400"/>
              <a:gd name="connsiteX1" fmla="*/ 927100 w 6604000"/>
              <a:gd name="connsiteY1" fmla="*/ 2463800 h 3327400"/>
              <a:gd name="connsiteX2" fmla="*/ 0 w 6604000"/>
              <a:gd name="connsiteY2" fmla="*/ 2463800 h 3327400"/>
              <a:gd name="connsiteX3" fmla="*/ 0 w 6604000"/>
              <a:gd name="connsiteY3" fmla="*/ 3327400 h 3327400"/>
              <a:gd name="connsiteX4" fmla="*/ 6604000 w 6604000"/>
              <a:gd name="connsiteY4" fmla="*/ 3327400 h 3327400"/>
              <a:gd name="connsiteX5" fmla="*/ 6604000 w 6604000"/>
              <a:gd name="connsiteY5" fmla="*/ 2413000 h 3327400"/>
              <a:gd name="connsiteX6" fmla="*/ 5880100 w 6604000"/>
              <a:gd name="connsiteY6" fmla="*/ 2413000 h 3327400"/>
              <a:gd name="connsiteX7" fmla="*/ 5880100 w 6604000"/>
              <a:gd name="connsiteY7" fmla="*/ 12700 h 3327400"/>
              <a:gd name="connsiteX8" fmla="*/ 927100 w 6604000"/>
              <a:gd name="connsiteY8" fmla="*/ 0 h 332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4000" h="3327400">
                <a:moveTo>
                  <a:pt x="927100" y="0"/>
                </a:moveTo>
                <a:lnTo>
                  <a:pt x="927100" y="2463800"/>
                </a:lnTo>
                <a:lnTo>
                  <a:pt x="0" y="2463800"/>
                </a:lnTo>
                <a:lnTo>
                  <a:pt x="0" y="3327400"/>
                </a:lnTo>
                <a:lnTo>
                  <a:pt x="6604000" y="3327400"/>
                </a:lnTo>
                <a:lnTo>
                  <a:pt x="6604000" y="2413000"/>
                </a:lnTo>
                <a:lnTo>
                  <a:pt x="5880100" y="2413000"/>
                </a:lnTo>
                <a:lnTo>
                  <a:pt x="5880100" y="12700"/>
                </a:lnTo>
                <a:lnTo>
                  <a:pt x="927100" y="0"/>
                </a:lnTo>
                <a:close/>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69" name="组合 68"/>
          <p:cNvGrpSpPr/>
          <p:nvPr/>
        </p:nvGrpSpPr>
        <p:grpSpPr>
          <a:xfrm>
            <a:off x="241300" y="6288928"/>
            <a:ext cx="11564620" cy="560070"/>
            <a:chOff x="1791494" y="2533650"/>
            <a:chExt cx="5486489" cy="1200150"/>
          </a:xfrm>
        </p:grpSpPr>
        <p:sp>
          <p:nvSpPr>
            <p:cNvPr id="70" name="矩形: 圆角 2"/>
            <p:cNvSpPr/>
            <p:nvPr/>
          </p:nvSpPr>
          <p:spPr>
            <a:xfrm>
              <a:off x="1791494" y="2533650"/>
              <a:ext cx="5486489"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1" name="文本框 70"/>
            <p:cNvSpPr txBox="1"/>
            <p:nvPr/>
          </p:nvSpPr>
          <p:spPr>
            <a:xfrm>
              <a:off x="1946663" y="2675354"/>
              <a:ext cx="5281461" cy="8545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子网掩码：将网络号和子网号相应的位置全置</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，主机号相应的位置全置</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0</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，即可得到子网掩码</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矩形: 圆角 4"/>
            <p:cNvSpPr/>
            <p:nvPr/>
          </p:nvSpPr>
          <p:spPr>
            <a:xfrm>
              <a:off x="1857375" y="2624956"/>
              <a:ext cx="5370749" cy="103217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7"/>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par>
                                <p:cTn id="64" presetID="10" presetClass="entr" presetSubtype="0" fill="hold" grpId="1"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par>
                          <p:cTn id="67" fill="hold">
                            <p:stCondLst>
                              <p:cond delay="0"/>
                            </p:stCondLst>
                            <p:childTnLst>
                              <p:par>
                                <p:cTn id="68" presetID="35" presetClass="emph" presetSubtype="0" repeatCount="3000" fill="hold" nodeType="afterEffect">
                                  <p:stCondLst>
                                    <p:cond delay="0"/>
                                  </p:stCondLst>
                                  <p:childTnLst>
                                    <p:anim calcmode="discrete" valueType="str">
                                      <p:cBhvr>
                                        <p:cTn id="69" dur="1000" fill="hold"/>
                                        <p:tgtEl>
                                          <p:spTgt spid="20"/>
                                        </p:tgtEl>
                                        <p:attrNameLst>
                                          <p:attrName>style.visibility</p:attrName>
                                        </p:attrNameLst>
                                      </p:cBhvr>
                                      <p:tavLst>
                                        <p:tav tm="0">
                                          <p:val>
                                            <p:strVal val="hidden"/>
                                          </p:val>
                                        </p:tav>
                                        <p:tav tm="50000">
                                          <p:val>
                                            <p:strVal val="visible"/>
                                          </p:val>
                                        </p:tav>
                                      </p:tavLst>
                                    </p:anim>
                                  </p:childTnLst>
                                </p:cTn>
                              </p:par>
                              <p:par>
                                <p:cTn id="70" presetID="35" presetClass="emph" presetSubtype="0" repeatCount="3000" fill="hold" grpId="0" nodeType="withEffect">
                                  <p:stCondLst>
                                    <p:cond delay="0"/>
                                  </p:stCondLst>
                                  <p:childTnLst>
                                    <p:anim calcmode="discrete" valueType="str">
                                      <p:cBhvr>
                                        <p:cTn id="71"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2"/>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childTnLst>
                                </p:cTn>
                              </p:par>
                            </p:childTnLst>
                          </p:cTn>
                        </p:par>
                        <p:par>
                          <p:cTn id="84" fill="hold">
                            <p:stCondLst>
                              <p:cond delay="0"/>
                            </p:stCondLst>
                            <p:childTnLst>
                              <p:par>
                                <p:cTn id="85" presetID="35" presetClass="emph" presetSubtype="0" repeatCount="3000" fill="hold" nodeType="afterEffect">
                                  <p:stCondLst>
                                    <p:cond delay="500"/>
                                  </p:stCondLst>
                                  <p:childTnLst>
                                    <p:anim calcmode="discrete" valueType="str">
                                      <p:cBhvr>
                                        <p:cTn id="86" dur="10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childTnLst>
                          </p:cTn>
                        </p:par>
                        <p:par>
                          <p:cTn id="105" fill="hold">
                            <p:stCondLst>
                              <p:cond delay="0"/>
                            </p:stCondLst>
                            <p:childTnLst>
                              <p:par>
                                <p:cTn id="106" presetID="35" presetClass="emph" presetSubtype="0" repeatCount="3000" fill="hold" grpId="1" nodeType="afterEffect">
                                  <p:stCondLst>
                                    <p:cond delay="500"/>
                                  </p:stCondLst>
                                  <p:childTnLst>
                                    <p:anim calcmode="discrete" valueType="str">
                                      <p:cBhvr>
                                        <p:cTn id="107" dur="1000" fill="hold"/>
                                        <p:tgtEl>
                                          <p:spTgt spid="49"/>
                                        </p:tgtEl>
                                        <p:attrNameLst>
                                          <p:attrName>style.visibility</p:attrName>
                                        </p:attrNameLst>
                                      </p:cBhvr>
                                      <p:tavLst>
                                        <p:tav tm="0">
                                          <p:val>
                                            <p:strVal val="hidden"/>
                                          </p:val>
                                        </p:tav>
                                        <p:tav tm="50000">
                                          <p:val>
                                            <p:strVal val="visible"/>
                                          </p:val>
                                        </p:tav>
                                      </p:tavLst>
                                    </p:anim>
                                  </p:childTnLst>
                                </p:cTn>
                              </p:par>
                              <p:par>
                                <p:cTn id="108" presetID="35" presetClass="emph" presetSubtype="0" repeatCount="3000" fill="hold" grpId="1" nodeType="withEffect">
                                  <p:stCondLst>
                                    <p:cond delay="500"/>
                                  </p:stCondLst>
                                  <p:childTnLst>
                                    <p:anim calcmode="discrete" valueType="str">
                                      <p:cBhvr>
                                        <p:cTn id="109" dur="1000" fill="hold"/>
                                        <p:tgtEl>
                                          <p:spTgt spid="59"/>
                                        </p:tgtEl>
                                        <p:attrNameLst>
                                          <p:attrName>style.visibility</p:attrName>
                                        </p:attrNameLst>
                                      </p:cBhvr>
                                      <p:tavLst>
                                        <p:tav tm="0">
                                          <p:val>
                                            <p:strVal val="hidden"/>
                                          </p:val>
                                        </p:tav>
                                        <p:tav tm="50000">
                                          <p:val>
                                            <p:strVal val="visible"/>
                                          </p:val>
                                        </p:tav>
                                      </p:tavLst>
                                    </p:anim>
                                  </p:childTnLst>
                                </p:cTn>
                              </p:par>
                              <p:par>
                                <p:cTn id="110" presetID="35" presetClass="emph" presetSubtype="0" repeatCount="3000" fill="hold" grpId="1" nodeType="withEffect">
                                  <p:stCondLst>
                                    <p:cond delay="500"/>
                                  </p:stCondLst>
                                  <p:childTnLst>
                                    <p:anim calcmode="discrete" valueType="str">
                                      <p:cBhvr>
                                        <p:cTn id="111" dur="1000" fill="hold"/>
                                        <p:tgtEl>
                                          <p:spTgt spid="60"/>
                                        </p:tgtEl>
                                        <p:attrNameLst>
                                          <p:attrName>style.visibility</p:attrName>
                                        </p:attrNameLst>
                                      </p:cBhvr>
                                      <p:tavLst>
                                        <p:tav tm="0">
                                          <p:val>
                                            <p:strVal val="hidden"/>
                                          </p:val>
                                        </p:tav>
                                        <p:tav tm="50000">
                                          <p:val>
                                            <p:strVal val="visible"/>
                                          </p:val>
                                        </p:tav>
                                      </p:tavLst>
                                    </p:anim>
                                  </p:childTnLst>
                                </p:cTn>
                              </p:par>
                            </p:childTnLst>
                          </p:cTn>
                        </p:par>
                        <p:par>
                          <p:cTn id="112" fill="hold">
                            <p:stCondLst>
                              <p:cond delay="1500"/>
                            </p:stCondLst>
                            <p:childTnLst>
                              <p:par>
                                <p:cTn id="113" presetID="10" presetClass="entr" presetSubtype="0" fill="hold" grpId="0" nodeType="after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500"/>
                                        <p:tgtEl>
                                          <p:spTgt spid="63"/>
                                        </p:tgtEl>
                                      </p:cBhvr>
                                    </p:animEffect>
                                  </p:childTnLst>
                                </p:cTn>
                              </p:par>
                            </p:childTnLst>
                          </p:cTn>
                        </p:par>
                        <p:par>
                          <p:cTn id="116" fill="hold">
                            <p:stCondLst>
                              <p:cond delay="2000"/>
                            </p:stCondLst>
                            <p:childTnLst>
                              <p:par>
                                <p:cTn id="117" presetID="10" presetClass="entr" presetSubtype="0" fill="hold" nodeType="afterEffect">
                                  <p:stCondLst>
                                    <p:cond delay="0"/>
                                  </p:stCondLst>
                                  <p:childTnLst>
                                    <p:set>
                                      <p:cBhvr>
                                        <p:cTn id="118" dur="1" fill="hold">
                                          <p:stCondLst>
                                            <p:cond delay="0"/>
                                          </p:stCondLst>
                                        </p:cTn>
                                        <p:tgtEl>
                                          <p:spTgt spid="64"/>
                                        </p:tgtEl>
                                        <p:attrNameLst>
                                          <p:attrName>style.visibility</p:attrName>
                                        </p:attrNameLst>
                                      </p:cBhvr>
                                      <p:to>
                                        <p:strVal val="visible"/>
                                      </p:to>
                                    </p:set>
                                    <p:animEffect transition="in" filter="fade">
                                      <p:cBhvr>
                                        <p:cTn id="119" dur="500"/>
                                        <p:tgtEl>
                                          <p:spTgt spid="64"/>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68"/>
                                        </p:tgtEl>
                                        <p:attrNameLst>
                                          <p:attrName>style.visibility</p:attrName>
                                        </p:attrNameLst>
                                      </p:cBhvr>
                                      <p:to>
                                        <p:strVal val="visible"/>
                                      </p:to>
                                    </p:set>
                                    <p:animEffect transition="in" filter="fade">
                                      <p:cBhvr>
                                        <p:cTn id="124" dur="500"/>
                                        <p:tgtEl>
                                          <p:spTgt spid="68"/>
                                        </p:tgtEl>
                                      </p:cBhvr>
                                    </p:animEffect>
                                  </p:childTnLst>
                                </p:cTn>
                              </p:par>
                            </p:childTnLst>
                          </p:cTn>
                        </p:par>
                        <p:par>
                          <p:cTn id="125" fill="hold">
                            <p:stCondLst>
                              <p:cond delay="500"/>
                            </p:stCondLst>
                            <p:childTnLst>
                              <p:par>
                                <p:cTn id="126" presetID="26" presetClass="emph" presetSubtype="0" repeatCount="3000" fill="hold" grpId="1" nodeType="afterEffect">
                                  <p:stCondLst>
                                    <p:cond delay="0"/>
                                  </p:stCondLst>
                                  <p:childTnLst>
                                    <p:animEffect transition="out" filter="fade">
                                      <p:cBhvr>
                                        <p:cTn id="127" dur="500" tmFilter="0, 0; .2, .5; .8, .5; 1, 0"/>
                                        <p:tgtEl>
                                          <p:spTgt spid="68"/>
                                        </p:tgtEl>
                                      </p:cBhvr>
                                    </p:animEffect>
                                    <p:animScale>
                                      <p:cBhvr>
                                        <p:cTn id="128" dur="250" autoRev="1" fill="hold"/>
                                        <p:tgtEl>
                                          <p:spTgt spid="6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5" grpId="1" bldLvl="0" animBg="1"/>
      <p:bldP spid="9" grpId="0" bldLvl="0" animBg="1"/>
      <p:bldP spid="10" grpId="0"/>
      <p:bldP spid="11" grpId="0" bldLvl="0" animBg="1"/>
      <p:bldP spid="12" grpId="0"/>
      <p:bldP spid="13" grpId="0"/>
      <p:bldP spid="14" grpId="0"/>
      <p:bldP spid="15" grpId="0" bldLvl="0" animBg="1"/>
      <p:bldP spid="17" grpId="0"/>
      <p:bldP spid="18" grpId="0" bldLvl="0" animBg="1"/>
      <p:bldP spid="25" grpId="0"/>
      <p:bldP spid="43" grpId="0" bldLvl="0" animBg="1"/>
      <p:bldP spid="45" grpId="0" bldLvl="0" animBg="1"/>
      <p:bldP spid="49" grpId="0"/>
      <p:bldP spid="49" grpId="1"/>
      <p:bldP spid="50" grpId="0" bldLvl="0" animBg="1"/>
      <p:bldP spid="51" grpId="0" bldLvl="0" animBg="1"/>
      <p:bldP spid="56" grpId="0" bldLvl="0" animBg="1"/>
      <p:bldP spid="57" grpId="0" bldLvl="0" animBg="1"/>
      <p:bldP spid="59" grpId="0"/>
      <p:bldP spid="59" grpId="1"/>
      <p:bldP spid="60" grpId="0"/>
      <p:bldP spid="60" grpId="1"/>
      <p:bldP spid="61" grpId="0"/>
      <p:bldP spid="63" grpId="0" bldLvl="0" animBg="1"/>
      <p:bldP spid="68" grpId="0" bldLvl="0" animBg="1"/>
      <p:bldP spid="68" grpId="1"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2" y="982132"/>
            <a:ext cx="9601196" cy="717539"/>
          </a:xfrm>
        </p:spPr>
        <p:txBody>
          <a:bodyPr/>
          <a:lstStyle/>
          <a:p>
            <a:r>
              <a:rPr lang="zh-CN" altLang="en-US" dirty="0"/>
              <a:t>子网掩码作用</a:t>
            </a:r>
            <a:endParaRPr lang="zh-CN" altLang="en-US" dirty="0"/>
          </a:p>
        </p:txBody>
      </p:sp>
      <p:grpSp>
        <p:nvGrpSpPr>
          <p:cNvPr id="4" name="组合 3"/>
          <p:cNvGrpSpPr/>
          <p:nvPr/>
        </p:nvGrpSpPr>
        <p:grpSpPr>
          <a:xfrm>
            <a:off x="2512565" y="1738671"/>
            <a:ext cx="8004100" cy="652918"/>
            <a:chOff x="612316" y="5296240"/>
            <a:chExt cx="2661329" cy="2322859"/>
          </a:xfrm>
        </p:grpSpPr>
        <p:sp>
          <p:nvSpPr>
            <p:cNvPr id="5" name="矩形: 圆角 47"/>
            <p:cNvSpPr/>
            <p:nvPr/>
          </p:nvSpPr>
          <p:spPr>
            <a:xfrm>
              <a:off x="612316" y="5299868"/>
              <a:ext cx="2661329" cy="2317419"/>
            </a:xfrm>
            <a:prstGeom prst="roundRect">
              <a:avLst>
                <a:gd name="adj" fmla="val 7327"/>
              </a:avLst>
            </a:prstGeom>
            <a:solidFill>
              <a:srgbClr val="00B0F0"/>
            </a:solidFill>
            <a:ln w="12700" cap="flat" cmpd="sng" algn="ctr">
              <a:solidFill>
                <a:sysClr val="window" lastClr="FFFFFF"/>
              </a:solidFill>
              <a:prstDash val="solid"/>
              <a:miter lim="800000"/>
            </a:ln>
            <a:effectLst>
              <a:innerShdw blurRad="114300">
                <a:srgbClr val="ED7D31">
                  <a:lumMod val="20000"/>
                  <a:lumOff val="80000"/>
                </a:srgbClr>
              </a:innerShdw>
            </a:effectLst>
          </p:spPr>
          <p:txBody>
            <a:bodyPr rot="0" spcFirstLastPara="0" vertOverflow="overflow" horzOverflow="overflow" vert="horz" wrap="square" lIns="75606" tIns="37802" rIns="75606" bIns="37802"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Text Box 79"/>
            <p:cNvSpPr txBox="1">
              <a:spLocks noChangeArrowheads="1"/>
            </p:cNvSpPr>
            <p:nvPr/>
          </p:nvSpPr>
          <p:spPr bwMode="auto">
            <a:xfrm>
              <a:off x="669645" y="5296240"/>
              <a:ext cx="2524451" cy="232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3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rPr>
                <a:t>对外隐藏子网的存在，对内指示网络号和子网号的位置</a:t>
              </a:r>
              <a:endPar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endParaRPr>
            </a:p>
          </p:txBody>
        </p:sp>
      </p:grpSp>
      <p:sp>
        <p:nvSpPr>
          <p:cNvPr id="7" name="Rectangle 4"/>
          <p:cNvSpPr>
            <a:spLocks noChangeArrowheads="1"/>
          </p:cNvSpPr>
          <p:nvPr/>
        </p:nvSpPr>
        <p:spPr bwMode="auto">
          <a:xfrm>
            <a:off x="1999815" y="5181623"/>
            <a:ext cx="777557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spcBef>
                <a:spcPct val="20000"/>
              </a:spcBef>
              <a:buClr>
                <a:srgbClr val="4472C4"/>
              </a:buClr>
              <a:buSzPct val="65000"/>
              <a:buFont typeface="Wingdings" panose="05000000000000000000" pitchFamily="2" charset="2"/>
              <a:buNone/>
            </a:pP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  ★  </a:t>
            </a:r>
            <a:r>
              <a:rPr lang="zh-CN" altLang="en-US" sz="24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对外</a:t>
            </a:r>
            <a:r>
              <a:rPr lang="zh-CN" altLang="en-US" sz="2400" u="none"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，网络地址是 </a:t>
            </a: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172.16.0.0</a:t>
            </a:r>
            <a:endPar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endParaRPr>
          </a:p>
          <a:p>
            <a:pPr defTabSz="914400">
              <a:spcBef>
                <a:spcPct val="20000"/>
              </a:spcBef>
              <a:buClr>
                <a:srgbClr val="4472C4"/>
              </a:buClr>
              <a:buSzPct val="65000"/>
              <a:buFont typeface="Wingdings" panose="05000000000000000000" pitchFamily="2" charset="2"/>
              <a:buNone/>
            </a:pP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  ★  </a:t>
            </a:r>
            <a:r>
              <a:rPr lang="zh-CN" altLang="en-US" sz="24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对内</a:t>
            </a:r>
            <a:r>
              <a:rPr lang="zh-CN" altLang="en-US" sz="2400" u="none"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，存在四个子网，子网掩码为</a:t>
            </a: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255.255.255.0</a:t>
            </a:r>
            <a:endPar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8" name="Group 5"/>
          <p:cNvGrpSpPr/>
          <p:nvPr/>
        </p:nvGrpSpPr>
        <p:grpSpPr bwMode="auto">
          <a:xfrm>
            <a:off x="1999815" y="2770210"/>
            <a:ext cx="7435344" cy="2122488"/>
            <a:chOff x="340" y="1026"/>
            <a:chExt cx="4956" cy="1415"/>
          </a:xfrm>
        </p:grpSpPr>
        <p:pic>
          <p:nvPicPr>
            <p:cNvPr id="9" name="Picture 6" descr="j02233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99" y="1706"/>
              <a:ext cx="4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j02233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99" y="2296"/>
              <a:ext cx="45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8"/>
            <p:cNvGrpSpPr/>
            <p:nvPr/>
          </p:nvGrpSpPr>
          <p:grpSpPr bwMode="auto">
            <a:xfrm>
              <a:off x="2200" y="1026"/>
              <a:ext cx="1678" cy="408"/>
              <a:chOff x="1655" y="1026"/>
              <a:chExt cx="1633" cy="408"/>
            </a:xfrm>
          </p:grpSpPr>
          <p:pic>
            <p:nvPicPr>
              <p:cNvPr id="35" name="Picture 9" descr="BS00094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0" descr="BS00094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5"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1" descr="BS00094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Line 12"/>
              <p:cNvSpPr>
                <a:spLocks noChangeShapeType="1"/>
              </p:cNvSpPr>
              <p:nvPr/>
            </p:nvSpPr>
            <p:spPr bwMode="auto">
              <a:xfrm>
                <a:off x="1655" y="1434"/>
                <a:ext cx="1633"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39" name="Line 13"/>
              <p:cNvSpPr>
                <a:spLocks noChangeShapeType="1"/>
              </p:cNvSpPr>
              <p:nvPr/>
            </p:nvSpPr>
            <p:spPr bwMode="auto">
              <a:xfrm>
                <a:off x="1927" y="1253"/>
                <a:ext cx="0" cy="181"/>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40" name="Line 14"/>
              <p:cNvSpPr>
                <a:spLocks noChangeShapeType="1"/>
              </p:cNvSpPr>
              <p:nvPr/>
            </p:nvSpPr>
            <p:spPr bwMode="auto">
              <a:xfrm>
                <a:off x="2381" y="1253"/>
                <a:ext cx="0" cy="181"/>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41" name="Line 15"/>
              <p:cNvSpPr>
                <a:spLocks noChangeShapeType="1"/>
              </p:cNvSpPr>
              <p:nvPr/>
            </p:nvSpPr>
            <p:spPr bwMode="auto">
              <a:xfrm>
                <a:off x="2835" y="1253"/>
                <a:ext cx="0" cy="181"/>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grpSp>
        <p:grpSp>
          <p:nvGrpSpPr>
            <p:cNvPr id="12" name="Group 16"/>
            <p:cNvGrpSpPr/>
            <p:nvPr/>
          </p:nvGrpSpPr>
          <p:grpSpPr bwMode="auto">
            <a:xfrm>
              <a:off x="1066" y="1979"/>
              <a:ext cx="1633" cy="408"/>
              <a:chOff x="1655" y="1026"/>
              <a:chExt cx="1633" cy="408"/>
            </a:xfrm>
          </p:grpSpPr>
          <p:pic>
            <p:nvPicPr>
              <p:cNvPr id="28" name="Picture 17" descr="BS00094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8" descr="BS00094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5"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9" descr="BS00094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Line 20"/>
              <p:cNvSpPr>
                <a:spLocks noChangeShapeType="1"/>
              </p:cNvSpPr>
              <p:nvPr/>
            </p:nvSpPr>
            <p:spPr bwMode="auto">
              <a:xfrm>
                <a:off x="1655" y="1434"/>
                <a:ext cx="1633"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32" name="Line 21"/>
              <p:cNvSpPr>
                <a:spLocks noChangeShapeType="1"/>
              </p:cNvSpPr>
              <p:nvPr/>
            </p:nvSpPr>
            <p:spPr bwMode="auto">
              <a:xfrm>
                <a:off x="1927" y="1253"/>
                <a:ext cx="0" cy="181"/>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33" name="Line 22"/>
              <p:cNvSpPr>
                <a:spLocks noChangeShapeType="1"/>
              </p:cNvSpPr>
              <p:nvPr/>
            </p:nvSpPr>
            <p:spPr bwMode="auto">
              <a:xfrm>
                <a:off x="2381" y="1253"/>
                <a:ext cx="0" cy="181"/>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34" name="Line 23"/>
              <p:cNvSpPr>
                <a:spLocks noChangeShapeType="1"/>
              </p:cNvSpPr>
              <p:nvPr/>
            </p:nvSpPr>
            <p:spPr bwMode="auto">
              <a:xfrm>
                <a:off x="2835" y="1253"/>
                <a:ext cx="0" cy="181"/>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grpSp>
        <p:sp>
          <p:nvSpPr>
            <p:cNvPr id="13" name="Line 24"/>
            <p:cNvSpPr>
              <a:spLocks noChangeShapeType="1"/>
            </p:cNvSpPr>
            <p:nvPr/>
          </p:nvSpPr>
          <p:spPr bwMode="auto">
            <a:xfrm flipV="1">
              <a:off x="2926" y="1434"/>
              <a:ext cx="0" cy="27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grpSp>
          <p:nvGrpSpPr>
            <p:cNvPr id="14" name="Group 25"/>
            <p:cNvGrpSpPr/>
            <p:nvPr/>
          </p:nvGrpSpPr>
          <p:grpSpPr bwMode="auto">
            <a:xfrm>
              <a:off x="3107" y="1979"/>
              <a:ext cx="1633" cy="408"/>
              <a:chOff x="1655" y="1026"/>
              <a:chExt cx="1633" cy="408"/>
            </a:xfrm>
          </p:grpSpPr>
          <p:pic>
            <p:nvPicPr>
              <p:cNvPr id="21" name="Picture 26" descr="BS00094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7" descr="BS00094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5"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8" descr="BS00094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Line 29"/>
              <p:cNvSpPr>
                <a:spLocks noChangeShapeType="1"/>
              </p:cNvSpPr>
              <p:nvPr/>
            </p:nvSpPr>
            <p:spPr bwMode="auto">
              <a:xfrm>
                <a:off x="1655" y="1434"/>
                <a:ext cx="1633"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25" name="Line 30"/>
              <p:cNvSpPr>
                <a:spLocks noChangeShapeType="1"/>
              </p:cNvSpPr>
              <p:nvPr/>
            </p:nvSpPr>
            <p:spPr bwMode="auto">
              <a:xfrm>
                <a:off x="1927" y="1253"/>
                <a:ext cx="0" cy="181"/>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26" name="Line 31"/>
              <p:cNvSpPr>
                <a:spLocks noChangeShapeType="1"/>
              </p:cNvSpPr>
              <p:nvPr/>
            </p:nvSpPr>
            <p:spPr bwMode="auto">
              <a:xfrm>
                <a:off x="2381" y="1253"/>
                <a:ext cx="0" cy="181"/>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27" name="Line 32"/>
              <p:cNvSpPr>
                <a:spLocks noChangeShapeType="1"/>
              </p:cNvSpPr>
              <p:nvPr/>
            </p:nvSpPr>
            <p:spPr bwMode="auto">
              <a:xfrm>
                <a:off x="2835" y="1253"/>
                <a:ext cx="0" cy="181"/>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grpSp>
        <p:sp>
          <p:nvSpPr>
            <p:cNvPr id="15" name="Freeform 33"/>
            <p:cNvSpPr/>
            <p:nvPr/>
          </p:nvSpPr>
          <p:spPr bwMode="auto">
            <a:xfrm>
              <a:off x="2812" y="1842"/>
              <a:ext cx="166" cy="499"/>
            </a:xfrm>
            <a:custGeom>
              <a:avLst/>
              <a:gdLst>
                <a:gd name="T0" fmla="*/ 23 w 166"/>
                <a:gd name="T1" fmla="*/ 0 h 499"/>
                <a:gd name="T2" fmla="*/ 23 w 166"/>
                <a:gd name="T3" fmla="*/ 227 h 499"/>
                <a:gd name="T4" fmla="*/ 159 w 166"/>
                <a:gd name="T5" fmla="*/ 182 h 499"/>
                <a:gd name="T6" fmla="*/ 68 w 166"/>
                <a:gd name="T7" fmla="*/ 499 h 499"/>
                <a:gd name="T8" fmla="*/ 0 60000 65536"/>
                <a:gd name="T9" fmla="*/ 0 60000 65536"/>
                <a:gd name="T10" fmla="*/ 0 60000 65536"/>
                <a:gd name="T11" fmla="*/ 0 60000 65536"/>
                <a:gd name="T12" fmla="*/ 0 w 166"/>
                <a:gd name="T13" fmla="*/ 0 h 499"/>
                <a:gd name="T14" fmla="*/ 166 w 166"/>
                <a:gd name="T15" fmla="*/ 499 h 499"/>
              </a:gdLst>
              <a:ahLst/>
              <a:cxnLst>
                <a:cxn ang="T8">
                  <a:pos x="T0" y="T1"/>
                </a:cxn>
                <a:cxn ang="T9">
                  <a:pos x="T2" y="T3"/>
                </a:cxn>
                <a:cxn ang="T10">
                  <a:pos x="T4" y="T5"/>
                </a:cxn>
                <a:cxn ang="T11">
                  <a:pos x="T6" y="T7"/>
                </a:cxn>
              </a:cxnLst>
              <a:rect l="T12" t="T13" r="T14" b="T15"/>
              <a:pathLst>
                <a:path w="166" h="499">
                  <a:moveTo>
                    <a:pt x="23" y="0"/>
                  </a:moveTo>
                  <a:cubicBezTo>
                    <a:pt x="11" y="98"/>
                    <a:pt x="0" y="197"/>
                    <a:pt x="23" y="227"/>
                  </a:cubicBezTo>
                  <a:cubicBezTo>
                    <a:pt x="46" y="257"/>
                    <a:pt x="152" y="137"/>
                    <a:pt x="159" y="182"/>
                  </a:cubicBezTo>
                  <a:cubicBezTo>
                    <a:pt x="166" y="227"/>
                    <a:pt x="83" y="454"/>
                    <a:pt x="68" y="499"/>
                  </a:cubicBezTo>
                </a:path>
              </a:pathLst>
            </a:custGeom>
            <a:noFill/>
            <a:ln w="9525">
              <a:solidFill>
                <a:sysClr val="windowText" lastClr="000000"/>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16" name="Text Box 34"/>
            <p:cNvSpPr txBox="1">
              <a:spLocks noChangeArrowheads="1"/>
            </p:cNvSpPr>
            <p:nvPr/>
          </p:nvSpPr>
          <p:spPr bwMode="auto">
            <a:xfrm>
              <a:off x="3651" y="1162"/>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172.16.3.0</a:t>
              </a:r>
              <a:endParaRPr kumimoji="0" lang="en-US" altLang="zh-CN"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7" name="Text Box 35"/>
            <p:cNvSpPr txBox="1">
              <a:spLocks noChangeArrowheads="1"/>
            </p:cNvSpPr>
            <p:nvPr/>
          </p:nvSpPr>
          <p:spPr bwMode="auto">
            <a:xfrm>
              <a:off x="1746" y="1661"/>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172.16.4.0</a:t>
              </a:r>
              <a:endParaRPr kumimoji="0" lang="en-US" altLang="zh-CN"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8" name="Text Box 36"/>
            <p:cNvSpPr txBox="1">
              <a:spLocks noChangeArrowheads="1"/>
            </p:cNvSpPr>
            <p:nvPr/>
          </p:nvSpPr>
          <p:spPr bwMode="auto">
            <a:xfrm>
              <a:off x="340" y="2115"/>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172.16.1.0</a:t>
              </a:r>
              <a:endParaRPr kumimoji="0" lang="en-US" altLang="zh-CN"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9" name="Text Box 37"/>
            <p:cNvSpPr txBox="1">
              <a:spLocks noChangeArrowheads="1"/>
            </p:cNvSpPr>
            <p:nvPr/>
          </p:nvSpPr>
          <p:spPr bwMode="auto">
            <a:xfrm>
              <a:off x="4422" y="2115"/>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172.16.2.0</a:t>
              </a:r>
              <a:endParaRPr kumimoji="0" lang="en-US" altLang="zh-CN"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0" name="Line 38"/>
            <p:cNvSpPr>
              <a:spLocks noChangeShapeType="1"/>
            </p:cNvSpPr>
            <p:nvPr/>
          </p:nvSpPr>
          <p:spPr bwMode="auto">
            <a:xfrm>
              <a:off x="2245" y="1842"/>
              <a:ext cx="544" cy="227"/>
            </a:xfrm>
            <a:prstGeom prst="line">
              <a:avLst/>
            </a:prstGeom>
            <a:noFill/>
            <a:ln w="9525">
              <a:solidFill>
                <a:srgbClr val="0563C1"/>
              </a:solidFill>
              <a:round/>
              <a:tailEnd type="stealth" w="lg"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grpSp>
      <p:sp>
        <p:nvSpPr>
          <p:cNvPr id="42" name="圆角矩形 3"/>
          <p:cNvSpPr/>
          <p:nvPr/>
        </p:nvSpPr>
        <p:spPr>
          <a:xfrm>
            <a:off x="2021742" y="2656426"/>
            <a:ext cx="7775575" cy="2387600"/>
          </a:xfrm>
          <a:prstGeom prst="roundRect">
            <a:avLst/>
          </a:prstGeom>
          <a:noFill/>
          <a:ln w="1905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2021742" y="2660958"/>
            <a:ext cx="7775575" cy="2387600"/>
            <a:chOff x="1808197" y="6281885"/>
            <a:chExt cx="7775575" cy="2387600"/>
          </a:xfrm>
        </p:grpSpPr>
        <p:sp>
          <p:nvSpPr>
            <p:cNvPr id="44" name="圆角矩形 53"/>
            <p:cNvSpPr/>
            <p:nvPr/>
          </p:nvSpPr>
          <p:spPr>
            <a:xfrm>
              <a:off x="1808197" y="6281885"/>
              <a:ext cx="7775575" cy="2387600"/>
            </a:xfrm>
            <a:prstGeom prst="roundRect">
              <a:avLst/>
            </a:prstGeom>
            <a:solidFill>
              <a:srgbClr val="5BCCF6">
                <a:alpha val="57000"/>
              </a:srgbClr>
            </a:solidFill>
            <a:ln w="1905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5" name="矩形 44"/>
            <p:cNvSpPr/>
            <p:nvPr/>
          </p:nvSpPr>
          <p:spPr>
            <a:xfrm>
              <a:off x="4545537" y="7183297"/>
              <a:ext cx="2188420" cy="584775"/>
            </a:xfrm>
            <a:prstGeom prst="rect">
              <a:avLst/>
            </a:prstGeom>
          </p:spPr>
          <p:txBody>
            <a:bodyPr wrap="none">
              <a:spAutoFit/>
            </a:bodyPr>
            <a:lstStyle/>
            <a:p>
              <a:pPr marL="0" marR="0" lvl="0" indent="0" defTabSz="914400" eaLnBrk="1" fontAlgn="auto" latinLnBrk="0" hangingPunct="1">
                <a:lnSpc>
                  <a:spcPct val="100000"/>
                </a:lnSpc>
                <a:spcBef>
                  <a:spcPct val="20000"/>
                </a:spcBef>
                <a:spcAft>
                  <a:spcPts val="0"/>
                </a:spcAft>
                <a:buClr>
                  <a:srgbClr val="4472C4"/>
                </a:buClr>
                <a:buSzPct val="65000"/>
                <a:buFontTx/>
                <a:buNone/>
                <a:defRPr/>
              </a:pPr>
              <a:r>
                <a:rPr kumimoji="0" lang="en-US" altLang="zh-CN" sz="32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172.16.0.0</a:t>
              </a:r>
              <a:endParaRPr kumimoji="0" lang="en-US" altLang="zh-CN" sz="32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27" presetClass="entr" presetSubtype="0" fill="hold" nodeType="withEffect">
                                  <p:stCondLst>
                                    <p:cond delay="0"/>
                                  </p:stCondLst>
                                  <p:iterate type="lt">
                                    <p:tmPct val="50000"/>
                                  </p:iterate>
                                  <p:childTnLst>
                                    <p:set>
                                      <p:cBhvr>
                                        <p:cTn id="20" dur="1" fill="hold">
                                          <p:stCondLst>
                                            <p:cond delay="0"/>
                                          </p:stCondLst>
                                        </p:cTn>
                                        <p:tgtEl>
                                          <p:spTgt spid="7">
                                            <p:txEl>
                                              <p:pRg st="0" end="0"/>
                                            </p:txEl>
                                          </p:spTgt>
                                        </p:tgtEl>
                                        <p:attrNameLst>
                                          <p:attrName>style.visibility</p:attrName>
                                        </p:attrNameLst>
                                      </p:cBhvr>
                                      <p:to>
                                        <p:strVal val="visible"/>
                                      </p:to>
                                    </p:set>
                                    <p:anim calcmode="discrete" valueType="clr">
                                      <p:cBhvr override="childStyle">
                                        <p:cTn id="21" dur="80"/>
                                        <p:tgtEl>
                                          <p:spTgt spid="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7">
                                            <p:txEl>
                                              <p:pRg st="0" end="0"/>
                                            </p:txEl>
                                          </p:spTgt>
                                        </p:tgtEl>
                                        <p:attrNameLst>
                                          <p:attrName>fillcolor</p:attrName>
                                        </p:attrNameLst>
                                      </p:cBhvr>
                                      <p:tavLst>
                                        <p:tav tm="0">
                                          <p:val>
                                            <p:clrVal>
                                              <a:schemeClr val="accent2"/>
                                            </p:clrVal>
                                          </p:val>
                                        </p:tav>
                                        <p:tav tm="50000">
                                          <p:val>
                                            <p:clrVal>
                                              <a:schemeClr val="hlink"/>
                                            </p:clrVal>
                                          </p:val>
                                        </p:tav>
                                      </p:tavLst>
                                    </p:anim>
                                    <p:set>
                                      <p:cBhvr>
                                        <p:cTn id="23" dur="80"/>
                                        <p:tgtEl>
                                          <p:spTgt spid="7">
                                            <p:txEl>
                                              <p:pRg st="0" end="0"/>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16" presetClass="exit" presetSubtype="37" fill="hold" nodeType="clickEffect">
                                  <p:stCondLst>
                                    <p:cond delay="0"/>
                                  </p:stCondLst>
                                  <p:childTnLst>
                                    <p:animEffect transition="out" filter="barn(outVertical)">
                                      <p:cBhvr>
                                        <p:cTn id="27" dur="1250"/>
                                        <p:tgtEl>
                                          <p:spTgt spid="43"/>
                                        </p:tgtEl>
                                      </p:cBhvr>
                                    </p:animEffect>
                                    <p:set>
                                      <p:cBhvr>
                                        <p:cTn id="28" dur="1" fill="hold">
                                          <p:stCondLst>
                                            <p:cond delay="1249"/>
                                          </p:stCondLst>
                                        </p:cTn>
                                        <p:tgtEl>
                                          <p:spTgt spid="43"/>
                                        </p:tgtEl>
                                        <p:attrNameLst>
                                          <p:attrName>style.visibility</p:attrName>
                                        </p:attrNameLst>
                                      </p:cBhvr>
                                      <p:to>
                                        <p:strVal val="hidden"/>
                                      </p:to>
                                    </p:set>
                                  </p:childTnLst>
                                </p:cTn>
                              </p:par>
                              <p:par>
                                <p:cTn id="29" presetID="27" presetClass="entr" presetSubtype="0" fill="hold" nodeType="withEffect">
                                  <p:stCondLst>
                                    <p:cond delay="0"/>
                                  </p:stCondLst>
                                  <p:iterate type="lt">
                                    <p:tmPct val="50000"/>
                                  </p:iterate>
                                  <p:childTnLst>
                                    <p:set>
                                      <p:cBhvr>
                                        <p:cTn id="30" dur="1" fill="hold">
                                          <p:stCondLst>
                                            <p:cond delay="0"/>
                                          </p:stCondLst>
                                        </p:cTn>
                                        <p:tgtEl>
                                          <p:spTgt spid="7">
                                            <p:txEl>
                                              <p:pRg st="1" end="1"/>
                                            </p:txEl>
                                          </p:spTgt>
                                        </p:tgtEl>
                                        <p:attrNameLst>
                                          <p:attrName>style.visibility</p:attrName>
                                        </p:attrNameLst>
                                      </p:cBhvr>
                                      <p:to>
                                        <p:strVal val="visible"/>
                                      </p:to>
                                    </p:set>
                                    <p:anim calcmode="discrete" valueType="clr">
                                      <p:cBhvr override="childStyle">
                                        <p:cTn id="31" dur="80"/>
                                        <p:tgtEl>
                                          <p:spTgt spid="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7">
                                            <p:txEl>
                                              <p:pRg st="1" end="1"/>
                                            </p:txEl>
                                          </p:spTgt>
                                        </p:tgtEl>
                                        <p:attrNameLst>
                                          <p:attrName>fillcolor</p:attrName>
                                        </p:attrNameLst>
                                      </p:cBhvr>
                                      <p:tavLst>
                                        <p:tav tm="0">
                                          <p:val>
                                            <p:clrVal>
                                              <a:schemeClr val="accent2"/>
                                            </p:clrVal>
                                          </p:val>
                                        </p:tav>
                                        <p:tav tm="50000">
                                          <p:val>
                                            <p:clrVal>
                                              <a:schemeClr val="hlink"/>
                                            </p:clrVal>
                                          </p:val>
                                        </p:tav>
                                      </p:tavLst>
                                    </p:anim>
                                    <p:set>
                                      <p:cBhvr>
                                        <p:cTn id="33" dur="80"/>
                                        <p:tgtEl>
                                          <p:spTgt spid="7">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引入子网掩码后的寻址</a:t>
            </a:r>
            <a:endParaRPr lang="zh-CN" altLang="en-US" dirty="0"/>
          </a:p>
        </p:txBody>
      </p:sp>
      <p:sp>
        <p:nvSpPr>
          <p:cNvPr id="4" name="矩形 3"/>
          <p:cNvSpPr/>
          <p:nvPr/>
        </p:nvSpPr>
        <p:spPr>
          <a:xfrm>
            <a:off x="1665056" y="2804402"/>
            <a:ext cx="8858250" cy="460375"/>
          </a:xfrm>
          <a:prstGeom prst="rect">
            <a:avLst/>
          </a:prstGeom>
        </p:spPr>
        <p:txBody>
          <a:bodyPr wrap="square">
            <a:spAutoFit/>
          </a:bodyPr>
          <a:lstStyle/>
          <a:p>
            <a:pPr defTabSz="914400"/>
            <a:r>
              <a:rPr lang="zh-CN" altLang="en-US" sz="2400"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采用子网掩码后，路由器的寻址过程将演变成一个两级寻址过程：</a:t>
            </a:r>
            <a:endParaRPr lang="zh-CN" altLang="en-US" sz="2400"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5" name="组合 4"/>
          <p:cNvGrpSpPr/>
          <p:nvPr/>
        </p:nvGrpSpPr>
        <p:grpSpPr>
          <a:xfrm>
            <a:off x="3036244" y="3751213"/>
            <a:ext cx="4370482" cy="498598"/>
            <a:chOff x="1865218" y="3630956"/>
            <a:chExt cx="4370482" cy="498598"/>
          </a:xfrm>
        </p:grpSpPr>
        <p:grpSp>
          <p:nvGrpSpPr>
            <p:cNvPr id="6" name="组合 5"/>
            <p:cNvGrpSpPr/>
            <p:nvPr/>
          </p:nvGrpSpPr>
          <p:grpSpPr>
            <a:xfrm>
              <a:off x="1865218" y="3630956"/>
              <a:ext cx="4370482" cy="498598"/>
              <a:chOff x="1403750" y="3593123"/>
              <a:chExt cx="4370482" cy="498598"/>
            </a:xfrm>
          </p:grpSpPr>
          <p:sp>
            <p:nvSpPr>
              <p:cNvPr id="8" name="对话气泡: 椭圆形 4"/>
              <p:cNvSpPr/>
              <p:nvPr/>
            </p:nvSpPr>
            <p:spPr>
              <a:xfrm>
                <a:off x="1403750" y="3593123"/>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Text Box 79"/>
              <p:cNvSpPr txBox="1">
                <a:spLocks noChangeArrowheads="1"/>
              </p:cNvSpPr>
              <p:nvPr/>
            </p:nvSpPr>
            <p:spPr bwMode="auto">
              <a:xfrm>
                <a:off x="1985932" y="3593123"/>
                <a:ext cx="37883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检查目的</a:t>
                </a:r>
                <a:r>
                  <a:rPr kumimoji="1"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地址的网络号</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 name="矩形 6"/>
            <p:cNvSpPr/>
            <p:nvPr/>
          </p:nvSpPr>
          <p:spPr>
            <a:xfrm>
              <a:off x="1940156" y="3630956"/>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0" lang="zh-CN" altLang="en-US" sz="2400" b="1"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endParaRPr>
            </a:p>
          </p:txBody>
        </p:sp>
      </p:grpSp>
      <p:grpSp>
        <p:nvGrpSpPr>
          <p:cNvPr id="10" name="组合 9"/>
          <p:cNvGrpSpPr/>
          <p:nvPr/>
        </p:nvGrpSpPr>
        <p:grpSpPr>
          <a:xfrm>
            <a:off x="3036244" y="4572002"/>
            <a:ext cx="4370482" cy="476221"/>
            <a:chOff x="1865218" y="3630956"/>
            <a:chExt cx="4370482" cy="476221"/>
          </a:xfrm>
        </p:grpSpPr>
        <p:grpSp>
          <p:nvGrpSpPr>
            <p:cNvPr id="11" name="组合 10"/>
            <p:cNvGrpSpPr/>
            <p:nvPr/>
          </p:nvGrpSpPr>
          <p:grpSpPr>
            <a:xfrm>
              <a:off x="1865218" y="3630956"/>
              <a:ext cx="4370482" cy="476221"/>
              <a:chOff x="1403750" y="3593123"/>
              <a:chExt cx="4370482" cy="476221"/>
            </a:xfrm>
          </p:grpSpPr>
          <p:sp>
            <p:nvSpPr>
              <p:cNvPr id="13" name="对话气泡: 椭圆形 4"/>
              <p:cNvSpPr/>
              <p:nvPr/>
            </p:nvSpPr>
            <p:spPr>
              <a:xfrm>
                <a:off x="1403750" y="3593123"/>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Text Box 79"/>
              <p:cNvSpPr txBox="1">
                <a:spLocks noChangeArrowheads="1"/>
              </p:cNvSpPr>
              <p:nvPr/>
            </p:nvSpPr>
            <p:spPr bwMode="auto">
              <a:xfrm>
                <a:off x="1985932" y="3593123"/>
                <a:ext cx="378830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检查目的</a:t>
                </a:r>
                <a:r>
                  <a:rPr kumimoji="1"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地址的子网号</a:t>
                </a:r>
                <a:endParaRPr kumimoji="1"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2" name="矩形 11"/>
            <p:cNvSpPr/>
            <p:nvPr/>
          </p:nvSpPr>
          <p:spPr>
            <a:xfrm>
              <a:off x="1940156" y="3630956"/>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0" lang="zh-CN" altLang="en-US" sz="2400" b="1"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组合 143"/>
          <p:cNvGrpSpPr/>
          <p:nvPr/>
        </p:nvGrpSpPr>
        <p:grpSpPr>
          <a:xfrm>
            <a:off x="629529" y="315996"/>
            <a:ext cx="6880661" cy="1006530"/>
            <a:chOff x="658104" y="373146"/>
            <a:chExt cx="6880661" cy="1006530"/>
          </a:xfrm>
        </p:grpSpPr>
        <p:grpSp>
          <p:nvGrpSpPr>
            <p:cNvPr id="145" name="组合 144"/>
            <p:cNvGrpSpPr/>
            <p:nvPr/>
          </p:nvGrpSpPr>
          <p:grpSpPr>
            <a:xfrm>
              <a:off x="1080815" y="763297"/>
              <a:ext cx="6457950" cy="616379"/>
              <a:chOff x="1839059" y="1058437"/>
              <a:chExt cx="6457950" cy="616379"/>
            </a:xfrm>
          </p:grpSpPr>
          <p:sp>
            <p:nvSpPr>
              <p:cNvPr id="147" name="矩形: 圆角 11"/>
              <p:cNvSpPr/>
              <p:nvPr/>
            </p:nvSpPr>
            <p:spPr>
              <a:xfrm>
                <a:off x="1839059" y="1058437"/>
                <a:ext cx="6457950"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8" name="文本框 147"/>
              <p:cNvSpPr txBox="1"/>
              <p:nvPr/>
            </p:nvSpPr>
            <p:spPr>
              <a:xfrm>
                <a:off x="2747415" y="1090041"/>
                <a:ext cx="5316504"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划分子网后分组的转发举例 </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46" name="图片 145"/>
            <p:cNvPicPr>
              <a:picLocks noChangeAspect="1"/>
            </p:cNvPicPr>
            <p:nvPr/>
          </p:nvPicPr>
          <p:blipFill>
            <a:blip r:embed="rId1">
              <a:lum contrast="20000"/>
            </a:blip>
            <a:stretch>
              <a:fillRect/>
            </a:stretch>
          </p:blipFill>
          <p:spPr>
            <a:xfrm>
              <a:off x="658104" y="373146"/>
              <a:ext cx="1178667" cy="987480"/>
            </a:xfrm>
            <a:prstGeom prst="rect">
              <a:avLst/>
            </a:prstGeom>
          </p:spPr>
        </p:pic>
      </p:grpSp>
      <p:grpSp>
        <p:nvGrpSpPr>
          <p:cNvPr id="3" name="组合 2"/>
          <p:cNvGrpSpPr/>
          <p:nvPr/>
        </p:nvGrpSpPr>
        <p:grpSpPr>
          <a:xfrm>
            <a:off x="1507173" y="1554072"/>
            <a:ext cx="8097837" cy="5227194"/>
            <a:chOff x="414338" y="1690597"/>
            <a:chExt cx="8097837" cy="5227194"/>
          </a:xfrm>
        </p:grpSpPr>
        <p:grpSp>
          <p:nvGrpSpPr>
            <p:cNvPr id="2" name="组合 1"/>
            <p:cNvGrpSpPr/>
            <p:nvPr/>
          </p:nvGrpSpPr>
          <p:grpSpPr>
            <a:xfrm>
              <a:off x="414338" y="1690597"/>
              <a:ext cx="8097837" cy="4445000"/>
              <a:chOff x="414338" y="1690597"/>
              <a:chExt cx="8097837" cy="4445000"/>
            </a:xfrm>
          </p:grpSpPr>
          <p:sp>
            <p:nvSpPr>
              <p:cNvPr id="25" name="Text Box 3"/>
              <p:cNvSpPr txBox="1">
                <a:spLocks noChangeArrowheads="1"/>
              </p:cNvSpPr>
              <p:nvPr/>
            </p:nvSpPr>
            <p:spPr bwMode="auto">
              <a:xfrm>
                <a:off x="1505905" y="3042116"/>
                <a:ext cx="1443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128.30.33.1</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6" name="Text Box 4"/>
              <p:cNvSpPr txBox="1">
                <a:spLocks noChangeArrowheads="1"/>
              </p:cNvSpPr>
              <p:nvPr/>
            </p:nvSpPr>
            <p:spPr bwMode="auto">
              <a:xfrm>
                <a:off x="2859088" y="3051339"/>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0</a:t>
                </a:r>
                <a:endPar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8" name="Line 19"/>
              <p:cNvSpPr>
                <a:spLocks noChangeShapeType="1"/>
              </p:cNvSpPr>
              <p:nvPr/>
            </p:nvSpPr>
            <p:spPr bwMode="auto">
              <a:xfrm>
                <a:off x="2833688" y="2884397"/>
                <a:ext cx="1587" cy="665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29" name="Line 20"/>
              <p:cNvSpPr>
                <a:spLocks noChangeShapeType="1"/>
              </p:cNvSpPr>
              <p:nvPr/>
            </p:nvSpPr>
            <p:spPr bwMode="auto">
              <a:xfrm>
                <a:off x="482600" y="2857410"/>
                <a:ext cx="360680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30" name="Line 21"/>
              <p:cNvSpPr>
                <a:spLocks noChangeShapeType="1"/>
              </p:cNvSpPr>
              <p:nvPr/>
            </p:nvSpPr>
            <p:spPr bwMode="auto">
              <a:xfrm>
                <a:off x="903288" y="2358935"/>
                <a:ext cx="1587" cy="53975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31" name="Text Box 23"/>
              <p:cNvSpPr txBox="1">
                <a:spLocks noChangeArrowheads="1"/>
              </p:cNvSpPr>
              <p:nvPr/>
            </p:nvSpPr>
            <p:spPr bwMode="auto">
              <a:xfrm>
                <a:off x="449263" y="1690597"/>
                <a:ext cx="1574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128.30.33.13</a:t>
                </a:r>
                <a:endParaRPr kumimoji="1" lang="en-US" altLang="zh-CN"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2" name="Text Box 24"/>
              <p:cNvSpPr txBox="1">
                <a:spLocks noChangeArrowheads="1"/>
              </p:cNvSpPr>
              <p:nvPr/>
            </p:nvSpPr>
            <p:spPr bwMode="auto">
              <a:xfrm>
                <a:off x="414338" y="2384335"/>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3" name="Text Box 25"/>
              <p:cNvSpPr txBox="1">
                <a:spLocks noChangeArrowheads="1"/>
              </p:cNvSpPr>
              <p:nvPr/>
            </p:nvSpPr>
            <p:spPr bwMode="auto">
              <a:xfrm>
                <a:off x="629331" y="2259736"/>
                <a:ext cx="405538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128.30.33.0</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algn="ct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255.255.255.128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4" name="Line 26"/>
              <p:cNvSpPr>
                <a:spLocks noChangeShapeType="1"/>
              </p:cNvSpPr>
              <p:nvPr/>
            </p:nvSpPr>
            <p:spPr bwMode="auto">
              <a:xfrm>
                <a:off x="1989138" y="4686210"/>
                <a:ext cx="1587" cy="665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35" name="Line 27"/>
              <p:cNvSpPr>
                <a:spLocks noChangeShapeType="1"/>
              </p:cNvSpPr>
              <p:nvPr/>
            </p:nvSpPr>
            <p:spPr bwMode="auto">
              <a:xfrm>
                <a:off x="6267450" y="4108360"/>
                <a:ext cx="0"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36" name="Line 28"/>
              <p:cNvSpPr>
                <a:spLocks noChangeShapeType="1"/>
              </p:cNvSpPr>
              <p:nvPr/>
            </p:nvSpPr>
            <p:spPr bwMode="auto">
              <a:xfrm>
                <a:off x="1236663" y="5345022"/>
                <a:ext cx="1587" cy="538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37" name="Line 29"/>
              <p:cNvSpPr>
                <a:spLocks noChangeShapeType="1"/>
              </p:cNvSpPr>
              <p:nvPr/>
            </p:nvSpPr>
            <p:spPr bwMode="auto">
              <a:xfrm>
                <a:off x="1989138" y="4108360"/>
                <a:ext cx="1587" cy="665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38" name="Line 30"/>
              <p:cNvSpPr>
                <a:spLocks noChangeShapeType="1"/>
              </p:cNvSpPr>
              <p:nvPr/>
            </p:nvSpPr>
            <p:spPr bwMode="auto">
              <a:xfrm>
                <a:off x="2838450" y="3424147"/>
                <a:ext cx="1588" cy="665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39" name="Group 32"/>
              <p:cNvGrpSpPr/>
              <p:nvPr/>
            </p:nvGrpSpPr>
            <p:grpSpPr bwMode="auto">
              <a:xfrm>
                <a:off x="2592388" y="3219360"/>
                <a:ext cx="579437" cy="434975"/>
                <a:chOff x="864" y="1824"/>
                <a:chExt cx="432" cy="288"/>
              </a:xfrm>
            </p:grpSpPr>
            <p:sp>
              <p:nvSpPr>
                <p:cNvPr id="40" name="Picture 33"/>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41" name="Picture 34"/>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42" name="Line 36"/>
              <p:cNvSpPr>
                <a:spLocks noChangeShapeType="1"/>
              </p:cNvSpPr>
              <p:nvPr/>
            </p:nvSpPr>
            <p:spPr bwMode="auto">
              <a:xfrm>
                <a:off x="1333500" y="4089310"/>
                <a:ext cx="6565900" cy="158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3" name="Line 37"/>
              <p:cNvSpPr>
                <a:spLocks noChangeShapeType="1"/>
              </p:cNvSpPr>
              <p:nvPr/>
            </p:nvSpPr>
            <p:spPr bwMode="auto">
              <a:xfrm>
                <a:off x="941388" y="5364072"/>
                <a:ext cx="7404100" cy="158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4" name="Text Box 38"/>
              <p:cNvSpPr txBox="1">
                <a:spLocks noChangeArrowheads="1"/>
              </p:cNvSpPr>
              <p:nvPr/>
            </p:nvSpPr>
            <p:spPr bwMode="auto">
              <a:xfrm>
                <a:off x="1243013" y="3627347"/>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128.30.33.130</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46" name="Text Box 40"/>
              <p:cNvSpPr txBox="1">
                <a:spLocks noChangeArrowheads="1"/>
              </p:cNvSpPr>
              <p:nvPr/>
            </p:nvSpPr>
            <p:spPr bwMode="auto">
              <a:xfrm>
                <a:off x="3203575" y="3292385"/>
                <a:ext cx="436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R</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47" name="Text Box 41"/>
              <p:cNvSpPr txBox="1">
                <a:spLocks noChangeArrowheads="1"/>
              </p:cNvSpPr>
              <p:nvPr/>
            </p:nvSpPr>
            <p:spPr bwMode="auto">
              <a:xfrm>
                <a:off x="2843213" y="3633697"/>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48" name="Line 42"/>
              <p:cNvSpPr>
                <a:spLocks noChangeShapeType="1"/>
              </p:cNvSpPr>
              <p:nvPr/>
            </p:nvSpPr>
            <p:spPr bwMode="auto">
              <a:xfrm>
                <a:off x="4248150" y="4108360"/>
                <a:ext cx="1588"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49" name="Group 43"/>
              <p:cNvGrpSpPr/>
              <p:nvPr/>
            </p:nvGrpSpPr>
            <p:grpSpPr bwMode="auto">
              <a:xfrm>
                <a:off x="1743075" y="4527460"/>
                <a:ext cx="577850" cy="434975"/>
                <a:chOff x="864" y="1824"/>
                <a:chExt cx="432" cy="288"/>
              </a:xfrm>
            </p:grpSpPr>
            <p:sp>
              <p:nvSpPr>
                <p:cNvPr id="50" name="Picture 44"/>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51" name="Picture 45"/>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62" name="Text Box 46"/>
              <p:cNvSpPr txBox="1">
                <a:spLocks noChangeArrowheads="1"/>
              </p:cNvSpPr>
              <p:nvPr/>
            </p:nvSpPr>
            <p:spPr bwMode="auto">
              <a:xfrm>
                <a:off x="1366838" y="4509997"/>
                <a:ext cx="436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R</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2</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3" name="Line 47"/>
              <p:cNvSpPr>
                <a:spLocks noChangeShapeType="1"/>
              </p:cNvSpPr>
              <p:nvPr/>
            </p:nvSpPr>
            <p:spPr bwMode="auto">
              <a:xfrm>
                <a:off x="2544763" y="5343435"/>
                <a:ext cx="1587"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4" name="Text Box 49"/>
              <p:cNvSpPr txBox="1">
                <a:spLocks noChangeArrowheads="1"/>
              </p:cNvSpPr>
              <p:nvPr/>
            </p:nvSpPr>
            <p:spPr bwMode="auto">
              <a:xfrm>
                <a:off x="4183063" y="3428910"/>
                <a:ext cx="432911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128.30.33.128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255.255.255.128</a:t>
                </a:r>
                <a:endPar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5" name="Text Box 50"/>
              <p:cNvSpPr txBox="1">
                <a:spLocks noChangeArrowheads="1"/>
              </p:cNvSpPr>
              <p:nvPr/>
            </p:nvSpPr>
            <p:spPr bwMode="auto">
              <a:xfrm>
                <a:off x="3816350" y="4381410"/>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2</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6" name="Text Box 51"/>
              <p:cNvSpPr txBox="1">
                <a:spLocks noChangeArrowheads="1"/>
              </p:cNvSpPr>
              <p:nvPr/>
            </p:nvSpPr>
            <p:spPr bwMode="auto">
              <a:xfrm>
                <a:off x="4360863" y="4449672"/>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128.30.33.138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7" name="Text Box 52"/>
              <p:cNvSpPr txBox="1">
                <a:spLocks noChangeArrowheads="1"/>
              </p:cNvSpPr>
              <p:nvPr/>
            </p:nvSpPr>
            <p:spPr bwMode="auto">
              <a:xfrm>
                <a:off x="1685925" y="4238535"/>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0</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8" name="Text Box 53"/>
              <p:cNvSpPr txBox="1">
                <a:spLocks noChangeArrowheads="1"/>
              </p:cNvSpPr>
              <p:nvPr/>
            </p:nvSpPr>
            <p:spPr bwMode="auto">
              <a:xfrm>
                <a:off x="1685925" y="4919572"/>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9" name="Text Box 54"/>
              <p:cNvSpPr txBox="1">
                <a:spLocks noChangeArrowheads="1"/>
              </p:cNvSpPr>
              <p:nvPr/>
            </p:nvSpPr>
            <p:spPr bwMode="auto">
              <a:xfrm>
                <a:off x="1979613" y="4238535"/>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128.30.33.129</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0" name="Text Box 56"/>
              <p:cNvSpPr txBox="1">
                <a:spLocks noChangeArrowheads="1"/>
              </p:cNvSpPr>
              <p:nvPr/>
            </p:nvSpPr>
            <p:spPr bwMode="auto">
              <a:xfrm>
                <a:off x="2047875" y="5605372"/>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3</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1" name="Text Box 57"/>
              <p:cNvSpPr txBox="1">
                <a:spLocks noChangeArrowheads="1"/>
              </p:cNvSpPr>
              <p:nvPr/>
            </p:nvSpPr>
            <p:spPr bwMode="auto">
              <a:xfrm>
                <a:off x="2044700" y="4917985"/>
                <a:ext cx="1443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128.30.36.2</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2" name="Text Box 58"/>
              <p:cNvSpPr txBox="1">
                <a:spLocks noChangeArrowheads="1"/>
              </p:cNvSpPr>
              <p:nvPr/>
            </p:nvSpPr>
            <p:spPr bwMode="auto">
              <a:xfrm>
                <a:off x="4248150" y="5419635"/>
                <a:ext cx="34975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3</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128.30.36.0</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255.255.255.0</a:t>
                </a:r>
                <a:endPar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3" name="Text Box 59"/>
              <p:cNvSpPr txBox="1">
                <a:spLocks noChangeArrowheads="1"/>
              </p:cNvSpPr>
              <p:nvPr/>
            </p:nvSpPr>
            <p:spPr bwMode="auto">
              <a:xfrm>
                <a:off x="2654300" y="5673635"/>
                <a:ext cx="1574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128.30.36.12</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4" name="computr2"/>
              <p:cNvSpPr>
                <a:spLocks noEditPoints="1" noChangeArrowheads="1"/>
              </p:cNvSpPr>
              <p:nvPr/>
            </p:nvSpPr>
            <p:spPr bwMode="auto">
              <a:xfrm>
                <a:off x="755650" y="2057310"/>
                <a:ext cx="350838"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75" name="computr2"/>
              <p:cNvSpPr>
                <a:spLocks noEditPoints="1" noChangeArrowheads="1"/>
              </p:cNvSpPr>
              <p:nvPr/>
            </p:nvSpPr>
            <p:spPr bwMode="auto">
              <a:xfrm>
                <a:off x="1095375" y="5800635"/>
                <a:ext cx="352425"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76" name="computr2"/>
              <p:cNvSpPr>
                <a:spLocks noEditPoints="1" noChangeArrowheads="1"/>
              </p:cNvSpPr>
              <p:nvPr/>
            </p:nvSpPr>
            <p:spPr bwMode="auto">
              <a:xfrm>
                <a:off x="4089400" y="4643347"/>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77" name="computr2"/>
              <p:cNvSpPr>
                <a:spLocks noEditPoints="1" noChangeArrowheads="1"/>
              </p:cNvSpPr>
              <p:nvPr/>
            </p:nvSpPr>
            <p:spPr bwMode="auto">
              <a:xfrm>
                <a:off x="6130925" y="4643347"/>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78" name="computr2"/>
              <p:cNvSpPr>
                <a:spLocks noEditPoints="1" noChangeArrowheads="1"/>
              </p:cNvSpPr>
              <p:nvPr/>
            </p:nvSpPr>
            <p:spPr bwMode="auto">
              <a:xfrm>
                <a:off x="2387600" y="5800635"/>
                <a:ext cx="350838"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pic>
            <p:nvPicPr>
              <p:cNvPr id="79" name="Picture 6" descr="j02233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3325" y="3390810"/>
                <a:ext cx="679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6" descr="j02233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7838" y="4616360"/>
                <a:ext cx="67945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Rectangle 63"/>
            <p:cNvSpPr>
              <a:spLocks noChangeArrowheads="1"/>
            </p:cNvSpPr>
            <p:nvPr/>
          </p:nvSpPr>
          <p:spPr bwMode="auto">
            <a:xfrm>
              <a:off x="1672432" y="6624547"/>
              <a:ext cx="5376862" cy="293244"/>
            </a:xfrm>
            <a:prstGeom prst="rect">
              <a:avLst/>
            </a:prstGeom>
            <a:noFill/>
            <a:ln w="9525">
              <a:no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要发送分组到目的 </a:t>
              </a:r>
              <a:r>
                <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IP </a:t>
              </a:r>
              <a:r>
                <a:rPr lang="zh-CN" altLang="en-US"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地址：</a:t>
              </a:r>
              <a:r>
                <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128.30.33.138</a:t>
              </a:r>
              <a:endPar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bwMode="auto">
          <a:xfrm>
            <a:off x="3596005" y="1388614"/>
            <a:ext cx="1825398" cy="1693611"/>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5BCCF6">
              <a:alpha val="51000"/>
            </a:srgbClr>
          </a:solidFill>
          <a:ln>
            <a:noFill/>
          </a:ln>
        </p:spPr>
        <p:txBody>
          <a:bodyPr/>
          <a:lstStyle/>
          <a:p>
            <a:endParaRPr lang="zh-CN" altLang="en-US">
              <a:latin typeface="思源黑体 CN Medium" panose="020B0600000000000000" pitchFamily="34" charset="-122"/>
              <a:ea typeface="思源黑体 CN Medium" panose="020B0600000000000000" pitchFamily="34" charset="-122"/>
            </a:endParaRPr>
          </a:p>
        </p:txBody>
      </p:sp>
      <p:graphicFrame>
        <p:nvGraphicFramePr>
          <p:cNvPr id="3" name="Group 68"/>
          <p:cNvGraphicFramePr>
            <a:graphicFrameLocks noGrp="1"/>
          </p:cNvGraphicFramePr>
          <p:nvPr/>
        </p:nvGraphicFramePr>
        <p:xfrm>
          <a:off x="5388292" y="1385842"/>
          <a:ext cx="4797425" cy="1330688"/>
        </p:xfrm>
        <a:graphic>
          <a:graphicData uri="http://schemas.openxmlformats.org/drawingml/2006/table">
            <a:tbl>
              <a:tblPr/>
              <a:tblGrid>
                <a:gridCol w="1724025"/>
                <a:gridCol w="2062163"/>
                <a:gridCol w="1011237"/>
              </a:tblGrid>
              <a:tr h="334732">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目的网络地址</a:t>
                      </a:r>
                      <a:endPar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子网掩码</a:t>
                      </a:r>
                      <a:endPar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下一跳</a:t>
                      </a: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r>
              <a:tr h="94992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128.30.33.0</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128.30.33.128</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128.30.36.0</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255.255.255.128</a:t>
                      </a:r>
                      <a:endPar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255.255.255.128</a:t>
                      </a:r>
                      <a:endPar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255.255.255.0</a:t>
                      </a:r>
                      <a:endPar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接口 </a:t>
                      </a: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接口 </a:t>
                      </a: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R</a:t>
                      </a:r>
                      <a:r>
                        <a:rPr kumimoji="0" lang="en-US" altLang="zh-CN" sz="19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2</a:t>
                      </a:r>
                      <a:endParaRPr kumimoji="0" lang="en-US" altLang="zh-CN" sz="19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r>
            </a:tbl>
          </a:graphicData>
        </a:graphic>
      </p:graphicFrame>
      <p:sp>
        <p:nvSpPr>
          <p:cNvPr id="4" name="Text Box 39"/>
          <p:cNvSpPr txBox="1">
            <a:spLocks noChangeArrowheads="1"/>
          </p:cNvSpPr>
          <p:nvPr/>
        </p:nvSpPr>
        <p:spPr bwMode="auto">
          <a:xfrm>
            <a:off x="5950328" y="1039469"/>
            <a:ext cx="3706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R</a:t>
            </a:r>
            <a:r>
              <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rPr>
              <a:t>1</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的路由表（未给出默认路由器）</a:t>
            </a:r>
            <a:endParaRPr kumimoji="1" lang="zh-CN" altLang="en-US"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5" name="组合 4"/>
          <p:cNvGrpSpPr/>
          <p:nvPr/>
        </p:nvGrpSpPr>
        <p:grpSpPr>
          <a:xfrm>
            <a:off x="924243" y="1251725"/>
            <a:ext cx="8097837" cy="4887138"/>
            <a:chOff x="414338" y="1690597"/>
            <a:chExt cx="8097837" cy="4887138"/>
          </a:xfrm>
        </p:grpSpPr>
        <p:grpSp>
          <p:nvGrpSpPr>
            <p:cNvPr id="6" name="组合 5"/>
            <p:cNvGrpSpPr/>
            <p:nvPr/>
          </p:nvGrpSpPr>
          <p:grpSpPr>
            <a:xfrm>
              <a:off x="414338" y="1690597"/>
              <a:ext cx="8097837" cy="4445000"/>
              <a:chOff x="414338" y="1690597"/>
              <a:chExt cx="8097837" cy="4445000"/>
            </a:xfrm>
          </p:grpSpPr>
          <p:sp>
            <p:nvSpPr>
              <p:cNvPr id="8" name="Text Box 3"/>
              <p:cNvSpPr txBox="1">
                <a:spLocks noChangeArrowheads="1"/>
              </p:cNvSpPr>
              <p:nvPr/>
            </p:nvSpPr>
            <p:spPr bwMode="auto">
              <a:xfrm>
                <a:off x="1503363" y="2878047"/>
                <a:ext cx="1443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128.30.33.1</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9" name="Text Box 4"/>
              <p:cNvSpPr txBox="1">
                <a:spLocks noChangeArrowheads="1"/>
              </p:cNvSpPr>
              <p:nvPr/>
            </p:nvSpPr>
            <p:spPr bwMode="auto">
              <a:xfrm>
                <a:off x="2859088" y="2905035"/>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0</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0" name="Line 19"/>
              <p:cNvSpPr>
                <a:spLocks noChangeShapeType="1"/>
              </p:cNvSpPr>
              <p:nvPr/>
            </p:nvSpPr>
            <p:spPr bwMode="auto">
              <a:xfrm>
                <a:off x="2833688" y="2884397"/>
                <a:ext cx="1587" cy="665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 name="Line 20"/>
              <p:cNvSpPr>
                <a:spLocks noChangeShapeType="1"/>
              </p:cNvSpPr>
              <p:nvPr/>
            </p:nvSpPr>
            <p:spPr bwMode="auto">
              <a:xfrm>
                <a:off x="482600" y="2857410"/>
                <a:ext cx="360680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2" name="Line 21"/>
              <p:cNvSpPr>
                <a:spLocks noChangeShapeType="1"/>
              </p:cNvSpPr>
              <p:nvPr/>
            </p:nvSpPr>
            <p:spPr bwMode="auto">
              <a:xfrm>
                <a:off x="903288" y="2358935"/>
                <a:ext cx="1587" cy="53975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3" name="Text Box 23"/>
              <p:cNvSpPr txBox="1">
                <a:spLocks noChangeArrowheads="1"/>
              </p:cNvSpPr>
              <p:nvPr/>
            </p:nvSpPr>
            <p:spPr bwMode="auto">
              <a:xfrm>
                <a:off x="449263" y="1690597"/>
                <a:ext cx="1574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128.30.33.13</a:t>
                </a:r>
                <a:endParaRPr kumimoji="1" lang="en-US" altLang="zh-CN"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4" name="Text Box 24"/>
              <p:cNvSpPr txBox="1">
                <a:spLocks noChangeArrowheads="1"/>
              </p:cNvSpPr>
              <p:nvPr/>
            </p:nvSpPr>
            <p:spPr bwMode="auto">
              <a:xfrm>
                <a:off x="414338" y="2384335"/>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 name="Text Box 25"/>
              <p:cNvSpPr txBox="1">
                <a:spLocks noChangeArrowheads="1"/>
              </p:cNvSpPr>
              <p:nvPr/>
            </p:nvSpPr>
            <p:spPr bwMode="auto">
              <a:xfrm>
                <a:off x="588056" y="2135911"/>
                <a:ext cx="405538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128.30.33.0</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algn="ct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255.255.255.128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 name="Line 26"/>
              <p:cNvSpPr>
                <a:spLocks noChangeShapeType="1"/>
              </p:cNvSpPr>
              <p:nvPr/>
            </p:nvSpPr>
            <p:spPr bwMode="auto">
              <a:xfrm>
                <a:off x="1989138" y="4686210"/>
                <a:ext cx="1587" cy="665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7" name="Line 27"/>
              <p:cNvSpPr>
                <a:spLocks noChangeShapeType="1"/>
              </p:cNvSpPr>
              <p:nvPr/>
            </p:nvSpPr>
            <p:spPr bwMode="auto">
              <a:xfrm>
                <a:off x="6267450" y="4108360"/>
                <a:ext cx="0"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8" name="Line 28"/>
              <p:cNvSpPr>
                <a:spLocks noChangeShapeType="1"/>
              </p:cNvSpPr>
              <p:nvPr/>
            </p:nvSpPr>
            <p:spPr bwMode="auto">
              <a:xfrm>
                <a:off x="1236663" y="5345022"/>
                <a:ext cx="1587" cy="538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9" name="Line 29"/>
              <p:cNvSpPr>
                <a:spLocks noChangeShapeType="1"/>
              </p:cNvSpPr>
              <p:nvPr/>
            </p:nvSpPr>
            <p:spPr bwMode="auto">
              <a:xfrm>
                <a:off x="1989138" y="4108360"/>
                <a:ext cx="1587" cy="665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20" name="Line 30"/>
              <p:cNvSpPr>
                <a:spLocks noChangeShapeType="1"/>
              </p:cNvSpPr>
              <p:nvPr/>
            </p:nvSpPr>
            <p:spPr bwMode="auto">
              <a:xfrm>
                <a:off x="2838450" y="3424147"/>
                <a:ext cx="1588" cy="665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21" name="Group 32"/>
              <p:cNvGrpSpPr/>
              <p:nvPr/>
            </p:nvGrpSpPr>
            <p:grpSpPr bwMode="auto">
              <a:xfrm>
                <a:off x="2592388" y="3219360"/>
                <a:ext cx="579437" cy="434975"/>
                <a:chOff x="864" y="1824"/>
                <a:chExt cx="432" cy="288"/>
              </a:xfrm>
            </p:grpSpPr>
            <p:sp>
              <p:nvSpPr>
                <p:cNvPr id="50" name="Picture 33"/>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51" name="Picture 34"/>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22" name="Line 36"/>
              <p:cNvSpPr>
                <a:spLocks noChangeShapeType="1"/>
              </p:cNvSpPr>
              <p:nvPr/>
            </p:nvSpPr>
            <p:spPr bwMode="auto">
              <a:xfrm>
                <a:off x="1333500" y="4089310"/>
                <a:ext cx="6565900" cy="158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23" name="Line 37"/>
              <p:cNvSpPr>
                <a:spLocks noChangeShapeType="1"/>
              </p:cNvSpPr>
              <p:nvPr/>
            </p:nvSpPr>
            <p:spPr bwMode="auto">
              <a:xfrm>
                <a:off x="941388" y="5364072"/>
                <a:ext cx="7404100" cy="158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24" name="Text Box 38"/>
              <p:cNvSpPr txBox="1">
                <a:spLocks noChangeArrowheads="1"/>
              </p:cNvSpPr>
              <p:nvPr/>
            </p:nvSpPr>
            <p:spPr bwMode="auto">
              <a:xfrm>
                <a:off x="1243013" y="3627347"/>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128.30.33.130</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5" name="Text Box 40"/>
              <p:cNvSpPr txBox="1">
                <a:spLocks noChangeArrowheads="1"/>
              </p:cNvSpPr>
              <p:nvPr/>
            </p:nvSpPr>
            <p:spPr bwMode="auto">
              <a:xfrm>
                <a:off x="3203575" y="3292385"/>
                <a:ext cx="436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R</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6" name="Text Box 41"/>
              <p:cNvSpPr txBox="1">
                <a:spLocks noChangeArrowheads="1"/>
              </p:cNvSpPr>
              <p:nvPr/>
            </p:nvSpPr>
            <p:spPr bwMode="auto">
              <a:xfrm>
                <a:off x="2843213" y="3633697"/>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7" name="Line 42"/>
              <p:cNvSpPr>
                <a:spLocks noChangeShapeType="1"/>
              </p:cNvSpPr>
              <p:nvPr/>
            </p:nvSpPr>
            <p:spPr bwMode="auto">
              <a:xfrm>
                <a:off x="4248150" y="4108360"/>
                <a:ext cx="1588"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28" name="Group 43"/>
              <p:cNvGrpSpPr/>
              <p:nvPr/>
            </p:nvGrpSpPr>
            <p:grpSpPr bwMode="auto">
              <a:xfrm>
                <a:off x="1743075" y="4527460"/>
                <a:ext cx="577850" cy="434975"/>
                <a:chOff x="864" y="1824"/>
                <a:chExt cx="432" cy="288"/>
              </a:xfrm>
            </p:grpSpPr>
            <p:sp>
              <p:nvSpPr>
                <p:cNvPr id="48" name="Picture 44"/>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49" name="Picture 45"/>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29" name="Text Box 46"/>
              <p:cNvSpPr txBox="1">
                <a:spLocks noChangeArrowheads="1"/>
              </p:cNvSpPr>
              <p:nvPr/>
            </p:nvSpPr>
            <p:spPr bwMode="auto">
              <a:xfrm>
                <a:off x="1366838" y="4509997"/>
                <a:ext cx="436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R</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2</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0" name="Line 47"/>
              <p:cNvSpPr>
                <a:spLocks noChangeShapeType="1"/>
              </p:cNvSpPr>
              <p:nvPr/>
            </p:nvSpPr>
            <p:spPr bwMode="auto">
              <a:xfrm>
                <a:off x="2544763" y="5343435"/>
                <a:ext cx="1587"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31" name="Text Box 49"/>
              <p:cNvSpPr txBox="1">
                <a:spLocks noChangeArrowheads="1"/>
              </p:cNvSpPr>
              <p:nvPr/>
            </p:nvSpPr>
            <p:spPr bwMode="auto">
              <a:xfrm>
                <a:off x="4183063" y="3428910"/>
                <a:ext cx="432911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128.30.33.128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255.255.255.128</a:t>
                </a:r>
                <a:endPar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2" name="Text Box 50"/>
              <p:cNvSpPr txBox="1">
                <a:spLocks noChangeArrowheads="1"/>
              </p:cNvSpPr>
              <p:nvPr/>
            </p:nvSpPr>
            <p:spPr bwMode="auto">
              <a:xfrm>
                <a:off x="3816350" y="4381410"/>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2</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3" name="Text Box 51"/>
              <p:cNvSpPr txBox="1">
                <a:spLocks noChangeArrowheads="1"/>
              </p:cNvSpPr>
              <p:nvPr/>
            </p:nvSpPr>
            <p:spPr bwMode="auto">
              <a:xfrm>
                <a:off x="4360863" y="4449672"/>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128.30.33.138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4" name="Text Box 52"/>
              <p:cNvSpPr txBox="1">
                <a:spLocks noChangeArrowheads="1"/>
              </p:cNvSpPr>
              <p:nvPr/>
            </p:nvSpPr>
            <p:spPr bwMode="auto">
              <a:xfrm>
                <a:off x="1685925" y="4238535"/>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0</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5" name="Text Box 53"/>
              <p:cNvSpPr txBox="1">
                <a:spLocks noChangeArrowheads="1"/>
              </p:cNvSpPr>
              <p:nvPr/>
            </p:nvSpPr>
            <p:spPr bwMode="auto">
              <a:xfrm>
                <a:off x="1685925" y="4919572"/>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6" name="Text Box 54"/>
              <p:cNvSpPr txBox="1">
                <a:spLocks noChangeArrowheads="1"/>
              </p:cNvSpPr>
              <p:nvPr/>
            </p:nvSpPr>
            <p:spPr bwMode="auto">
              <a:xfrm>
                <a:off x="1979613" y="4238535"/>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128.30.33.129</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7" name="Text Box 56"/>
              <p:cNvSpPr txBox="1">
                <a:spLocks noChangeArrowheads="1"/>
              </p:cNvSpPr>
              <p:nvPr/>
            </p:nvSpPr>
            <p:spPr bwMode="auto">
              <a:xfrm>
                <a:off x="2047875" y="5605372"/>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3</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8" name="Text Box 57"/>
              <p:cNvSpPr txBox="1">
                <a:spLocks noChangeArrowheads="1"/>
              </p:cNvSpPr>
              <p:nvPr/>
            </p:nvSpPr>
            <p:spPr bwMode="auto">
              <a:xfrm>
                <a:off x="2044700" y="4917985"/>
                <a:ext cx="1443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128.30.36.2</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39" name="Text Box 58"/>
              <p:cNvSpPr txBox="1">
                <a:spLocks noChangeArrowheads="1"/>
              </p:cNvSpPr>
              <p:nvPr/>
            </p:nvSpPr>
            <p:spPr bwMode="auto">
              <a:xfrm>
                <a:off x="4248150" y="5419635"/>
                <a:ext cx="35012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3</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128.30.36.0</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255.255.255.0</a:t>
                </a:r>
                <a:endPar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40" name="Text Box 59"/>
              <p:cNvSpPr txBox="1">
                <a:spLocks noChangeArrowheads="1"/>
              </p:cNvSpPr>
              <p:nvPr/>
            </p:nvSpPr>
            <p:spPr bwMode="auto">
              <a:xfrm>
                <a:off x="2654300" y="5673635"/>
                <a:ext cx="1574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128.30.36.12</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41" name="computr2"/>
              <p:cNvSpPr>
                <a:spLocks noEditPoints="1" noChangeArrowheads="1"/>
              </p:cNvSpPr>
              <p:nvPr/>
            </p:nvSpPr>
            <p:spPr bwMode="auto">
              <a:xfrm>
                <a:off x="755650" y="2057310"/>
                <a:ext cx="350838"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2" name="computr2"/>
              <p:cNvSpPr>
                <a:spLocks noEditPoints="1" noChangeArrowheads="1"/>
              </p:cNvSpPr>
              <p:nvPr/>
            </p:nvSpPr>
            <p:spPr bwMode="auto">
              <a:xfrm>
                <a:off x="1095375" y="5800635"/>
                <a:ext cx="352425"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3" name="computr2"/>
              <p:cNvSpPr>
                <a:spLocks noEditPoints="1" noChangeArrowheads="1"/>
              </p:cNvSpPr>
              <p:nvPr/>
            </p:nvSpPr>
            <p:spPr bwMode="auto">
              <a:xfrm>
                <a:off x="4089400" y="4643347"/>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4" name="computr2"/>
              <p:cNvSpPr>
                <a:spLocks noEditPoints="1" noChangeArrowheads="1"/>
              </p:cNvSpPr>
              <p:nvPr/>
            </p:nvSpPr>
            <p:spPr bwMode="auto">
              <a:xfrm>
                <a:off x="6130925" y="4643347"/>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5" name="computr2"/>
              <p:cNvSpPr>
                <a:spLocks noEditPoints="1" noChangeArrowheads="1"/>
              </p:cNvSpPr>
              <p:nvPr/>
            </p:nvSpPr>
            <p:spPr bwMode="auto">
              <a:xfrm>
                <a:off x="2387600" y="5800635"/>
                <a:ext cx="350838"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pic>
            <p:nvPicPr>
              <p:cNvPr id="46" name="Picture 6" descr="j02233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73325" y="3390810"/>
                <a:ext cx="679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6" descr="j02233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47838" y="4616360"/>
                <a:ext cx="67945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63"/>
            <p:cNvSpPr>
              <a:spLocks noChangeArrowheads="1"/>
            </p:cNvSpPr>
            <p:nvPr/>
          </p:nvSpPr>
          <p:spPr bwMode="auto">
            <a:xfrm>
              <a:off x="1672432" y="6284491"/>
              <a:ext cx="5376862" cy="293244"/>
            </a:xfrm>
            <a:prstGeom prst="rect">
              <a:avLst/>
            </a:prstGeom>
            <a:noFill/>
            <a:ln w="9525">
              <a:no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要发送分组到目的 </a:t>
              </a:r>
              <a:r>
                <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IP </a:t>
              </a:r>
              <a:r>
                <a:rPr lang="zh-CN" altLang="en-US"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地址：</a:t>
              </a:r>
              <a:r>
                <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128.30.33.138</a:t>
              </a:r>
              <a:endPar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grpSp>
        <p:nvGrpSpPr>
          <p:cNvPr id="52" name="组合 51"/>
          <p:cNvGrpSpPr/>
          <p:nvPr/>
        </p:nvGrpSpPr>
        <p:grpSpPr>
          <a:xfrm>
            <a:off x="922171" y="541441"/>
            <a:ext cx="4707892" cy="498376"/>
            <a:chOff x="722008" y="1303131"/>
            <a:chExt cx="4495233" cy="475865"/>
          </a:xfrm>
        </p:grpSpPr>
        <p:grpSp>
          <p:nvGrpSpPr>
            <p:cNvPr id="53" name="组合 52"/>
            <p:cNvGrpSpPr/>
            <p:nvPr/>
          </p:nvGrpSpPr>
          <p:grpSpPr>
            <a:xfrm>
              <a:off x="722008" y="1303131"/>
              <a:ext cx="546594" cy="475865"/>
              <a:chOff x="708742" y="1296102"/>
              <a:chExt cx="454744" cy="283828"/>
            </a:xfrm>
          </p:grpSpPr>
          <p:sp>
            <p:nvSpPr>
              <p:cNvPr id="56" name="平行四边形 5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7" name="平行四边形 5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4" name="流程图: 手动输入 6"/>
            <p:cNvSpPr/>
            <p:nvPr/>
          </p:nvSpPr>
          <p:spPr>
            <a:xfrm rot="5400000" flipV="1">
              <a:off x="2877522" y="-582385"/>
              <a:ext cx="450794" cy="422864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55" name="Text Box 79"/>
            <p:cNvSpPr txBox="1">
              <a:spLocks noChangeArrowheads="1"/>
            </p:cNvSpPr>
            <p:nvPr/>
          </p:nvSpPr>
          <p:spPr bwMode="auto">
            <a:xfrm>
              <a:off x="1351236" y="1335869"/>
              <a:ext cx="3625903" cy="44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主机 </a:t>
              </a:r>
              <a:r>
                <a:rPr kumimoji="1" lang="en-US" altLang="zh-CN" sz="2400" dirty="0">
                  <a:solidFill>
                    <a:schemeClr val="tx1">
                      <a:lumMod val="85000"/>
                      <a:lumOff val="15000"/>
                    </a:schemeClr>
                  </a:solidFill>
                  <a:latin typeface="思源黑体 CN Medium" panose="020B0600000000000000" pitchFamily="34" charset="-122"/>
                  <a:ea typeface="思源黑体 CN Medium" panose="020B0600000000000000" pitchFamily="34" charset="-122"/>
                </a:rPr>
                <a:t>H1 </a:t>
              </a:r>
              <a:r>
                <a:rPr kumimoji="1"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要发送分组给 </a:t>
              </a:r>
              <a:r>
                <a:rPr kumimoji="1" lang="en-US" altLang="zh-CN" sz="2400" dirty="0">
                  <a:solidFill>
                    <a:schemeClr val="tx1">
                      <a:lumMod val="85000"/>
                      <a:lumOff val="15000"/>
                    </a:schemeClr>
                  </a:solidFill>
                  <a:latin typeface="思源黑体 CN Medium" panose="020B0600000000000000" pitchFamily="34" charset="-122"/>
                  <a:ea typeface="思源黑体 CN Medium" panose="020B0600000000000000" pitchFamily="34" charset="-122"/>
                </a:rPr>
                <a:t>H2 </a:t>
              </a:r>
              <a:endParaRPr kumimoji="1" lang="en-US" altLang="zh-CN" sz="24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sp>
        <p:nvSpPr>
          <p:cNvPr id="58" name="Line 62"/>
          <p:cNvSpPr>
            <a:spLocks noChangeShapeType="1"/>
          </p:cNvSpPr>
          <p:nvPr/>
        </p:nvSpPr>
        <p:spPr bwMode="auto">
          <a:xfrm>
            <a:off x="1550398" y="1961450"/>
            <a:ext cx="2993345" cy="2191194"/>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59" name="Line 64"/>
          <p:cNvSpPr>
            <a:spLocks noChangeShapeType="1"/>
          </p:cNvSpPr>
          <p:nvPr/>
        </p:nvSpPr>
        <p:spPr bwMode="auto">
          <a:xfrm flipH="1" flipV="1">
            <a:off x="3634104" y="3579812"/>
            <a:ext cx="28576" cy="2265807"/>
          </a:xfrm>
          <a:prstGeom prst="line">
            <a:avLst/>
          </a:prstGeom>
          <a:noFill/>
          <a:ln w="28575">
            <a:solidFill>
              <a:srgbClr val="FF0000"/>
            </a:solidFill>
            <a:prstDash val="dash"/>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0" name="Rectangle 65"/>
          <p:cNvSpPr>
            <a:spLocks noChangeArrowheads="1"/>
          </p:cNvSpPr>
          <p:nvPr/>
        </p:nvSpPr>
        <p:spPr bwMode="auto">
          <a:xfrm>
            <a:off x="1320137" y="4938346"/>
            <a:ext cx="9027697" cy="118165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00" u="none" dirty="0">
                <a:latin typeface="思源黑体 CN Medium" panose="020B0600000000000000" pitchFamily="34" charset="-122"/>
                <a:ea typeface="思源黑体 CN Medium" panose="020B0600000000000000" pitchFamily="34" charset="-122"/>
                <a:cs typeface="Arial" panose="020B0604020202020204" pitchFamily="34" charset="0"/>
              </a:rPr>
              <a:t>请注意：</a:t>
            </a:r>
            <a:r>
              <a:rPr lang="en-US" altLang="zh-CN" sz="2600" u="none" dirty="0">
                <a:latin typeface="思源黑体 CN Medium" panose="020B0600000000000000" pitchFamily="34" charset="-122"/>
                <a:ea typeface="思源黑体 CN Medium" panose="020B0600000000000000" pitchFamily="34" charset="-122"/>
                <a:cs typeface="Arial" panose="020B0604020202020204" pitchFamily="34" charset="0"/>
              </a:rPr>
              <a:t>H</a:t>
            </a:r>
            <a:r>
              <a:rPr lang="en-US" altLang="zh-CN" sz="2600" u="none" baseline="-25000" dirty="0">
                <a:latin typeface="思源黑体 CN Medium" panose="020B0600000000000000" pitchFamily="34" charset="-122"/>
                <a:ea typeface="思源黑体 CN Medium" panose="020B0600000000000000" pitchFamily="34" charset="-122"/>
                <a:cs typeface="Arial" panose="020B0604020202020204" pitchFamily="34" charset="0"/>
              </a:rPr>
              <a:t>1</a:t>
            </a:r>
            <a:r>
              <a:rPr lang="en-US" altLang="zh-CN" sz="1100"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600" u="none"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并不知道</a:t>
            </a:r>
            <a:r>
              <a:rPr lang="zh-CN" altLang="en-US" u="none"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600" u="none" dirty="0">
                <a:latin typeface="思源黑体 CN Medium" panose="020B0600000000000000" pitchFamily="34" charset="-122"/>
                <a:ea typeface="思源黑体 CN Medium" panose="020B0600000000000000" pitchFamily="34" charset="-122"/>
                <a:cs typeface="Arial" panose="020B0604020202020204" pitchFamily="34" charset="0"/>
              </a:rPr>
              <a:t>H</a:t>
            </a:r>
            <a:r>
              <a:rPr lang="en-US" altLang="zh-CN" sz="2600" u="none" baseline="-25000" dirty="0">
                <a:latin typeface="思源黑体 CN Medium" panose="020B0600000000000000" pitchFamily="34" charset="-122"/>
                <a:ea typeface="思源黑体 CN Medium" panose="020B0600000000000000" pitchFamily="34" charset="-122"/>
                <a:cs typeface="Arial" panose="020B0604020202020204" pitchFamily="34" charset="0"/>
              </a:rPr>
              <a:t>2</a:t>
            </a:r>
            <a:r>
              <a:rPr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600" u="none" dirty="0">
                <a:latin typeface="思源黑体 CN Medium" panose="020B0600000000000000" pitchFamily="34" charset="-122"/>
                <a:ea typeface="思源黑体 CN Medium" panose="020B0600000000000000" pitchFamily="34" charset="-122"/>
                <a:cs typeface="Arial" panose="020B0604020202020204" pitchFamily="34" charset="0"/>
              </a:rPr>
              <a:t>连接在哪一个网络上。</a:t>
            </a:r>
            <a:endParaRPr lang="zh-CN" altLang="en-US" sz="2600"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algn="ctr" eaLnBrk="1" hangingPunct="1"/>
            <a:r>
              <a:rPr lang="en-US" altLang="zh-CN" sz="2600" u="none" dirty="0">
                <a:latin typeface="思源黑体 CN Medium" panose="020B0600000000000000" pitchFamily="34" charset="-122"/>
                <a:ea typeface="思源黑体 CN Medium" panose="020B0600000000000000" pitchFamily="34" charset="-122"/>
                <a:cs typeface="Arial" panose="020B0604020202020204" pitchFamily="34" charset="0"/>
              </a:rPr>
              <a:t>H</a:t>
            </a:r>
            <a:r>
              <a:rPr lang="en-US" altLang="zh-CN" sz="2600" u="none" baseline="-25000" dirty="0">
                <a:latin typeface="思源黑体 CN Medium" panose="020B0600000000000000" pitchFamily="34" charset="-122"/>
                <a:ea typeface="思源黑体 CN Medium" panose="020B0600000000000000" pitchFamily="34" charset="-122"/>
                <a:cs typeface="Arial" panose="020B0604020202020204" pitchFamily="34" charset="0"/>
              </a:rPr>
              <a:t>1</a:t>
            </a:r>
            <a:r>
              <a:rPr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600" u="none" dirty="0">
                <a:latin typeface="思源黑体 CN Medium" panose="020B0600000000000000" pitchFamily="34" charset="-122"/>
                <a:ea typeface="思源黑体 CN Medium" panose="020B0600000000000000" pitchFamily="34" charset="-122"/>
                <a:cs typeface="Arial" panose="020B0604020202020204" pitchFamily="34" charset="0"/>
              </a:rPr>
              <a:t>仅仅知道</a:t>
            </a:r>
            <a:r>
              <a:rPr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600" u="none" dirty="0">
                <a:latin typeface="思源黑体 CN Medium" panose="020B0600000000000000" pitchFamily="34" charset="-122"/>
                <a:ea typeface="思源黑体 CN Medium" panose="020B0600000000000000" pitchFamily="34" charset="-122"/>
                <a:cs typeface="Arial" panose="020B0604020202020204" pitchFamily="34" charset="0"/>
              </a:rPr>
              <a:t>H</a:t>
            </a:r>
            <a:r>
              <a:rPr lang="en-US" altLang="zh-CN" sz="2600" u="none" baseline="-25000" dirty="0">
                <a:latin typeface="思源黑体 CN Medium" panose="020B0600000000000000" pitchFamily="34" charset="-122"/>
                <a:ea typeface="思源黑体 CN Medium" panose="020B0600000000000000" pitchFamily="34" charset="-122"/>
                <a:cs typeface="Arial" panose="020B0604020202020204" pitchFamily="34" charset="0"/>
              </a:rPr>
              <a:t>2</a:t>
            </a:r>
            <a:r>
              <a:rPr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600" u="none" dirty="0">
                <a:latin typeface="思源黑体 CN Medium" panose="020B0600000000000000" pitchFamily="34" charset="-122"/>
                <a:ea typeface="思源黑体 CN Medium" panose="020B0600000000000000" pitchFamily="34" charset="-122"/>
                <a:cs typeface="Arial" panose="020B0604020202020204" pitchFamily="34" charset="0"/>
              </a:rPr>
              <a:t>的</a:t>
            </a:r>
            <a:r>
              <a:rPr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600" u="none" dirty="0">
                <a:latin typeface="思源黑体 CN Medium" panose="020B0600000000000000" pitchFamily="34" charset="-122"/>
                <a:ea typeface="思源黑体 CN Medium" panose="020B0600000000000000" pitchFamily="34" charset="-122"/>
                <a:cs typeface="Arial" panose="020B0604020202020204" pitchFamily="34" charset="0"/>
              </a:rPr>
              <a:t>IP</a:t>
            </a:r>
            <a:r>
              <a:rPr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600" u="none" dirty="0">
                <a:latin typeface="思源黑体 CN Medium" panose="020B0600000000000000" pitchFamily="34" charset="-122"/>
                <a:ea typeface="思源黑体 CN Medium" panose="020B0600000000000000" pitchFamily="34" charset="-122"/>
                <a:cs typeface="Arial" panose="020B0604020202020204" pitchFamily="34" charset="0"/>
              </a:rPr>
              <a:t>地址是</a:t>
            </a:r>
            <a:r>
              <a:rPr lang="en-US" altLang="zh-CN" sz="2600" u="none" dirty="0">
                <a:latin typeface="思源黑体 CN Medium" panose="020B0600000000000000" pitchFamily="34" charset="-122"/>
                <a:ea typeface="思源黑体 CN Medium" panose="020B0600000000000000" pitchFamily="34" charset="-122"/>
                <a:cs typeface="Arial" panose="020B0604020202020204" pitchFamily="34" charset="0"/>
              </a:rPr>
              <a:t>128.30.33.138</a:t>
            </a:r>
            <a:endParaRPr lang="en-US" altLang="zh-CN" sz="2600"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61" name="Rectangle 66"/>
          <p:cNvSpPr>
            <a:spLocks noChangeArrowheads="1"/>
          </p:cNvSpPr>
          <p:nvPr/>
        </p:nvSpPr>
        <p:spPr bwMode="auto">
          <a:xfrm>
            <a:off x="959168" y="4869129"/>
            <a:ext cx="9457931" cy="1279524"/>
          </a:xfrm>
          <a:prstGeom prst="rect">
            <a:avLst/>
          </a:prstGeom>
          <a:solidFill>
            <a:srgbClr val="FEF6E5"/>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200" u="none" dirty="0">
                <a:latin typeface="思源黑体 CN Medium" panose="020B0600000000000000" pitchFamily="34" charset="-122"/>
                <a:ea typeface="思源黑体 CN Medium" panose="020B0600000000000000" pitchFamily="34" charset="-122"/>
                <a:cs typeface="Arial" panose="020B0604020202020204" pitchFamily="34" charset="0"/>
              </a:rPr>
              <a:t>因此 </a:t>
            </a:r>
            <a:r>
              <a:rPr lang="en-US" altLang="zh-CN" sz="2200" u="none" dirty="0">
                <a:latin typeface="思源黑体 CN Medium" panose="020B0600000000000000" pitchFamily="34" charset="-122"/>
                <a:ea typeface="思源黑体 CN Medium" panose="020B0600000000000000" pitchFamily="34" charset="-122"/>
                <a:cs typeface="Arial" panose="020B0604020202020204" pitchFamily="34" charset="0"/>
              </a:rPr>
              <a:t>H</a:t>
            </a:r>
            <a:r>
              <a:rPr lang="en-US" altLang="zh-CN" sz="2200" u="none" baseline="-25000" dirty="0">
                <a:latin typeface="思源黑体 CN Medium" panose="020B0600000000000000" pitchFamily="34" charset="-122"/>
                <a:ea typeface="思源黑体 CN Medium" panose="020B0600000000000000" pitchFamily="34" charset="-122"/>
                <a:cs typeface="Arial" panose="020B0604020202020204" pitchFamily="34" charset="0"/>
              </a:rPr>
              <a:t>1 </a:t>
            </a:r>
            <a:r>
              <a:rPr lang="zh-CN" altLang="en-US" sz="2200" u="none" dirty="0">
                <a:latin typeface="思源黑体 CN Medium" panose="020B0600000000000000" pitchFamily="34" charset="-122"/>
                <a:ea typeface="思源黑体 CN Medium" panose="020B0600000000000000" pitchFamily="34" charset="-122"/>
                <a:cs typeface="Arial" panose="020B0604020202020204" pitchFamily="34" charset="0"/>
              </a:rPr>
              <a:t>首先检查主机 </a:t>
            </a:r>
            <a:r>
              <a:rPr lang="en-US" altLang="zh-CN" sz="2200" u="none" dirty="0">
                <a:latin typeface="思源黑体 CN Medium" panose="020B0600000000000000" pitchFamily="34" charset="-122"/>
                <a:ea typeface="思源黑体 CN Medium" panose="020B0600000000000000" pitchFamily="34" charset="-122"/>
                <a:cs typeface="Arial" panose="020B0604020202020204" pitchFamily="34" charset="0"/>
              </a:rPr>
              <a:t>128.30.33.138 </a:t>
            </a:r>
            <a:r>
              <a:rPr lang="zh-CN" altLang="en-US" sz="2200" u="none" dirty="0">
                <a:latin typeface="思源黑体 CN Medium" panose="020B0600000000000000" pitchFamily="34" charset="-122"/>
                <a:ea typeface="思源黑体 CN Medium" panose="020B0600000000000000" pitchFamily="34" charset="-122"/>
                <a:cs typeface="Arial" panose="020B0604020202020204" pitchFamily="34" charset="0"/>
              </a:rPr>
              <a:t>是否连接在本网络上。</a:t>
            </a:r>
            <a:endParaRPr lang="en-US" altLang="zh-CN" sz="2200"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lnSpc>
                <a:spcPct val="110000"/>
              </a:lnSpc>
            </a:pPr>
            <a:r>
              <a:rPr lang="zh-CN" altLang="en-US" sz="2200" u="none" dirty="0">
                <a:latin typeface="思源黑体 CN Medium" panose="020B0600000000000000" pitchFamily="34" charset="-122"/>
                <a:ea typeface="思源黑体 CN Medium" panose="020B0600000000000000" pitchFamily="34" charset="-122"/>
                <a:cs typeface="Arial" panose="020B0604020202020204" pitchFamily="34" charset="0"/>
              </a:rPr>
              <a:t>如果是，则直接交付；否则，就送交路由器 </a:t>
            </a:r>
            <a:r>
              <a:rPr lang="en-US" altLang="zh-CN" sz="2200" u="none" dirty="0">
                <a:latin typeface="思源黑体 CN Medium" panose="020B0600000000000000" pitchFamily="34" charset="-122"/>
                <a:ea typeface="思源黑体 CN Medium" panose="020B0600000000000000" pitchFamily="34" charset="-122"/>
                <a:cs typeface="Arial" panose="020B0604020202020204" pitchFamily="34" charset="0"/>
              </a:rPr>
              <a:t>R</a:t>
            </a:r>
            <a:r>
              <a:rPr lang="en-US" altLang="zh-CN" sz="2200" u="none" baseline="-25000" dirty="0">
                <a:latin typeface="思源黑体 CN Medium" panose="020B0600000000000000" pitchFamily="34" charset="-122"/>
                <a:ea typeface="思源黑体 CN Medium" panose="020B0600000000000000" pitchFamily="34" charset="-122"/>
                <a:cs typeface="Arial" panose="020B0604020202020204" pitchFamily="34" charset="0"/>
              </a:rPr>
              <a:t>1</a:t>
            </a:r>
            <a:r>
              <a:rPr lang="zh-CN" altLang="en-US" sz="2200" u="none" dirty="0">
                <a:latin typeface="思源黑体 CN Medium" panose="020B0600000000000000" pitchFamily="34" charset="-122"/>
                <a:ea typeface="思源黑体 CN Medium" panose="020B0600000000000000" pitchFamily="34" charset="-122"/>
                <a:cs typeface="Arial" panose="020B0604020202020204" pitchFamily="34" charset="0"/>
              </a:rPr>
              <a:t>，并逐项查找路由表。 </a:t>
            </a:r>
            <a:endParaRPr lang="zh-CN" altLang="en-US" sz="2200"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mc:AlternateContent xmlns:mc="http://schemas.openxmlformats.org/markup-compatibility/2006" xmlns:p14="http://schemas.microsoft.com/office/powerpoint/2010/main">
        <mc:Choice Requires="p14">
          <p:contentPart r:id="rId2" p14:bwMode="auto">
            <p14:nvContentPartPr>
              <p14:cNvPr id="62" name="墨迹 61"/>
              <p14:cNvContentPartPr/>
              <p14:nvPr/>
            </p14:nvContentPartPr>
            <p14:xfrm>
              <a:off x="3987505" y="4001565"/>
              <a:ext cx="4492080" cy="694800"/>
            </p14:xfrm>
          </p:contentPart>
        </mc:Choice>
        <mc:Fallback xmlns="">
          <p:pic>
            <p:nvPicPr>
              <p:cNvPr id="62" name="墨迹 61"/>
            </p:nvPicPr>
            <p:blipFill>
              <a:blip r:embed="rId3"/>
            </p:blipFill>
            <p:spPr>
              <a:xfrm>
                <a:off x="3987505" y="4001565"/>
                <a:ext cx="4492080" cy="6948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750"/>
                                        <p:tgtEl>
                                          <p:spTgt spid="5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down)">
                                      <p:cBhvr>
                                        <p:cTn id="19" dur="750"/>
                                        <p:tgtEl>
                                          <p:spTgt spid="59"/>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up)">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59" grpId="0" bldLvl="0" animBg="1"/>
      <p:bldP spid="60" grpId="0" bldLvl="0" animBg="1"/>
      <p:bldP spid="61"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824363" y="639039"/>
            <a:ext cx="9949892" cy="876522"/>
            <a:chOff x="456353" y="1286603"/>
            <a:chExt cx="9500450" cy="836931"/>
          </a:xfrm>
        </p:grpSpPr>
        <p:grpSp>
          <p:nvGrpSpPr>
            <p:cNvPr id="13" name="组合 12"/>
            <p:cNvGrpSpPr/>
            <p:nvPr/>
          </p:nvGrpSpPr>
          <p:grpSpPr>
            <a:xfrm>
              <a:off x="456353" y="1303134"/>
              <a:ext cx="1041762" cy="782152"/>
              <a:chOff x="487727" y="1296102"/>
              <a:chExt cx="866704" cy="466511"/>
            </a:xfrm>
          </p:grpSpPr>
          <p:sp>
            <p:nvSpPr>
              <p:cNvPr id="16" name="平行四边形 15"/>
              <p:cNvSpPr/>
              <p:nvPr/>
            </p:nvSpPr>
            <p:spPr>
              <a:xfrm>
                <a:off x="487727" y="1296103"/>
                <a:ext cx="689236" cy="466510"/>
              </a:xfrm>
              <a:prstGeom prst="parallelogram">
                <a:avLst>
                  <a:gd name="adj" fmla="val 8887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7" name="平行四边形 16"/>
              <p:cNvSpPr/>
              <p:nvPr/>
            </p:nvSpPr>
            <p:spPr>
              <a:xfrm>
                <a:off x="714722" y="1296102"/>
                <a:ext cx="639709" cy="466510"/>
              </a:xfrm>
              <a:prstGeom prst="parallelogram">
                <a:avLst>
                  <a:gd name="adj" fmla="val 840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流程图: 手动输入 6"/>
            <p:cNvSpPr/>
            <p:nvPr/>
          </p:nvSpPr>
          <p:spPr>
            <a:xfrm rot="5400000" flipV="1">
              <a:off x="4923117" y="-2631890"/>
              <a:ext cx="782150" cy="865159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5" name="Text Box 79"/>
            <p:cNvSpPr txBox="1">
              <a:spLocks noChangeArrowheads="1"/>
            </p:cNvSpPr>
            <p:nvPr/>
          </p:nvSpPr>
          <p:spPr bwMode="auto">
            <a:xfrm>
              <a:off x="1669429" y="1286603"/>
              <a:ext cx="8287374" cy="83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主机 </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H</a:t>
              </a:r>
              <a:r>
                <a:rPr lang="en-US" altLang="zh-CN" sz="2400" baseline="-25000" dirty="0">
                  <a:latin typeface="思源黑体 CN Medium" panose="020B0600000000000000" pitchFamily="34" charset="-122"/>
                  <a:ea typeface="思源黑体 CN Medium" panose="020B0600000000000000" pitchFamily="34" charset="-122"/>
                  <a:cs typeface="Arial" panose="020B0604020202020204" pitchFamily="34" charset="0"/>
                </a:rPr>
                <a:t>1</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首先将本子网的子网掩码 </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255.255.255.128</a:t>
              </a: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与分组的 </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IP </a:t>
              </a: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地址 </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128.30.33.138 </a:t>
              </a: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逐比特相</a:t>
              </a:r>
              <a:r>
                <a:rPr lang="zh-CN" altLang="en-US" sz="24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“与”</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AND</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操作</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 </a:t>
              </a:r>
              <a:endPar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87" name="Text Box 65"/>
          <p:cNvSpPr txBox="1">
            <a:spLocks noChangeArrowheads="1"/>
          </p:cNvSpPr>
          <p:nvPr/>
        </p:nvSpPr>
        <p:spPr bwMode="auto">
          <a:xfrm>
            <a:off x="2248940" y="2043068"/>
            <a:ext cx="75376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2800" u="none" dirty="0">
                <a:latin typeface="思源黑体 CN Medium" panose="020B0600000000000000" pitchFamily="34" charset="-122"/>
                <a:ea typeface="思源黑体 CN Medium" panose="020B0600000000000000" pitchFamily="34" charset="-122"/>
                <a:cs typeface="Arial" panose="020B0604020202020204" pitchFamily="34" charset="0"/>
              </a:rPr>
              <a:t>255.255.255.128 </a:t>
            </a:r>
            <a:r>
              <a:rPr lang="en-US" altLang="zh-CN" sz="2800" u="none"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AND</a:t>
            </a:r>
            <a:r>
              <a:rPr lang="en-US" altLang="zh-CN" sz="28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800" u="none" dirty="0">
                <a:latin typeface="思源黑体 CN Medium" panose="020B0600000000000000" pitchFamily="34" charset="-122"/>
                <a:ea typeface="思源黑体 CN Medium" panose="020B0600000000000000" pitchFamily="34" charset="-122"/>
                <a:cs typeface="Arial" panose="020B0604020202020204" pitchFamily="34" charset="0"/>
              </a:rPr>
              <a:t>128.30.33.138 </a:t>
            </a:r>
            <a:r>
              <a:rPr lang="zh-CN" altLang="en-US" sz="2800" u="none" dirty="0">
                <a:latin typeface="思源黑体 CN Medium" panose="020B0600000000000000" pitchFamily="34" charset="-122"/>
                <a:ea typeface="思源黑体 CN Medium" panose="020B0600000000000000" pitchFamily="34" charset="-122"/>
                <a:cs typeface="Arial" panose="020B0604020202020204" pitchFamily="34" charset="0"/>
              </a:rPr>
              <a:t>的计算</a:t>
            </a:r>
            <a:endParaRPr lang="zh-CN" altLang="en-US" sz="2800"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94" name="Group 72"/>
          <p:cNvGrpSpPr/>
          <p:nvPr/>
        </p:nvGrpSpPr>
        <p:grpSpPr bwMode="auto">
          <a:xfrm>
            <a:off x="2248940" y="3161785"/>
            <a:ext cx="5393229" cy="1415048"/>
            <a:chOff x="252" y="3158"/>
            <a:chExt cx="3595" cy="943"/>
          </a:xfrm>
        </p:grpSpPr>
        <p:sp>
          <p:nvSpPr>
            <p:cNvPr id="95" name="Text Box 73"/>
            <p:cNvSpPr txBox="1">
              <a:spLocks noChangeArrowheads="1"/>
            </p:cNvSpPr>
            <p:nvPr/>
          </p:nvSpPr>
          <p:spPr bwMode="auto">
            <a:xfrm>
              <a:off x="2064" y="3158"/>
              <a:ext cx="1783"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400" u="none" dirty="0">
                  <a:latin typeface="思源黑体 CN Medium" panose="020B0600000000000000" pitchFamily="34" charset="-122"/>
                  <a:ea typeface="思源黑体 CN Medium" panose="020B0600000000000000" pitchFamily="34" charset="-122"/>
                  <a:cs typeface="Arial" panose="020B0604020202020204" pitchFamily="34" charset="0"/>
                </a:rPr>
                <a:t>255.255.255.128</a:t>
              </a:r>
              <a:endParaRPr lang="en-US" altLang="zh-CN" sz="2400"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defRPr/>
              </a:pPr>
              <a:r>
                <a:rPr lang="en-US" altLang="zh-CN" sz="2400" u="none" dirty="0">
                  <a:latin typeface="思源黑体 CN Medium" panose="020B0600000000000000" pitchFamily="34" charset="-122"/>
                  <a:ea typeface="思源黑体 CN Medium" panose="020B0600000000000000" pitchFamily="34" charset="-122"/>
                  <a:cs typeface="Arial" panose="020B0604020202020204" pitchFamily="34" charset="0"/>
                </a:rPr>
                <a:t>128. 30 . 33 .138</a:t>
              </a:r>
              <a:endParaRPr lang="en-US" altLang="zh-CN" sz="2400"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96" name="Text Box 74"/>
            <p:cNvSpPr txBox="1">
              <a:spLocks noChangeArrowheads="1"/>
            </p:cNvSpPr>
            <p:nvPr/>
          </p:nvSpPr>
          <p:spPr bwMode="auto">
            <a:xfrm>
              <a:off x="2064" y="3793"/>
              <a:ext cx="178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400" u="none" dirty="0">
                  <a:latin typeface="思源黑体 CN Medium" panose="020B0600000000000000" pitchFamily="34" charset="-122"/>
                  <a:ea typeface="思源黑体 CN Medium" panose="020B0600000000000000" pitchFamily="34" charset="-122"/>
                  <a:cs typeface="Arial" panose="020B0604020202020204" pitchFamily="34" charset="0"/>
                </a:rPr>
                <a:t>128. 30 . 33 .128</a:t>
              </a:r>
              <a:endParaRPr lang="en-US" altLang="zh-CN" sz="2400"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97" name="Line 75"/>
            <p:cNvSpPr>
              <a:spLocks noChangeShapeType="1"/>
            </p:cNvSpPr>
            <p:nvPr/>
          </p:nvSpPr>
          <p:spPr bwMode="auto">
            <a:xfrm>
              <a:off x="295" y="3748"/>
              <a:ext cx="3483"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latin typeface="思源黑体 CN Medium" panose="020B0600000000000000" pitchFamily="34" charset="-122"/>
                <a:ea typeface="思源黑体 CN Medium" panose="020B0600000000000000" pitchFamily="34" charset="-122"/>
              </a:endParaRPr>
            </a:p>
          </p:txBody>
        </p:sp>
        <p:sp>
          <p:nvSpPr>
            <p:cNvPr id="98" name="Text Box 76"/>
            <p:cNvSpPr txBox="1">
              <a:spLocks noChangeArrowheads="1"/>
            </p:cNvSpPr>
            <p:nvPr/>
          </p:nvSpPr>
          <p:spPr bwMode="auto">
            <a:xfrm>
              <a:off x="252" y="3421"/>
              <a:ext cx="166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u="none" dirty="0">
                  <a:latin typeface="思源黑体 CN Medium" panose="020B0600000000000000" pitchFamily="34" charset="-122"/>
                  <a:ea typeface="思源黑体 CN Medium" panose="020B0600000000000000" pitchFamily="34" charset="-122"/>
                  <a:cs typeface="Arial" panose="020B0604020202020204" pitchFamily="34" charset="0"/>
                </a:rPr>
                <a:t>逐比特 </a:t>
              </a: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AND</a:t>
              </a:r>
              <a:r>
                <a:rPr lang="en-US" altLang="zh-CN" sz="24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400" u="none" dirty="0">
                  <a:latin typeface="思源黑体 CN Medium" panose="020B0600000000000000" pitchFamily="34" charset="-122"/>
                  <a:ea typeface="思源黑体 CN Medium" panose="020B0600000000000000" pitchFamily="34" charset="-122"/>
                  <a:cs typeface="Arial" panose="020B0604020202020204" pitchFamily="34" charset="0"/>
                </a:rPr>
                <a:t>操作</a:t>
              </a:r>
              <a:endParaRPr lang="zh-CN" altLang="en-US" sz="2400"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99" name="Rectangle 77"/>
          <p:cNvSpPr>
            <a:spLocks noChangeArrowheads="1"/>
          </p:cNvSpPr>
          <p:nvPr/>
        </p:nvSpPr>
        <p:spPr bwMode="auto">
          <a:xfrm>
            <a:off x="4966740" y="3172899"/>
            <a:ext cx="1874375" cy="1417637"/>
          </a:xfrm>
          <a:prstGeom prst="rect">
            <a:avLst/>
          </a:prstGeom>
          <a:noFill/>
          <a:ln w="19050">
            <a:solidFill>
              <a:srgbClr val="009FF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00" name="Rectangle 78"/>
          <p:cNvSpPr>
            <a:spLocks noChangeArrowheads="1"/>
          </p:cNvSpPr>
          <p:nvPr/>
        </p:nvSpPr>
        <p:spPr bwMode="auto">
          <a:xfrm>
            <a:off x="6824597" y="3172748"/>
            <a:ext cx="681037" cy="1417638"/>
          </a:xfrm>
          <a:prstGeom prst="rect">
            <a:avLst/>
          </a:prstGeom>
          <a:noFill/>
          <a:ln w="19050">
            <a:solidFill>
              <a:srgbClr val="009FF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01" name="Text Box 79"/>
          <p:cNvSpPr txBox="1">
            <a:spLocks noChangeArrowheads="1"/>
          </p:cNvSpPr>
          <p:nvPr/>
        </p:nvSpPr>
        <p:spPr bwMode="auto">
          <a:xfrm>
            <a:off x="7522152" y="4018616"/>
            <a:ext cx="23855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sz="3000" b="1"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2" charset="2"/>
              </a:rPr>
              <a:t></a:t>
            </a:r>
            <a:r>
              <a:rPr lang="en-US" altLang="zh-CN" sz="26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2" charset="2"/>
              </a:rPr>
              <a:t> </a:t>
            </a:r>
            <a:r>
              <a:rPr lang="en-US" altLang="zh-CN" sz="2400" u="none"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2" charset="2"/>
              </a:rPr>
              <a:t>H</a:t>
            </a:r>
            <a:r>
              <a:rPr lang="en-US" altLang="zh-CN" sz="2400" u="none" baseline="-25000"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2" charset="2"/>
              </a:rPr>
              <a:t>1</a:t>
            </a:r>
            <a:r>
              <a:rPr lang="en-US" altLang="zh-CN" sz="1050" u="none"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2" charset="2"/>
              </a:rPr>
              <a:t> </a:t>
            </a:r>
            <a:r>
              <a:rPr lang="zh-CN" altLang="en-US" sz="2400" u="none"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2" charset="2"/>
              </a:rPr>
              <a:t>的网络地址</a:t>
            </a:r>
            <a:endParaRPr lang="zh-CN" altLang="en-US" sz="2400" u="none"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par>
                          <p:cTn id="19" fill="hold">
                            <p:stCondLst>
                              <p:cond delay="0"/>
                            </p:stCondLst>
                            <p:childTnLst>
                              <p:par>
                                <p:cTn id="20" presetID="35" presetClass="emph" presetSubtype="0" repeatCount="3000" fill="hold" grpId="1" nodeType="afterEffect">
                                  <p:stCondLst>
                                    <p:cond delay="0"/>
                                  </p:stCondLst>
                                  <p:childTnLst>
                                    <p:anim calcmode="discrete" valueType="str">
                                      <p:cBhvr>
                                        <p:cTn id="21" dur="1000" fill="hold"/>
                                        <p:tgtEl>
                                          <p:spTgt spid="99"/>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99"/>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par>
                          <p:cTn id="29" fill="hold">
                            <p:stCondLst>
                              <p:cond delay="0"/>
                            </p:stCondLst>
                            <p:childTnLst>
                              <p:par>
                                <p:cTn id="30" presetID="35" presetClass="emph" presetSubtype="0" repeatCount="3000" fill="hold" grpId="1" nodeType="afterEffect">
                                  <p:stCondLst>
                                    <p:cond delay="0"/>
                                  </p:stCondLst>
                                  <p:childTnLst>
                                    <p:anim calcmode="discrete" valueType="str">
                                      <p:cBhvr>
                                        <p:cTn id="31" dur="1000" fill="hold"/>
                                        <p:tgtEl>
                                          <p:spTgt spid="100"/>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2" nodeType="clickEffect">
                                  <p:stCondLst>
                                    <p:cond delay="0"/>
                                  </p:stCondLst>
                                  <p:childTnLst>
                                    <p:set>
                                      <p:cBhvr>
                                        <p:cTn id="35" dur="1" fill="hold">
                                          <p:stCondLst>
                                            <p:cond delay="0"/>
                                          </p:stCondLst>
                                        </p:cTn>
                                        <p:tgtEl>
                                          <p:spTgt spid="100"/>
                                        </p:tgtEl>
                                        <p:attrNameLst>
                                          <p:attrName>style.visibility</p:attrName>
                                        </p:attrNameLst>
                                      </p:cBhvr>
                                      <p:to>
                                        <p:strVal val="hidden"/>
                                      </p:to>
                                    </p:set>
                                  </p:childTnLst>
                                </p:cTn>
                              </p:par>
                            </p:childTnLst>
                          </p:cTn>
                        </p:par>
                        <p:par>
                          <p:cTn id="36" fill="hold">
                            <p:stCondLst>
                              <p:cond delay="0"/>
                            </p:stCondLst>
                            <p:childTnLst>
                              <p:par>
                                <p:cTn id="37" presetID="1" presetClass="entr" presetSubtype="0" fill="hold" grpId="0" nodeType="afterEffect">
                                  <p:stCondLst>
                                    <p:cond delay="500"/>
                                  </p:stCondLst>
                                  <p:childTnLst>
                                    <p:set>
                                      <p:cBhvr>
                                        <p:cTn id="3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99" grpId="0" bldLvl="0" animBg="1"/>
      <p:bldP spid="99" grpId="1" bldLvl="0" animBg="1"/>
      <p:bldP spid="99" grpId="2" bldLvl="0" animBg="1"/>
      <p:bldP spid="100" grpId="0" bldLvl="0" animBg="1"/>
      <p:bldP spid="100" grpId="1" bldLvl="0" animBg="1"/>
      <p:bldP spid="100" grpId="2" bldLvl="0" animBg="1"/>
      <p:bldP spid="10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31115" y="385403"/>
            <a:ext cx="7160954" cy="819152"/>
            <a:chOff x="633656" y="1303134"/>
            <a:chExt cx="6837489" cy="782152"/>
          </a:xfrm>
        </p:grpSpPr>
        <p:grpSp>
          <p:nvGrpSpPr>
            <p:cNvPr id="13" name="组合 12"/>
            <p:cNvGrpSpPr/>
            <p:nvPr/>
          </p:nvGrpSpPr>
          <p:grpSpPr>
            <a:xfrm>
              <a:off x="633656" y="1303134"/>
              <a:ext cx="864459" cy="782152"/>
              <a:chOff x="635236" y="1296102"/>
              <a:chExt cx="719195" cy="466511"/>
            </a:xfrm>
          </p:grpSpPr>
          <p:sp>
            <p:nvSpPr>
              <p:cNvPr id="16" name="平行四边形 15"/>
              <p:cNvSpPr/>
              <p:nvPr/>
            </p:nvSpPr>
            <p:spPr>
              <a:xfrm>
                <a:off x="635236" y="1296103"/>
                <a:ext cx="555699" cy="466510"/>
              </a:xfrm>
              <a:prstGeom prst="parallelogram">
                <a:avLst>
                  <a:gd name="adj" fmla="val 8482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7" name="平行四边形 16"/>
              <p:cNvSpPr/>
              <p:nvPr/>
            </p:nvSpPr>
            <p:spPr>
              <a:xfrm>
                <a:off x="801876" y="1296102"/>
                <a:ext cx="552555" cy="466511"/>
              </a:xfrm>
              <a:prstGeom prst="parallelogram">
                <a:avLst>
                  <a:gd name="adj" fmla="val 840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流程图: 手动输入 6"/>
            <p:cNvSpPr/>
            <p:nvPr/>
          </p:nvSpPr>
          <p:spPr>
            <a:xfrm rot="5400000" flipV="1">
              <a:off x="3848785" y="-1537075"/>
              <a:ext cx="782150" cy="646257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5" name="Text Box 79"/>
            <p:cNvSpPr txBox="1">
              <a:spLocks noChangeArrowheads="1"/>
            </p:cNvSpPr>
            <p:nvPr/>
          </p:nvSpPr>
          <p:spPr bwMode="auto">
            <a:xfrm>
              <a:off x="1579585" y="1303135"/>
              <a:ext cx="5581747" cy="76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路由器 </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R1 </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收到分组后就用路由表中第 </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1 </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个项目的子网掩码和</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128.30.33.138 </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逐比特 </a:t>
              </a:r>
              <a:r>
                <a:rPr lang="en-US" altLang="zh-CN"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AND </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操作 </a:t>
              </a:r>
              <a:endPar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68" name="Freeform 2"/>
          <p:cNvSpPr/>
          <p:nvPr/>
        </p:nvSpPr>
        <p:spPr bwMode="auto">
          <a:xfrm>
            <a:off x="3883570" y="1553700"/>
            <a:ext cx="1825398" cy="1693611"/>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5BCCF6">
              <a:alpha val="51000"/>
            </a:srgbClr>
          </a:solidFill>
          <a:ln>
            <a:noFill/>
          </a:ln>
        </p:spPr>
        <p:txBody>
          <a:bodyPr/>
          <a:lstStyle/>
          <a:p>
            <a:endParaRPr lang="zh-CN" altLang="en-US">
              <a:latin typeface="思源黑体 CN Medium" panose="020B0600000000000000" pitchFamily="34" charset="-122"/>
              <a:ea typeface="思源黑体 CN Medium" panose="020B0600000000000000" pitchFamily="34" charset="-122"/>
            </a:endParaRPr>
          </a:p>
        </p:txBody>
      </p:sp>
      <p:graphicFrame>
        <p:nvGraphicFramePr>
          <p:cNvPr id="69" name="Group 68"/>
          <p:cNvGraphicFramePr>
            <a:graphicFrameLocks noGrp="1"/>
          </p:cNvGraphicFramePr>
          <p:nvPr/>
        </p:nvGraphicFramePr>
        <p:xfrm>
          <a:off x="5675857" y="1550928"/>
          <a:ext cx="4797425" cy="1330688"/>
        </p:xfrm>
        <a:graphic>
          <a:graphicData uri="http://schemas.openxmlformats.org/drawingml/2006/table">
            <a:tbl>
              <a:tblPr/>
              <a:tblGrid>
                <a:gridCol w="1724025"/>
                <a:gridCol w="2062163"/>
                <a:gridCol w="1011237"/>
              </a:tblGrid>
              <a:tr h="334732">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目的网络地址</a:t>
                      </a: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子网掩码</a:t>
                      </a:r>
                      <a:endPar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下一跳</a:t>
                      </a: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r>
              <a:tr h="94992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128.30.33.0</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128.30.33.128</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128.30.36.0</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255.255.255.128</a:t>
                      </a:r>
                      <a:endPar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255.255.255.128</a:t>
                      </a:r>
                      <a:endPar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255.255.255.0</a:t>
                      </a:r>
                      <a:endPar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接口 </a:t>
                      </a: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接口 </a:t>
                      </a: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R</a:t>
                      </a:r>
                      <a:r>
                        <a:rPr kumimoji="0" lang="en-US" altLang="zh-CN" sz="19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2</a:t>
                      </a:r>
                      <a:endParaRPr kumimoji="0" lang="en-US" altLang="zh-CN" sz="19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r>
            </a:tbl>
          </a:graphicData>
        </a:graphic>
      </p:graphicFrame>
      <p:sp>
        <p:nvSpPr>
          <p:cNvPr id="70" name="Text Box 39"/>
          <p:cNvSpPr txBox="1">
            <a:spLocks noChangeArrowheads="1"/>
          </p:cNvSpPr>
          <p:nvPr/>
        </p:nvSpPr>
        <p:spPr bwMode="auto">
          <a:xfrm>
            <a:off x="6237893" y="1204555"/>
            <a:ext cx="3706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R</a:t>
            </a:r>
            <a:r>
              <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rPr>
              <a:t>1</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的路由表（未给出默认路由器）</a:t>
            </a:r>
            <a:endParaRPr kumimoji="1" lang="zh-CN" altLang="en-US"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71" name="组合 70"/>
          <p:cNvGrpSpPr/>
          <p:nvPr/>
        </p:nvGrpSpPr>
        <p:grpSpPr>
          <a:xfrm>
            <a:off x="1211808" y="1416811"/>
            <a:ext cx="8097837" cy="4887138"/>
            <a:chOff x="414338" y="1690597"/>
            <a:chExt cx="8097837" cy="4887138"/>
          </a:xfrm>
        </p:grpSpPr>
        <p:grpSp>
          <p:nvGrpSpPr>
            <p:cNvPr id="72" name="组合 71"/>
            <p:cNvGrpSpPr/>
            <p:nvPr/>
          </p:nvGrpSpPr>
          <p:grpSpPr>
            <a:xfrm>
              <a:off x="414338" y="1690597"/>
              <a:ext cx="8097837" cy="4445000"/>
              <a:chOff x="414338" y="1690597"/>
              <a:chExt cx="8097837" cy="4445000"/>
            </a:xfrm>
          </p:grpSpPr>
          <p:sp>
            <p:nvSpPr>
              <p:cNvPr id="74" name="Text Box 3"/>
              <p:cNvSpPr txBox="1">
                <a:spLocks noChangeArrowheads="1"/>
              </p:cNvSpPr>
              <p:nvPr/>
            </p:nvSpPr>
            <p:spPr bwMode="auto">
              <a:xfrm>
                <a:off x="1503363" y="2878047"/>
                <a:ext cx="1443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128.30.33.1</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35" name="Text Box 4"/>
              <p:cNvSpPr txBox="1">
                <a:spLocks noChangeArrowheads="1"/>
              </p:cNvSpPr>
              <p:nvPr/>
            </p:nvSpPr>
            <p:spPr bwMode="auto">
              <a:xfrm>
                <a:off x="2859088" y="2905035"/>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0</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36" name="Line 19"/>
              <p:cNvSpPr>
                <a:spLocks noChangeShapeType="1"/>
              </p:cNvSpPr>
              <p:nvPr/>
            </p:nvSpPr>
            <p:spPr bwMode="auto">
              <a:xfrm>
                <a:off x="2833688" y="2884397"/>
                <a:ext cx="1587" cy="665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37" name="Line 20"/>
              <p:cNvSpPr>
                <a:spLocks noChangeShapeType="1"/>
              </p:cNvSpPr>
              <p:nvPr/>
            </p:nvSpPr>
            <p:spPr bwMode="auto">
              <a:xfrm>
                <a:off x="482600" y="2857410"/>
                <a:ext cx="360680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38" name="Line 21"/>
              <p:cNvSpPr>
                <a:spLocks noChangeShapeType="1"/>
              </p:cNvSpPr>
              <p:nvPr/>
            </p:nvSpPr>
            <p:spPr bwMode="auto">
              <a:xfrm>
                <a:off x="903288" y="2358935"/>
                <a:ext cx="1587" cy="53975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39" name="Text Box 23"/>
              <p:cNvSpPr txBox="1">
                <a:spLocks noChangeArrowheads="1"/>
              </p:cNvSpPr>
              <p:nvPr/>
            </p:nvSpPr>
            <p:spPr bwMode="auto">
              <a:xfrm>
                <a:off x="449263" y="1690597"/>
                <a:ext cx="1574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128.30.33.13</a:t>
                </a:r>
                <a:endParaRPr kumimoji="1" lang="en-US" altLang="zh-CN"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40" name="Text Box 24"/>
              <p:cNvSpPr txBox="1">
                <a:spLocks noChangeArrowheads="1"/>
              </p:cNvSpPr>
              <p:nvPr/>
            </p:nvSpPr>
            <p:spPr bwMode="auto">
              <a:xfrm>
                <a:off x="414338" y="2384335"/>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41" name="Text Box 25"/>
              <p:cNvSpPr txBox="1">
                <a:spLocks noChangeArrowheads="1"/>
              </p:cNvSpPr>
              <p:nvPr/>
            </p:nvSpPr>
            <p:spPr bwMode="auto">
              <a:xfrm>
                <a:off x="588056" y="2135911"/>
                <a:ext cx="405538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128.30.33.0</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algn="ct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255.255.255.128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42" name="Line 26"/>
              <p:cNvSpPr>
                <a:spLocks noChangeShapeType="1"/>
              </p:cNvSpPr>
              <p:nvPr/>
            </p:nvSpPr>
            <p:spPr bwMode="auto">
              <a:xfrm>
                <a:off x="1989138" y="4686210"/>
                <a:ext cx="1587" cy="665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3" name="Line 27"/>
              <p:cNvSpPr>
                <a:spLocks noChangeShapeType="1"/>
              </p:cNvSpPr>
              <p:nvPr/>
            </p:nvSpPr>
            <p:spPr bwMode="auto">
              <a:xfrm>
                <a:off x="6267450" y="4108360"/>
                <a:ext cx="0"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4" name="Line 28"/>
              <p:cNvSpPr>
                <a:spLocks noChangeShapeType="1"/>
              </p:cNvSpPr>
              <p:nvPr/>
            </p:nvSpPr>
            <p:spPr bwMode="auto">
              <a:xfrm>
                <a:off x="1236663" y="5345022"/>
                <a:ext cx="1587" cy="538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5" name="Line 29"/>
              <p:cNvSpPr>
                <a:spLocks noChangeShapeType="1"/>
              </p:cNvSpPr>
              <p:nvPr/>
            </p:nvSpPr>
            <p:spPr bwMode="auto">
              <a:xfrm>
                <a:off x="1989138" y="4108360"/>
                <a:ext cx="1587" cy="665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6" name="Line 30"/>
              <p:cNvSpPr>
                <a:spLocks noChangeShapeType="1"/>
              </p:cNvSpPr>
              <p:nvPr/>
            </p:nvSpPr>
            <p:spPr bwMode="auto">
              <a:xfrm>
                <a:off x="2838450" y="3424147"/>
                <a:ext cx="1588" cy="665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147" name="Group 32"/>
              <p:cNvGrpSpPr/>
              <p:nvPr/>
            </p:nvGrpSpPr>
            <p:grpSpPr bwMode="auto">
              <a:xfrm>
                <a:off x="2592388" y="3219360"/>
                <a:ext cx="579437" cy="434975"/>
                <a:chOff x="864" y="1824"/>
                <a:chExt cx="432" cy="288"/>
              </a:xfrm>
            </p:grpSpPr>
            <p:sp>
              <p:nvSpPr>
                <p:cNvPr id="176" name="Picture 33"/>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77" name="Picture 34"/>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148" name="Line 36"/>
              <p:cNvSpPr>
                <a:spLocks noChangeShapeType="1"/>
              </p:cNvSpPr>
              <p:nvPr/>
            </p:nvSpPr>
            <p:spPr bwMode="auto">
              <a:xfrm>
                <a:off x="1333500" y="4089310"/>
                <a:ext cx="6565900" cy="158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9" name="Line 37"/>
              <p:cNvSpPr>
                <a:spLocks noChangeShapeType="1"/>
              </p:cNvSpPr>
              <p:nvPr/>
            </p:nvSpPr>
            <p:spPr bwMode="auto">
              <a:xfrm>
                <a:off x="941388" y="5364072"/>
                <a:ext cx="7404100" cy="158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50" name="Text Box 38"/>
              <p:cNvSpPr txBox="1">
                <a:spLocks noChangeArrowheads="1"/>
              </p:cNvSpPr>
              <p:nvPr/>
            </p:nvSpPr>
            <p:spPr bwMode="auto">
              <a:xfrm>
                <a:off x="1243013" y="3627347"/>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128.30.33.130</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1" name="Text Box 40"/>
              <p:cNvSpPr txBox="1">
                <a:spLocks noChangeArrowheads="1"/>
              </p:cNvSpPr>
              <p:nvPr/>
            </p:nvSpPr>
            <p:spPr bwMode="auto">
              <a:xfrm>
                <a:off x="3203575" y="3292385"/>
                <a:ext cx="436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R</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2" name="Text Box 41"/>
              <p:cNvSpPr txBox="1">
                <a:spLocks noChangeArrowheads="1"/>
              </p:cNvSpPr>
              <p:nvPr/>
            </p:nvSpPr>
            <p:spPr bwMode="auto">
              <a:xfrm>
                <a:off x="2843213" y="3633697"/>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3" name="Line 42"/>
              <p:cNvSpPr>
                <a:spLocks noChangeShapeType="1"/>
              </p:cNvSpPr>
              <p:nvPr/>
            </p:nvSpPr>
            <p:spPr bwMode="auto">
              <a:xfrm>
                <a:off x="4248150" y="4108360"/>
                <a:ext cx="1588"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154" name="Group 43"/>
              <p:cNvGrpSpPr/>
              <p:nvPr/>
            </p:nvGrpSpPr>
            <p:grpSpPr bwMode="auto">
              <a:xfrm>
                <a:off x="1743075" y="4527460"/>
                <a:ext cx="577850" cy="434975"/>
                <a:chOff x="864" y="1824"/>
                <a:chExt cx="432" cy="288"/>
              </a:xfrm>
            </p:grpSpPr>
            <p:sp>
              <p:nvSpPr>
                <p:cNvPr id="174" name="Picture 44"/>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75" name="Picture 45"/>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155" name="Text Box 46"/>
              <p:cNvSpPr txBox="1">
                <a:spLocks noChangeArrowheads="1"/>
              </p:cNvSpPr>
              <p:nvPr/>
            </p:nvSpPr>
            <p:spPr bwMode="auto">
              <a:xfrm>
                <a:off x="1366838" y="4509997"/>
                <a:ext cx="436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R</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2</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6" name="Line 47"/>
              <p:cNvSpPr>
                <a:spLocks noChangeShapeType="1"/>
              </p:cNvSpPr>
              <p:nvPr/>
            </p:nvSpPr>
            <p:spPr bwMode="auto">
              <a:xfrm>
                <a:off x="2544763" y="5343435"/>
                <a:ext cx="1587"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57" name="Text Box 49"/>
              <p:cNvSpPr txBox="1">
                <a:spLocks noChangeArrowheads="1"/>
              </p:cNvSpPr>
              <p:nvPr/>
            </p:nvSpPr>
            <p:spPr bwMode="auto">
              <a:xfrm>
                <a:off x="4183063" y="3428910"/>
                <a:ext cx="432911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128.30.33.128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255.255.255.128</a:t>
                </a:r>
                <a:endPar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8" name="Text Box 50"/>
              <p:cNvSpPr txBox="1">
                <a:spLocks noChangeArrowheads="1"/>
              </p:cNvSpPr>
              <p:nvPr/>
            </p:nvSpPr>
            <p:spPr bwMode="auto">
              <a:xfrm>
                <a:off x="3816350" y="4381410"/>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2</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9" name="Text Box 51"/>
              <p:cNvSpPr txBox="1">
                <a:spLocks noChangeArrowheads="1"/>
              </p:cNvSpPr>
              <p:nvPr/>
            </p:nvSpPr>
            <p:spPr bwMode="auto">
              <a:xfrm>
                <a:off x="4360863" y="4449672"/>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128.30.33.138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0" name="Text Box 52"/>
              <p:cNvSpPr txBox="1">
                <a:spLocks noChangeArrowheads="1"/>
              </p:cNvSpPr>
              <p:nvPr/>
            </p:nvSpPr>
            <p:spPr bwMode="auto">
              <a:xfrm>
                <a:off x="1685925" y="4238535"/>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0</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1" name="Text Box 53"/>
              <p:cNvSpPr txBox="1">
                <a:spLocks noChangeArrowheads="1"/>
              </p:cNvSpPr>
              <p:nvPr/>
            </p:nvSpPr>
            <p:spPr bwMode="auto">
              <a:xfrm>
                <a:off x="1685925" y="4919572"/>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2" name="Text Box 54"/>
              <p:cNvSpPr txBox="1">
                <a:spLocks noChangeArrowheads="1"/>
              </p:cNvSpPr>
              <p:nvPr/>
            </p:nvSpPr>
            <p:spPr bwMode="auto">
              <a:xfrm>
                <a:off x="1979613" y="4238535"/>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128.30.33.129</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3" name="Text Box 56"/>
              <p:cNvSpPr txBox="1">
                <a:spLocks noChangeArrowheads="1"/>
              </p:cNvSpPr>
              <p:nvPr/>
            </p:nvSpPr>
            <p:spPr bwMode="auto">
              <a:xfrm>
                <a:off x="2047875" y="5605372"/>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3</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4" name="Text Box 57"/>
              <p:cNvSpPr txBox="1">
                <a:spLocks noChangeArrowheads="1"/>
              </p:cNvSpPr>
              <p:nvPr/>
            </p:nvSpPr>
            <p:spPr bwMode="auto">
              <a:xfrm>
                <a:off x="2044700" y="4917985"/>
                <a:ext cx="1443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128.30.36.2</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5" name="Text Box 58"/>
              <p:cNvSpPr txBox="1">
                <a:spLocks noChangeArrowheads="1"/>
              </p:cNvSpPr>
              <p:nvPr/>
            </p:nvSpPr>
            <p:spPr bwMode="auto">
              <a:xfrm>
                <a:off x="4248150" y="5419635"/>
                <a:ext cx="35012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3</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128.30.36.0</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255.255.255.0</a:t>
                </a:r>
                <a:endPar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6" name="Text Box 59"/>
              <p:cNvSpPr txBox="1">
                <a:spLocks noChangeArrowheads="1"/>
              </p:cNvSpPr>
              <p:nvPr/>
            </p:nvSpPr>
            <p:spPr bwMode="auto">
              <a:xfrm>
                <a:off x="2654300" y="5673635"/>
                <a:ext cx="1574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128.30.36.12</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7" name="computr2"/>
              <p:cNvSpPr>
                <a:spLocks noEditPoints="1" noChangeArrowheads="1"/>
              </p:cNvSpPr>
              <p:nvPr/>
            </p:nvSpPr>
            <p:spPr bwMode="auto">
              <a:xfrm>
                <a:off x="755650" y="2057310"/>
                <a:ext cx="350838"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68" name="computr2"/>
              <p:cNvSpPr>
                <a:spLocks noEditPoints="1" noChangeArrowheads="1"/>
              </p:cNvSpPr>
              <p:nvPr/>
            </p:nvSpPr>
            <p:spPr bwMode="auto">
              <a:xfrm>
                <a:off x="1095375" y="5800635"/>
                <a:ext cx="352425"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69" name="computr2"/>
              <p:cNvSpPr>
                <a:spLocks noEditPoints="1" noChangeArrowheads="1"/>
              </p:cNvSpPr>
              <p:nvPr/>
            </p:nvSpPr>
            <p:spPr bwMode="auto">
              <a:xfrm>
                <a:off x="4089400" y="4643347"/>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70" name="computr2"/>
              <p:cNvSpPr>
                <a:spLocks noEditPoints="1" noChangeArrowheads="1"/>
              </p:cNvSpPr>
              <p:nvPr/>
            </p:nvSpPr>
            <p:spPr bwMode="auto">
              <a:xfrm>
                <a:off x="6130925" y="4643347"/>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71" name="computr2"/>
              <p:cNvSpPr>
                <a:spLocks noEditPoints="1" noChangeArrowheads="1"/>
              </p:cNvSpPr>
              <p:nvPr/>
            </p:nvSpPr>
            <p:spPr bwMode="auto">
              <a:xfrm>
                <a:off x="2387600" y="5800635"/>
                <a:ext cx="350838"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pic>
            <p:nvPicPr>
              <p:cNvPr id="172" name="Picture 6" descr="j02233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73325" y="3390810"/>
                <a:ext cx="679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Picture 6" descr="j02233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47838" y="4616360"/>
                <a:ext cx="67945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63"/>
            <p:cNvSpPr>
              <a:spLocks noChangeArrowheads="1"/>
            </p:cNvSpPr>
            <p:nvPr/>
          </p:nvSpPr>
          <p:spPr bwMode="auto">
            <a:xfrm>
              <a:off x="1672432" y="6284491"/>
              <a:ext cx="5376862" cy="293244"/>
            </a:xfrm>
            <a:prstGeom prst="rect">
              <a:avLst/>
            </a:prstGeom>
            <a:noFill/>
            <a:ln w="9525">
              <a:no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要发送分组到目的 </a:t>
              </a:r>
              <a:r>
                <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IP </a:t>
              </a:r>
              <a:r>
                <a:rPr lang="zh-CN" altLang="en-US"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地址：</a:t>
              </a:r>
              <a:r>
                <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128.30.33.138</a:t>
              </a:r>
              <a:endPar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178" name="AutoShape 68"/>
          <p:cNvSpPr>
            <a:spLocks noChangeArrowheads="1"/>
          </p:cNvSpPr>
          <p:nvPr/>
        </p:nvSpPr>
        <p:spPr bwMode="auto">
          <a:xfrm rot="9875213">
            <a:off x="4185166" y="3371717"/>
            <a:ext cx="171554" cy="2710527"/>
          </a:xfrm>
          <a:prstGeom prst="downArrow">
            <a:avLst>
              <a:gd name="adj1" fmla="val 7040"/>
              <a:gd name="adj2" fmla="val 41114"/>
            </a:avLst>
          </a:prstGeom>
          <a:solidFill>
            <a:srgbClr val="FF0000"/>
          </a:solidFill>
          <a:ln w="9525">
            <a:solidFill>
              <a:srgbClr val="FF0000"/>
            </a:solidFill>
            <a:miter lim="800000"/>
          </a:ln>
        </p:spPr>
        <p:txBody>
          <a:bodyPr vert="eaVert"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205" name="Group 65"/>
          <p:cNvGrpSpPr/>
          <p:nvPr/>
        </p:nvGrpSpPr>
        <p:grpSpPr bwMode="auto">
          <a:xfrm>
            <a:off x="5708504" y="2206628"/>
            <a:ext cx="3777979" cy="4105741"/>
            <a:chOff x="2156" y="1042"/>
            <a:chExt cx="2519" cy="2487"/>
          </a:xfrm>
        </p:grpSpPr>
        <p:sp>
          <p:nvSpPr>
            <p:cNvPr id="206" name="Line 66"/>
            <p:cNvSpPr>
              <a:spLocks noChangeShapeType="1"/>
            </p:cNvSpPr>
            <p:nvPr/>
          </p:nvSpPr>
          <p:spPr bwMode="auto">
            <a:xfrm>
              <a:off x="2156" y="3529"/>
              <a:ext cx="1134"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zh-CN" altLang="en-US" sz="1600">
                <a:latin typeface="思源黑体 CN Medium" panose="020B0600000000000000" pitchFamily="34" charset="-122"/>
                <a:ea typeface="思源黑体 CN Medium" panose="020B0600000000000000" pitchFamily="34" charset="-122"/>
              </a:endParaRPr>
            </a:p>
          </p:txBody>
        </p:sp>
        <p:sp>
          <p:nvSpPr>
            <p:cNvPr id="207" name="Line 67"/>
            <p:cNvSpPr>
              <a:spLocks noChangeShapeType="1"/>
            </p:cNvSpPr>
            <p:nvPr/>
          </p:nvSpPr>
          <p:spPr bwMode="auto">
            <a:xfrm flipV="1">
              <a:off x="3247" y="1042"/>
              <a:ext cx="1428"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zh-CN" altLang="en-US" sz="1600">
                <a:latin typeface="思源黑体 CN Medium" panose="020B0600000000000000" pitchFamily="34" charset="-122"/>
                <a:ea typeface="思源黑体 CN Medium" panose="020B0600000000000000" pitchFamily="34" charset="-122"/>
              </a:endParaRPr>
            </a:p>
          </p:txBody>
        </p:sp>
      </p:grpSp>
      <p:sp>
        <p:nvSpPr>
          <p:cNvPr id="208" name="AutoShape 69"/>
          <p:cNvSpPr>
            <a:spLocks noChangeArrowheads="1"/>
          </p:cNvSpPr>
          <p:nvPr/>
        </p:nvSpPr>
        <p:spPr bwMode="auto">
          <a:xfrm>
            <a:off x="5058172" y="1960390"/>
            <a:ext cx="544513" cy="203200"/>
          </a:xfrm>
          <a:prstGeom prst="rightArrow">
            <a:avLst>
              <a:gd name="adj1" fmla="val 50000"/>
              <a:gd name="adj2" fmla="val 66992"/>
            </a:avLst>
          </a:prstGeom>
          <a:solidFill>
            <a:schemeClr val="accent1"/>
          </a:solidFill>
          <a:ln w="9525">
            <a:solidFill>
              <a:schemeClr val="tx2"/>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09" name="Line 70"/>
          <p:cNvSpPr>
            <a:spLocks noChangeShapeType="1"/>
          </p:cNvSpPr>
          <p:nvPr/>
        </p:nvSpPr>
        <p:spPr bwMode="auto">
          <a:xfrm>
            <a:off x="5688410" y="2206628"/>
            <a:ext cx="1701800" cy="0"/>
          </a:xfrm>
          <a:prstGeom prst="line">
            <a:avLst/>
          </a:prstGeom>
          <a:noFill/>
          <a:ln w="76200">
            <a:solidFill>
              <a:srgbClr val="000080"/>
            </a:solidFill>
            <a:round/>
          </a:ln>
          <a:extLst>
            <a:ext uri="{909E8E84-426E-40DD-AFC4-6F175D3DCCD1}">
              <a14:hiddenFill xmlns:a14="http://schemas.microsoft.com/office/drawing/2010/main">
                <a:noFill/>
              </a14:hiddenFill>
            </a:ext>
          </a:extLst>
        </p:spPr>
        <p:txBody>
          <a:bodyPr/>
          <a:lstStyle/>
          <a:p>
            <a:endParaRPr lang="zh-CN" altLang="en-US" sz="1600">
              <a:latin typeface="思源黑体 CN Medium" panose="020B0600000000000000" pitchFamily="34" charset="-122"/>
              <a:ea typeface="思源黑体 CN Medium" panose="020B0600000000000000" pitchFamily="34" charset="-122"/>
            </a:endParaRPr>
          </a:p>
        </p:txBody>
      </p:sp>
      <p:sp>
        <p:nvSpPr>
          <p:cNvPr id="204" name="Rectangle 63"/>
          <p:cNvSpPr>
            <a:spLocks noChangeArrowheads="1"/>
          </p:cNvSpPr>
          <p:nvPr/>
        </p:nvSpPr>
        <p:spPr bwMode="auto">
          <a:xfrm>
            <a:off x="1921955" y="5479223"/>
            <a:ext cx="6631505" cy="1009650"/>
          </a:xfrm>
          <a:prstGeom prst="rect">
            <a:avLst/>
          </a:prstGeom>
          <a:solidFill>
            <a:srgbClr val="5BCCF6"/>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lang="en-US" altLang="zh-CN"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255.255.255.128 </a:t>
            </a:r>
            <a:r>
              <a:rPr lang="en-US" altLang="zh-CN" sz="20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AND</a:t>
            </a:r>
            <a:r>
              <a:rPr lang="en-US" altLang="zh-CN"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 128.30.33.138 = 128.30.33.128</a:t>
            </a:r>
            <a:endParaRPr lang="en-US" altLang="zh-CN"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a:p>
            <a:pPr algn="ctr" eaLnBrk="1" hangingPunct="1">
              <a:lnSpc>
                <a:spcPct val="110000"/>
              </a:lnSpc>
            </a:pPr>
            <a:r>
              <a:rPr lang="zh-CN" altLang="en-US" sz="20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不匹配</a:t>
            </a:r>
            <a:r>
              <a:rPr lang="en-US" altLang="zh-CN" sz="20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a:t>
            </a:r>
            <a:endParaRPr lang="en-US" altLang="zh-CN" sz="20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endParaRPr>
          </a:p>
          <a:p>
            <a:pPr algn="ctr" eaLnBrk="1" hangingPunct="1">
              <a:lnSpc>
                <a:spcPct val="110000"/>
              </a:lnSpc>
            </a:pPr>
            <a:r>
              <a:rPr lang="zh-CN" altLang="en-US"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（因为</a:t>
            </a:r>
            <a:r>
              <a:rPr lang="en-US" altLang="zh-CN"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128.30.33.128 </a:t>
            </a:r>
            <a:r>
              <a:rPr lang="zh-CN" altLang="en-US"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与路由表中的 </a:t>
            </a:r>
            <a:r>
              <a:rPr lang="en-US" altLang="zh-CN"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128.30.33.0 </a:t>
            </a:r>
            <a:r>
              <a:rPr lang="zh-CN" altLang="en-US"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不一致）</a:t>
            </a:r>
            <a:endParaRPr lang="zh-CN" altLang="en-US"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10" name="Line 71"/>
          <p:cNvSpPr>
            <a:spLocks noChangeShapeType="1"/>
          </p:cNvSpPr>
          <p:nvPr/>
        </p:nvSpPr>
        <p:spPr bwMode="auto">
          <a:xfrm flipV="1">
            <a:off x="6606864" y="5849111"/>
            <a:ext cx="1848409"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zh-CN" altLang="en-US" sz="1600">
              <a:latin typeface="思源黑体 CN Medium" panose="020B0600000000000000" pitchFamily="34" charset="-122"/>
              <a:ea typeface="思源黑体 CN Medium" panose="020B0600000000000000" pitchFamily="34" charset="-122"/>
            </a:endParaRPr>
          </a:p>
        </p:txBody>
      </p:sp>
      <p:sp>
        <p:nvSpPr>
          <p:cNvPr id="211" name="Line 72"/>
          <p:cNvSpPr>
            <a:spLocks noChangeShapeType="1"/>
          </p:cNvSpPr>
          <p:nvPr/>
        </p:nvSpPr>
        <p:spPr bwMode="auto">
          <a:xfrm>
            <a:off x="6469454" y="2260604"/>
            <a:ext cx="1567634" cy="3361267"/>
          </a:xfrm>
          <a:prstGeom prst="line">
            <a:avLst/>
          </a:prstGeom>
          <a:noFill/>
          <a:ln w="762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1600">
              <a:latin typeface="思源黑体 CN Medium" panose="020B0600000000000000" pitchFamily="34" charset="-122"/>
              <a:ea typeface="思源黑体 CN Medium" panose="020B0600000000000000" pitchFamily="34" charset="-122"/>
            </a:endParaRPr>
          </a:p>
        </p:txBody>
      </p:sp>
      <p:sp>
        <p:nvSpPr>
          <p:cNvPr id="212" name="Text Box 73"/>
          <p:cNvSpPr txBox="1">
            <a:spLocks noChangeArrowheads="1"/>
          </p:cNvSpPr>
          <p:nvPr/>
        </p:nvSpPr>
        <p:spPr bwMode="auto">
          <a:xfrm>
            <a:off x="6410916" y="3866572"/>
            <a:ext cx="1787525" cy="731837"/>
          </a:xfrm>
          <a:prstGeom prst="rect">
            <a:avLst/>
          </a:prstGeom>
          <a:solidFill>
            <a:srgbClr val="CCECFF"/>
          </a:solidFill>
          <a:ln w="76200" cmpd="tri">
            <a:solidFill>
              <a:srgbClr val="333399"/>
            </a:solidFill>
            <a:miter lim="800000"/>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4000" u="none">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不一致</a:t>
            </a:r>
            <a:endParaRPr lang="zh-CN" altLang="en-US" sz="4000" u="none">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6828075" y="2063880"/>
              <a:ext cx="2121480" cy="254160"/>
            </p14:xfrm>
          </p:contentPart>
        </mc:Choice>
        <mc:Fallback xmlns="">
          <p:pic>
            <p:nvPicPr>
              <p:cNvPr id="2" name="墨迹 1"/>
            </p:nvPicPr>
            <p:blipFill>
              <a:blip r:embed="rId3"/>
            </p:blipFill>
            <p:spPr>
              <a:xfrm>
                <a:off x="6828075" y="2063880"/>
                <a:ext cx="2121480" cy="2541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up)">
                                      <p:cBhvr>
                                        <p:cTn id="11" dur="500"/>
                                        <p:tgtEl>
                                          <p:spTgt spid="7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78"/>
                                        </p:tgtEl>
                                        <p:attrNameLst>
                                          <p:attrName>style.visibility</p:attrName>
                                        </p:attrNameLst>
                                      </p:cBhvr>
                                      <p:to>
                                        <p:strVal val="visible"/>
                                      </p:to>
                                    </p:set>
                                    <p:animEffect transition="in" filter="wipe(down)">
                                      <p:cBhvr>
                                        <p:cTn id="24" dur="500"/>
                                        <p:tgtEl>
                                          <p:spTgt spid="17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8"/>
                                        </p:tgtEl>
                                        <p:attrNameLst>
                                          <p:attrName>style.visibility</p:attrName>
                                        </p:attrNameLst>
                                      </p:cBhvr>
                                      <p:to>
                                        <p:strVal val="visible"/>
                                      </p:to>
                                    </p:set>
                                  </p:childTnLst>
                                </p:cTn>
                              </p:par>
                            </p:childTnLst>
                          </p:cTn>
                        </p:par>
                        <p:par>
                          <p:cTn id="29" fill="hold">
                            <p:stCondLst>
                              <p:cond delay="0"/>
                            </p:stCondLst>
                            <p:childTnLst>
                              <p:par>
                                <p:cTn id="30" presetID="35" presetClass="emph" presetSubtype="0" repeatCount="2000" fill="hold" grpId="1" nodeType="afterEffect">
                                  <p:stCondLst>
                                    <p:cond delay="500"/>
                                  </p:stCondLst>
                                  <p:childTnLst>
                                    <p:anim calcmode="discrete" valueType="str">
                                      <p:cBhvr>
                                        <p:cTn id="31" dur="1000" fill="hold"/>
                                        <p:tgtEl>
                                          <p:spTgt spid="208"/>
                                        </p:tgtEl>
                                        <p:attrNameLst>
                                          <p:attrName>style.visibility</p:attrName>
                                        </p:attrNameLst>
                                      </p:cBhvr>
                                      <p:tavLst>
                                        <p:tav tm="0">
                                          <p:val>
                                            <p:strVal val="hidden"/>
                                          </p:val>
                                        </p:tav>
                                        <p:tav tm="50000">
                                          <p:val>
                                            <p:strVal val="visible"/>
                                          </p:val>
                                        </p:tav>
                                      </p:tavLst>
                                    </p:anim>
                                  </p:childTnLst>
                                </p:cTn>
                              </p:par>
                            </p:childTnLst>
                          </p:cTn>
                        </p:par>
                        <p:par>
                          <p:cTn id="32" fill="hold">
                            <p:stCondLst>
                              <p:cond delay="1500"/>
                            </p:stCondLst>
                            <p:childTnLst>
                              <p:par>
                                <p:cTn id="33" presetID="1" presetClass="exit" presetSubtype="0" fill="hold" grpId="2" nodeType="afterEffect">
                                  <p:stCondLst>
                                    <p:cond delay="0"/>
                                  </p:stCondLst>
                                  <p:childTnLst>
                                    <p:set>
                                      <p:cBhvr>
                                        <p:cTn id="34" dur="1" fill="hold">
                                          <p:stCondLst>
                                            <p:cond delay="0"/>
                                          </p:stCondLst>
                                        </p:cTn>
                                        <p:tgtEl>
                                          <p:spTgt spid="208"/>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nodeType="afterEffect">
                                  <p:stCondLst>
                                    <p:cond delay="0"/>
                                  </p:stCondLst>
                                  <p:childTnLst>
                                    <p:set>
                                      <p:cBhvr>
                                        <p:cTn id="37" dur="1" fill="hold">
                                          <p:stCondLst>
                                            <p:cond delay="0"/>
                                          </p:stCondLst>
                                        </p:cTn>
                                        <p:tgtEl>
                                          <p:spTgt spid="20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09"/>
                                        </p:tgtEl>
                                        <p:attrNameLst>
                                          <p:attrName>style.visibility</p:attrName>
                                        </p:attrNameLst>
                                      </p:cBhvr>
                                      <p:to>
                                        <p:strVal val="visible"/>
                                      </p:to>
                                    </p:set>
                                  </p:childTnLst>
                                </p:cTn>
                              </p:par>
                            </p:childTnLst>
                          </p:cTn>
                        </p:par>
                        <p:par>
                          <p:cTn id="40" fill="hold">
                            <p:stCondLst>
                              <p:cond delay="1500"/>
                            </p:stCondLst>
                            <p:childTnLst>
                              <p:par>
                                <p:cTn id="41" presetID="35" presetClass="emph" presetSubtype="0" repeatCount="3000" fill="hold" nodeType="afterEffect">
                                  <p:stCondLst>
                                    <p:cond delay="500"/>
                                  </p:stCondLst>
                                  <p:childTnLst>
                                    <p:anim calcmode="discrete" valueType="str">
                                      <p:cBhvr>
                                        <p:cTn id="42" dur="1000" fill="hold"/>
                                        <p:tgtEl>
                                          <p:spTgt spid="205"/>
                                        </p:tgtEl>
                                        <p:attrNameLst>
                                          <p:attrName>style.visibility</p:attrName>
                                        </p:attrNameLst>
                                      </p:cBhvr>
                                      <p:tavLst>
                                        <p:tav tm="0">
                                          <p:val>
                                            <p:strVal val="hidden"/>
                                          </p:val>
                                        </p:tav>
                                        <p:tav tm="50000">
                                          <p:val>
                                            <p:strVal val="visible"/>
                                          </p:val>
                                        </p:tav>
                                      </p:tavLst>
                                    </p:anim>
                                  </p:childTnLst>
                                </p:cTn>
                              </p:par>
                              <p:par>
                                <p:cTn id="43" presetID="35" presetClass="emph" presetSubtype="0" repeatCount="3000" fill="hold" grpId="1" nodeType="withEffect">
                                  <p:stCondLst>
                                    <p:cond delay="500"/>
                                  </p:stCondLst>
                                  <p:childTnLst>
                                    <p:anim calcmode="discrete" valueType="str">
                                      <p:cBhvr>
                                        <p:cTn id="44"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45" fill="hold">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000"/>
                                        <p:tgtEl>
                                          <p:spTgt spid="204"/>
                                        </p:tgtEl>
                                      </p:cBhvr>
                                    </p:animEffect>
                                  </p:childTnLst>
                                </p:cTn>
                              </p:par>
                            </p:childTnLst>
                          </p:cTn>
                        </p:par>
                        <p:par>
                          <p:cTn id="49" fill="hold">
                            <p:stCondLst>
                              <p:cond delay="4000"/>
                            </p:stCondLst>
                            <p:childTnLst>
                              <p:par>
                                <p:cTn id="50" presetID="1" presetClass="entr" presetSubtype="0" fill="hold" nodeType="afterEffect">
                                  <p:stCondLst>
                                    <p:cond delay="0"/>
                                  </p:stCondLst>
                                  <p:childTnLst>
                                    <p:set>
                                      <p:cBhvr>
                                        <p:cTn id="51" dur="1" fill="hold">
                                          <p:stCondLst>
                                            <p:cond delay="0"/>
                                          </p:stCondLst>
                                        </p:cTn>
                                        <p:tgtEl>
                                          <p:spTgt spid="210"/>
                                        </p:tgtEl>
                                        <p:attrNameLst>
                                          <p:attrName>style.visibility</p:attrName>
                                        </p:attrNameLst>
                                      </p:cBhvr>
                                      <p:to>
                                        <p:strVal val="visible"/>
                                      </p:to>
                                    </p:set>
                                  </p:childTnLst>
                                </p:cTn>
                              </p:par>
                            </p:childTnLst>
                          </p:cTn>
                        </p:par>
                        <p:par>
                          <p:cTn id="52" fill="hold">
                            <p:stCondLst>
                              <p:cond delay="4000"/>
                            </p:stCondLst>
                            <p:childTnLst>
                              <p:par>
                                <p:cTn id="53" presetID="35" presetClass="emph" presetSubtype="0" repeatCount="3000" fill="hold" nodeType="afterEffect">
                                  <p:stCondLst>
                                    <p:cond delay="500"/>
                                  </p:stCondLst>
                                  <p:childTnLst>
                                    <p:anim calcmode="discrete" valueType="str">
                                      <p:cBhvr>
                                        <p:cTn id="54"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55" fill="hold">
                            <p:stCondLst>
                              <p:cond delay="5500"/>
                            </p:stCondLst>
                            <p:childTnLst>
                              <p:par>
                                <p:cTn id="56" presetID="1" presetClass="entr" presetSubtype="0" fill="hold" grpId="0" nodeType="afterEffect">
                                  <p:stCondLst>
                                    <p:cond delay="0"/>
                                  </p:stCondLst>
                                  <p:childTnLst>
                                    <p:set>
                                      <p:cBhvr>
                                        <p:cTn id="57" dur="1" fill="hold">
                                          <p:stCondLst>
                                            <p:cond delay="0"/>
                                          </p:stCondLst>
                                        </p:cTn>
                                        <p:tgtEl>
                                          <p:spTgt spid="21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70" grpId="0"/>
      <p:bldP spid="178" grpId="0" bldLvl="0" animBg="1"/>
      <p:bldP spid="208" grpId="0" bldLvl="0" animBg="1"/>
      <p:bldP spid="208" grpId="1" bldLvl="0" animBg="1"/>
      <p:bldP spid="208" grpId="2" bldLvl="0" animBg="1"/>
      <p:bldP spid="209" grpId="0" bldLvl="0" animBg="1"/>
      <p:bldP spid="209" grpId="1" bldLvl="0" animBg="1"/>
      <p:bldP spid="204" grpId="0" bldLvl="0" animBg="1"/>
      <p:bldP spid="212"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31115" y="385403"/>
            <a:ext cx="7160954" cy="819152"/>
            <a:chOff x="633656" y="1303134"/>
            <a:chExt cx="6837489" cy="782152"/>
          </a:xfrm>
        </p:grpSpPr>
        <p:grpSp>
          <p:nvGrpSpPr>
            <p:cNvPr id="13" name="组合 12"/>
            <p:cNvGrpSpPr/>
            <p:nvPr/>
          </p:nvGrpSpPr>
          <p:grpSpPr>
            <a:xfrm>
              <a:off x="633656" y="1303134"/>
              <a:ext cx="864459" cy="782152"/>
              <a:chOff x="635236" y="1296102"/>
              <a:chExt cx="719195" cy="466511"/>
            </a:xfrm>
          </p:grpSpPr>
          <p:sp>
            <p:nvSpPr>
              <p:cNvPr id="16" name="平行四边形 15"/>
              <p:cNvSpPr/>
              <p:nvPr/>
            </p:nvSpPr>
            <p:spPr>
              <a:xfrm>
                <a:off x="635236" y="1296103"/>
                <a:ext cx="555699" cy="466510"/>
              </a:xfrm>
              <a:prstGeom prst="parallelogram">
                <a:avLst>
                  <a:gd name="adj" fmla="val 8482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7" name="平行四边形 16"/>
              <p:cNvSpPr/>
              <p:nvPr/>
            </p:nvSpPr>
            <p:spPr>
              <a:xfrm>
                <a:off x="801876" y="1296102"/>
                <a:ext cx="552555" cy="466511"/>
              </a:xfrm>
              <a:prstGeom prst="parallelogram">
                <a:avLst>
                  <a:gd name="adj" fmla="val 840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流程图: 手动输入 6"/>
            <p:cNvSpPr/>
            <p:nvPr/>
          </p:nvSpPr>
          <p:spPr>
            <a:xfrm rot="5400000" flipV="1">
              <a:off x="3848785" y="-1537075"/>
              <a:ext cx="782150" cy="646257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5" name="Text Box 79"/>
            <p:cNvSpPr txBox="1">
              <a:spLocks noChangeArrowheads="1"/>
            </p:cNvSpPr>
            <p:nvPr/>
          </p:nvSpPr>
          <p:spPr bwMode="auto">
            <a:xfrm>
              <a:off x="1579585" y="1303135"/>
              <a:ext cx="5581747" cy="76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路由器 </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R1 </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收到分组后就用路由表中第 </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2 </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个项目的子网掩码和</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128.30.33.138 </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逐比特 </a:t>
              </a:r>
              <a:r>
                <a:rPr lang="en-US" altLang="zh-CN"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AND </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操作 </a:t>
              </a:r>
              <a:endPar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68" name="Freeform 2"/>
          <p:cNvSpPr/>
          <p:nvPr/>
        </p:nvSpPr>
        <p:spPr bwMode="auto">
          <a:xfrm>
            <a:off x="3910875" y="1530840"/>
            <a:ext cx="1825398" cy="1693611"/>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5BCCF6">
              <a:alpha val="51000"/>
            </a:srgbClr>
          </a:solidFill>
          <a:ln>
            <a:noFill/>
          </a:ln>
        </p:spPr>
        <p:txBody>
          <a:bodyPr/>
          <a:lstStyle/>
          <a:p>
            <a:endParaRPr lang="zh-CN" altLang="en-US">
              <a:latin typeface="思源黑体 CN Medium" panose="020B0600000000000000" pitchFamily="34" charset="-122"/>
              <a:ea typeface="思源黑体 CN Medium" panose="020B0600000000000000" pitchFamily="34" charset="-122"/>
            </a:endParaRPr>
          </a:p>
        </p:txBody>
      </p:sp>
      <p:graphicFrame>
        <p:nvGraphicFramePr>
          <p:cNvPr id="69" name="Group 68"/>
          <p:cNvGraphicFramePr>
            <a:graphicFrameLocks noGrp="1"/>
          </p:cNvGraphicFramePr>
          <p:nvPr/>
        </p:nvGraphicFramePr>
        <p:xfrm>
          <a:off x="5703162" y="1528068"/>
          <a:ext cx="4797425" cy="1330688"/>
        </p:xfrm>
        <a:graphic>
          <a:graphicData uri="http://schemas.openxmlformats.org/drawingml/2006/table">
            <a:tbl>
              <a:tblPr/>
              <a:tblGrid>
                <a:gridCol w="1724025"/>
                <a:gridCol w="2062163"/>
                <a:gridCol w="1011237"/>
              </a:tblGrid>
              <a:tr h="334732">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目的网络地址</a:t>
                      </a: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子网掩码</a:t>
                      </a:r>
                      <a:endPar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下一跳</a:t>
                      </a:r>
                      <a:endParaRPr kumimoji="0" lang="zh-CN" altLang="en-US"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r>
              <a:tr h="94992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128.30.33.0</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128.30.33.128</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128.30.36.0</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255.255.255.128</a:t>
                      </a:r>
                      <a:endPar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255.255.255.128</a:t>
                      </a:r>
                      <a:endPar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rPr>
                        <a:t>255.255.255.0</a:t>
                      </a:r>
                      <a:endParaRPr kumimoji="0" lang="en-US" altLang="zh-CN" sz="19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接口 </a:t>
                      </a: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接口 </a:t>
                      </a: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19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R</a:t>
                      </a:r>
                      <a:r>
                        <a:rPr kumimoji="0" lang="en-US" altLang="zh-CN" sz="19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2</a:t>
                      </a:r>
                      <a:endParaRPr kumimoji="0" lang="en-US" altLang="zh-CN" sz="19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marL="86407" marR="86407" marT="43112" marB="431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5BCCF6">
                        <a:alpha val="51000"/>
                      </a:srgbClr>
                    </a:solidFill>
                  </a:tcPr>
                </a:tc>
              </a:tr>
            </a:tbl>
          </a:graphicData>
        </a:graphic>
      </p:graphicFrame>
      <p:sp>
        <p:nvSpPr>
          <p:cNvPr id="70" name="Text Box 39"/>
          <p:cNvSpPr txBox="1">
            <a:spLocks noChangeArrowheads="1"/>
          </p:cNvSpPr>
          <p:nvPr/>
        </p:nvSpPr>
        <p:spPr bwMode="auto">
          <a:xfrm>
            <a:off x="6265198" y="1181695"/>
            <a:ext cx="3706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R</a:t>
            </a:r>
            <a:r>
              <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rPr>
              <a:t>1</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的路由表（未给出默认路由器）</a:t>
            </a:r>
            <a:endParaRPr kumimoji="1" lang="zh-CN" altLang="en-US"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71" name="组合 70"/>
          <p:cNvGrpSpPr/>
          <p:nvPr/>
        </p:nvGrpSpPr>
        <p:grpSpPr>
          <a:xfrm>
            <a:off x="1239113" y="1393951"/>
            <a:ext cx="8097837" cy="4887138"/>
            <a:chOff x="414338" y="1690597"/>
            <a:chExt cx="8097837" cy="4887138"/>
          </a:xfrm>
        </p:grpSpPr>
        <p:grpSp>
          <p:nvGrpSpPr>
            <p:cNvPr id="72" name="组合 71"/>
            <p:cNvGrpSpPr/>
            <p:nvPr/>
          </p:nvGrpSpPr>
          <p:grpSpPr>
            <a:xfrm>
              <a:off x="414338" y="1690597"/>
              <a:ext cx="8097837" cy="4445000"/>
              <a:chOff x="414338" y="1690597"/>
              <a:chExt cx="8097837" cy="4445000"/>
            </a:xfrm>
          </p:grpSpPr>
          <p:sp>
            <p:nvSpPr>
              <p:cNvPr id="74" name="Text Box 3"/>
              <p:cNvSpPr txBox="1">
                <a:spLocks noChangeArrowheads="1"/>
              </p:cNvSpPr>
              <p:nvPr/>
            </p:nvSpPr>
            <p:spPr bwMode="auto">
              <a:xfrm>
                <a:off x="1503363" y="2878047"/>
                <a:ext cx="1443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128.30.33.1</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35" name="Text Box 4"/>
              <p:cNvSpPr txBox="1">
                <a:spLocks noChangeArrowheads="1"/>
              </p:cNvSpPr>
              <p:nvPr/>
            </p:nvSpPr>
            <p:spPr bwMode="auto">
              <a:xfrm>
                <a:off x="2859088" y="2905035"/>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0</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36" name="Line 19"/>
              <p:cNvSpPr>
                <a:spLocks noChangeShapeType="1"/>
              </p:cNvSpPr>
              <p:nvPr/>
            </p:nvSpPr>
            <p:spPr bwMode="auto">
              <a:xfrm>
                <a:off x="2833688" y="2884397"/>
                <a:ext cx="1587" cy="665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37" name="Line 20"/>
              <p:cNvSpPr>
                <a:spLocks noChangeShapeType="1"/>
              </p:cNvSpPr>
              <p:nvPr/>
            </p:nvSpPr>
            <p:spPr bwMode="auto">
              <a:xfrm>
                <a:off x="482600" y="2857410"/>
                <a:ext cx="360680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38" name="Line 21"/>
              <p:cNvSpPr>
                <a:spLocks noChangeShapeType="1"/>
              </p:cNvSpPr>
              <p:nvPr/>
            </p:nvSpPr>
            <p:spPr bwMode="auto">
              <a:xfrm>
                <a:off x="903288" y="2358935"/>
                <a:ext cx="1587" cy="53975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39" name="Text Box 23"/>
              <p:cNvSpPr txBox="1">
                <a:spLocks noChangeArrowheads="1"/>
              </p:cNvSpPr>
              <p:nvPr/>
            </p:nvSpPr>
            <p:spPr bwMode="auto">
              <a:xfrm>
                <a:off x="449263" y="1690597"/>
                <a:ext cx="1574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128.30.33.13</a:t>
                </a:r>
                <a:endParaRPr kumimoji="1" lang="en-US" altLang="zh-CN"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40" name="Text Box 24"/>
              <p:cNvSpPr txBox="1">
                <a:spLocks noChangeArrowheads="1"/>
              </p:cNvSpPr>
              <p:nvPr/>
            </p:nvSpPr>
            <p:spPr bwMode="auto">
              <a:xfrm>
                <a:off x="414338" y="2384335"/>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41" name="Text Box 25"/>
              <p:cNvSpPr txBox="1">
                <a:spLocks noChangeArrowheads="1"/>
              </p:cNvSpPr>
              <p:nvPr/>
            </p:nvSpPr>
            <p:spPr bwMode="auto">
              <a:xfrm>
                <a:off x="588056" y="2135911"/>
                <a:ext cx="405538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128.30.33.0</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algn="ct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255.255.255.128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42" name="Line 26"/>
              <p:cNvSpPr>
                <a:spLocks noChangeShapeType="1"/>
              </p:cNvSpPr>
              <p:nvPr/>
            </p:nvSpPr>
            <p:spPr bwMode="auto">
              <a:xfrm>
                <a:off x="1989138" y="4686210"/>
                <a:ext cx="1587" cy="665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3" name="Line 27"/>
              <p:cNvSpPr>
                <a:spLocks noChangeShapeType="1"/>
              </p:cNvSpPr>
              <p:nvPr/>
            </p:nvSpPr>
            <p:spPr bwMode="auto">
              <a:xfrm>
                <a:off x="6267450" y="4108360"/>
                <a:ext cx="0"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4" name="Line 28"/>
              <p:cNvSpPr>
                <a:spLocks noChangeShapeType="1"/>
              </p:cNvSpPr>
              <p:nvPr/>
            </p:nvSpPr>
            <p:spPr bwMode="auto">
              <a:xfrm>
                <a:off x="1236663" y="5345022"/>
                <a:ext cx="1587" cy="538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5" name="Line 29"/>
              <p:cNvSpPr>
                <a:spLocks noChangeShapeType="1"/>
              </p:cNvSpPr>
              <p:nvPr/>
            </p:nvSpPr>
            <p:spPr bwMode="auto">
              <a:xfrm>
                <a:off x="1989138" y="4108360"/>
                <a:ext cx="1587" cy="665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6" name="Line 30"/>
              <p:cNvSpPr>
                <a:spLocks noChangeShapeType="1"/>
              </p:cNvSpPr>
              <p:nvPr/>
            </p:nvSpPr>
            <p:spPr bwMode="auto">
              <a:xfrm>
                <a:off x="2838450" y="3424147"/>
                <a:ext cx="1588" cy="6651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147" name="Group 32"/>
              <p:cNvGrpSpPr/>
              <p:nvPr/>
            </p:nvGrpSpPr>
            <p:grpSpPr bwMode="auto">
              <a:xfrm>
                <a:off x="2592388" y="3219360"/>
                <a:ext cx="579437" cy="434975"/>
                <a:chOff x="864" y="1824"/>
                <a:chExt cx="432" cy="288"/>
              </a:xfrm>
            </p:grpSpPr>
            <p:sp>
              <p:nvSpPr>
                <p:cNvPr id="176" name="Picture 33"/>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77" name="Picture 34"/>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148" name="Line 36"/>
              <p:cNvSpPr>
                <a:spLocks noChangeShapeType="1"/>
              </p:cNvSpPr>
              <p:nvPr/>
            </p:nvSpPr>
            <p:spPr bwMode="auto">
              <a:xfrm>
                <a:off x="1333500" y="4089310"/>
                <a:ext cx="6565900" cy="158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9" name="Line 37"/>
              <p:cNvSpPr>
                <a:spLocks noChangeShapeType="1"/>
              </p:cNvSpPr>
              <p:nvPr/>
            </p:nvSpPr>
            <p:spPr bwMode="auto">
              <a:xfrm>
                <a:off x="941388" y="5364072"/>
                <a:ext cx="7404100" cy="158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50" name="Text Box 38"/>
              <p:cNvSpPr txBox="1">
                <a:spLocks noChangeArrowheads="1"/>
              </p:cNvSpPr>
              <p:nvPr/>
            </p:nvSpPr>
            <p:spPr bwMode="auto">
              <a:xfrm>
                <a:off x="1243013" y="3627347"/>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128.30.33.130</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1" name="Text Box 40"/>
              <p:cNvSpPr txBox="1">
                <a:spLocks noChangeArrowheads="1"/>
              </p:cNvSpPr>
              <p:nvPr/>
            </p:nvSpPr>
            <p:spPr bwMode="auto">
              <a:xfrm>
                <a:off x="3203575" y="3292385"/>
                <a:ext cx="436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R</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2" name="Text Box 41"/>
              <p:cNvSpPr txBox="1">
                <a:spLocks noChangeArrowheads="1"/>
              </p:cNvSpPr>
              <p:nvPr/>
            </p:nvSpPr>
            <p:spPr bwMode="auto">
              <a:xfrm>
                <a:off x="2843213" y="3633697"/>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3" name="Line 42"/>
              <p:cNvSpPr>
                <a:spLocks noChangeShapeType="1"/>
              </p:cNvSpPr>
              <p:nvPr/>
            </p:nvSpPr>
            <p:spPr bwMode="auto">
              <a:xfrm>
                <a:off x="4248150" y="4108360"/>
                <a:ext cx="1588"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154" name="Group 43"/>
              <p:cNvGrpSpPr/>
              <p:nvPr/>
            </p:nvGrpSpPr>
            <p:grpSpPr bwMode="auto">
              <a:xfrm>
                <a:off x="1743075" y="4527460"/>
                <a:ext cx="577850" cy="434975"/>
                <a:chOff x="864" y="1824"/>
                <a:chExt cx="432" cy="288"/>
              </a:xfrm>
            </p:grpSpPr>
            <p:sp>
              <p:nvSpPr>
                <p:cNvPr id="174" name="Picture 44"/>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75" name="Picture 45"/>
                <p:cNvSpPr>
                  <a:spLocks noChangeArrowheads="1"/>
                </p:cNvSpPr>
                <p:nvPr/>
              </p:nvSpPr>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155" name="Text Box 46"/>
              <p:cNvSpPr txBox="1">
                <a:spLocks noChangeArrowheads="1"/>
              </p:cNvSpPr>
              <p:nvPr/>
            </p:nvSpPr>
            <p:spPr bwMode="auto">
              <a:xfrm>
                <a:off x="1366838" y="4509997"/>
                <a:ext cx="436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R</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2</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6" name="Line 47"/>
              <p:cNvSpPr>
                <a:spLocks noChangeShapeType="1"/>
              </p:cNvSpPr>
              <p:nvPr/>
            </p:nvSpPr>
            <p:spPr bwMode="auto">
              <a:xfrm>
                <a:off x="2544763" y="5343435"/>
                <a:ext cx="1587" cy="5381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57" name="Text Box 49"/>
              <p:cNvSpPr txBox="1">
                <a:spLocks noChangeArrowheads="1"/>
              </p:cNvSpPr>
              <p:nvPr/>
            </p:nvSpPr>
            <p:spPr bwMode="auto">
              <a:xfrm>
                <a:off x="4183063" y="3428910"/>
                <a:ext cx="432911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128.30.33.128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255.255.255.128</a:t>
                </a:r>
                <a:endPar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8" name="Text Box 50"/>
              <p:cNvSpPr txBox="1">
                <a:spLocks noChangeArrowheads="1"/>
              </p:cNvSpPr>
              <p:nvPr/>
            </p:nvSpPr>
            <p:spPr bwMode="auto">
              <a:xfrm>
                <a:off x="3816350" y="4381410"/>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2</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59" name="Text Box 51"/>
              <p:cNvSpPr txBox="1">
                <a:spLocks noChangeArrowheads="1"/>
              </p:cNvSpPr>
              <p:nvPr/>
            </p:nvSpPr>
            <p:spPr bwMode="auto">
              <a:xfrm>
                <a:off x="4360863" y="4449672"/>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128.30.33.138</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0" name="Text Box 52"/>
              <p:cNvSpPr txBox="1">
                <a:spLocks noChangeArrowheads="1"/>
              </p:cNvSpPr>
              <p:nvPr/>
            </p:nvSpPr>
            <p:spPr bwMode="auto">
              <a:xfrm>
                <a:off x="1685925" y="4238535"/>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0</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1" name="Text Box 53"/>
              <p:cNvSpPr txBox="1">
                <a:spLocks noChangeArrowheads="1"/>
              </p:cNvSpPr>
              <p:nvPr/>
            </p:nvSpPr>
            <p:spPr bwMode="auto">
              <a:xfrm>
                <a:off x="1685925" y="4919572"/>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2" name="Text Box 54"/>
              <p:cNvSpPr txBox="1">
                <a:spLocks noChangeArrowheads="1"/>
              </p:cNvSpPr>
              <p:nvPr/>
            </p:nvSpPr>
            <p:spPr bwMode="auto">
              <a:xfrm>
                <a:off x="1979613" y="4238535"/>
                <a:ext cx="17059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128.30.33.129</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3" name="Text Box 56"/>
              <p:cNvSpPr txBox="1">
                <a:spLocks noChangeArrowheads="1"/>
              </p:cNvSpPr>
              <p:nvPr/>
            </p:nvSpPr>
            <p:spPr bwMode="auto">
              <a:xfrm>
                <a:off x="2047875" y="5605372"/>
                <a:ext cx="44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H</a:t>
                </a:r>
                <a:r>
                  <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rPr>
                  <a:t>3</a:t>
                </a:r>
                <a:endParaRPr kumimoji="1" lang="en-US" altLang="zh-CN" u="none" baseline="-250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4" name="Text Box 57"/>
              <p:cNvSpPr txBox="1">
                <a:spLocks noChangeArrowheads="1"/>
              </p:cNvSpPr>
              <p:nvPr/>
            </p:nvSpPr>
            <p:spPr bwMode="auto">
              <a:xfrm>
                <a:off x="2044700" y="4917985"/>
                <a:ext cx="1443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128.30.36.2</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5" name="Text Box 58"/>
              <p:cNvSpPr txBox="1">
                <a:spLocks noChangeArrowheads="1"/>
              </p:cNvSpPr>
              <p:nvPr/>
            </p:nvSpPr>
            <p:spPr bwMode="auto">
              <a:xfrm>
                <a:off x="4248150" y="5419635"/>
                <a:ext cx="35012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3</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：网络地址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128.30.36.0</a:t>
                </a:r>
                <a:endPar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                </a:t>
                </a:r>
                <a:r>
                  <a:rPr kumimoji="1" lang="zh-CN" altLang="en-US" u="none" dirty="0">
                    <a:latin typeface="思源黑体 CN Medium" panose="020B0600000000000000" pitchFamily="34" charset="-122"/>
                    <a:ea typeface="思源黑体 CN Medium" panose="020B0600000000000000" pitchFamily="34" charset="-122"/>
                    <a:cs typeface="Arial" panose="020B0604020202020204" pitchFamily="34" charset="0"/>
                  </a:rPr>
                  <a:t>子网掩码 </a:t>
                </a:r>
                <a:r>
                  <a:rPr kumimoji="1" lang="en-US" altLang="zh-CN" u="none" dirty="0">
                    <a:latin typeface="思源黑体 CN Medium" panose="020B0600000000000000" pitchFamily="34" charset="-122"/>
                    <a:ea typeface="思源黑体 CN Medium" panose="020B0600000000000000" pitchFamily="34" charset="-122"/>
                    <a:cs typeface="Arial" panose="020B0604020202020204" pitchFamily="34" charset="0"/>
                  </a:rPr>
                  <a:t>255.255.255.0</a:t>
                </a:r>
                <a:endParaRPr kumimoji="1" lang="en-US" altLang="zh-CN" u="none" baseline="-250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6" name="Text Box 59"/>
              <p:cNvSpPr txBox="1">
                <a:spLocks noChangeArrowheads="1"/>
              </p:cNvSpPr>
              <p:nvPr/>
            </p:nvSpPr>
            <p:spPr bwMode="auto">
              <a:xfrm>
                <a:off x="2654300" y="5673635"/>
                <a:ext cx="1574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rPr>
                  <a:t>128.30.36.12</a:t>
                </a:r>
                <a:endParaRPr kumimoji="1" lang="en-US" altLang="zh-CN" u="none">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67" name="computr2"/>
              <p:cNvSpPr>
                <a:spLocks noEditPoints="1" noChangeArrowheads="1"/>
              </p:cNvSpPr>
              <p:nvPr/>
            </p:nvSpPr>
            <p:spPr bwMode="auto">
              <a:xfrm>
                <a:off x="755650" y="2057310"/>
                <a:ext cx="350838"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68" name="computr2"/>
              <p:cNvSpPr>
                <a:spLocks noEditPoints="1" noChangeArrowheads="1"/>
              </p:cNvSpPr>
              <p:nvPr/>
            </p:nvSpPr>
            <p:spPr bwMode="auto">
              <a:xfrm>
                <a:off x="1095375" y="5800635"/>
                <a:ext cx="352425"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69" name="computr2"/>
              <p:cNvSpPr>
                <a:spLocks noEditPoints="1" noChangeArrowheads="1"/>
              </p:cNvSpPr>
              <p:nvPr/>
            </p:nvSpPr>
            <p:spPr bwMode="auto">
              <a:xfrm>
                <a:off x="4089400" y="4643347"/>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70" name="computr2"/>
              <p:cNvSpPr>
                <a:spLocks noEditPoints="1" noChangeArrowheads="1"/>
              </p:cNvSpPr>
              <p:nvPr/>
            </p:nvSpPr>
            <p:spPr bwMode="auto">
              <a:xfrm>
                <a:off x="6130925" y="4643347"/>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71" name="computr2"/>
              <p:cNvSpPr>
                <a:spLocks noEditPoints="1" noChangeArrowheads="1"/>
              </p:cNvSpPr>
              <p:nvPr/>
            </p:nvSpPr>
            <p:spPr bwMode="auto">
              <a:xfrm>
                <a:off x="2387600" y="5800635"/>
                <a:ext cx="350838" cy="33496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latin typeface="思源黑体 CN Medium" panose="020B0600000000000000" pitchFamily="34" charset="-122"/>
                  <a:ea typeface="思源黑体 CN Medium" panose="020B0600000000000000" pitchFamily="34" charset="-122"/>
                </a:endParaRPr>
              </a:p>
            </p:txBody>
          </p:sp>
          <p:pic>
            <p:nvPicPr>
              <p:cNvPr id="172" name="Picture 6" descr="j02233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73325" y="3390810"/>
                <a:ext cx="679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Picture 6" descr="j02233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47838" y="4616360"/>
                <a:ext cx="67945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63"/>
            <p:cNvSpPr>
              <a:spLocks noChangeArrowheads="1"/>
            </p:cNvSpPr>
            <p:nvPr/>
          </p:nvSpPr>
          <p:spPr bwMode="auto">
            <a:xfrm>
              <a:off x="1672432" y="6284491"/>
              <a:ext cx="5376862" cy="293244"/>
            </a:xfrm>
            <a:prstGeom prst="rect">
              <a:avLst/>
            </a:prstGeom>
            <a:noFill/>
            <a:ln w="9525">
              <a:no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要发送分组到目的 </a:t>
              </a:r>
              <a:r>
                <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IP </a:t>
              </a:r>
              <a:r>
                <a:rPr lang="zh-CN" altLang="en-US"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地址：</a:t>
              </a:r>
              <a:r>
                <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rPr>
                <a:t>128.30.33.138</a:t>
              </a:r>
              <a:endParaRPr lang="en-US" altLang="zh-CN" sz="2000" u="none" dirty="0">
                <a:solidFill>
                  <a:srgbClr val="FF0000"/>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178" name="AutoShape 68"/>
          <p:cNvSpPr>
            <a:spLocks noChangeArrowheads="1"/>
          </p:cNvSpPr>
          <p:nvPr/>
        </p:nvSpPr>
        <p:spPr bwMode="auto">
          <a:xfrm rot="9875213">
            <a:off x="4212471" y="3348857"/>
            <a:ext cx="171554" cy="2710527"/>
          </a:xfrm>
          <a:prstGeom prst="downArrow">
            <a:avLst>
              <a:gd name="adj1" fmla="val 7040"/>
              <a:gd name="adj2" fmla="val 41114"/>
            </a:avLst>
          </a:prstGeom>
          <a:solidFill>
            <a:srgbClr val="FF0000"/>
          </a:solidFill>
          <a:ln w="9525">
            <a:solidFill>
              <a:srgbClr val="FF0000"/>
            </a:solidFill>
            <a:miter lim="800000"/>
          </a:ln>
        </p:spPr>
        <p:txBody>
          <a:bodyPr vert="eaVert"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205" name="Group 65"/>
          <p:cNvGrpSpPr/>
          <p:nvPr/>
        </p:nvGrpSpPr>
        <p:grpSpPr bwMode="auto">
          <a:xfrm>
            <a:off x="5735809" y="2507340"/>
            <a:ext cx="3822973" cy="3782168"/>
            <a:chOff x="2156" y="1238"/>
            <a:chExt cx="2549" cy="2291"/>
          </a:xfrm>
        </p:grpSpPr>
        <p:sp>
          <p:nvSpPr>
            <p:cNvPr id="206" name="Line 66"/>
            <p:cNvSpPr>
              <a:spLocks noChangeShapeType="1"/>
            </p:cNvSpPr>
            <p:nvPr/>
          </p:nvSpPr>
          <p:spPr bwMode="auto">
            <a:xfrm>
              <a:off x="2156" y="3529"/>
              <a:ext cx="1134" cy="0"/>
            </a:xfrm>
            <a:prstGeom prst="line">
              <a:avLst/>
            </a:prstGeom>
            <a:noFill/>
            <a:ln w="76200">
              <a:solidFill>
                <a:srgbClr val="FAEFDD"/>
              </a:solidFill>
              <a:round/>
            </a:ln>
            <a:extLst>
              <a:ext uri="{909E8E84-426E-40DD-AFC4-6F175D3DCCD1}">
                <a14:hiddenFill xmlns:a14="http://schemas.microsoft.com/office/drawing/2010/main">
                  <a:noFill/>
                </a14:hiddenFill>
              </a:ext>
            </a:extLst>
          </p:spPr>
          <p:txBody>
            <a:bodyPr/>
            <a:lstStyle/>
            <a:p>
              <a:endParaRPr lang="zh-CN" altLang="en-US" sz="1600">
                <a:latin typeface="思源黑体 CN Medium" panose="020B0600000000000000" pitchFamily="34" charset="-122"/>
                <a:ea typeface="思源黑体 CN Medium" panose="020B0600000000000000" pitchFamily="34" charset="-122"/>
              </a:endParaRPr>
            </a:p>
          </p:txBody>
        </p:sp>
        <p:sp>
          <p:nvSpPr>
            <p:cNvPr id="207" name="Line 67"/>
            <p:cNvSpPr>
              <a:spLocks noChangeShapeType="1"/>
            </p:cNvSpPr>
            <p:nvPr/>
          </p:nvSpPr>
          <p:spPr bwMode="auto">
            <a:xfrm flipV="1">
              <a:off x="3277" y="1238"/>
              <a:ext cx="1428"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zh-CN" altLang="en-US" sz="1600">
                <a:latin typeface="思源黑体 CN Medium" panose="020B0600000000000000" pitchFamily="34" charset="-122"/>
                <a:ea typeface="思源黑体 CN Medium" panose="020B0600000000000000" pitchFamily="34" charset="-122"/>
              </a:endParaRPr>
            </a:p>
          </p:txBody>
        </p:sp>
      </p:grpSp>
      <p:sp>
        <p:nvSpPr>
          <p:cNvPr id="208" name="AutoShape 69"/>
          <p:cNvSpPr>
            <a:spLocks noChangeArrowheads="1"/>
          </p:cNvSpPr>
          <p:nvPr/>
        </p:nvSpPr>
        <p:spPr bwMode="auto">
          <a:xfrm>
            <a:off x="5085477" y="2381438"/>
            <a:ext cx="544513" cy="203200"/>
          </a:xfrm>
          <a:prstGeom prst="rightArrow">
            <a:avLst>
              <a:gd name="adj1" fmla="val 50000"/>
              <a:gd name="adj2" fmla="val 66992"/>
            </a:avLst>
          </a:prstGeom>
          <a:solidFill>
            <a:schemeClr val="accent1"/>
          </a:solidFill>
          <a:ln w="9525">
            <a:solidFill>
              <a:schemeClr val="tx2"/>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09" name="Line 70"/>
          <p:cNvSpPr>
            <a:spLocks noChangeShapeType="1"/>
          </p:cNvSpPr>
          <p:nvPr/>
        </p:nvSpPr>
        <p:spPr bwMode="auto">
          <a:xfrm>
            <a:off x="5715277" y="2498296"/>
            <a:ext cx="1701800" cy="0"/>
          </a:xfrm>
          <a:prstGeom prst="line">
            <a:avLst/>
          </a:prstGeom>
          <a:noFill/>
          <a:ln w="76200">
            <a:solidFill>
              <a:srgbClr val="000080"/>
            </a:solidFill>
            <a:round/>
          </a:ln>
          <a:extLst>
            <a:ext uri="{909E8E84-426E-40DD-AFC4-6F175D3DCCD1}">
              <a14:hiddenFill xmlns:a14="http://schemas.microsoft.com/office/drawing/2010/main">
                <a:noFill/>
              </a14:hiddenFill>
            </a:ext>
          </a:extLst>
        </p:spPr>
        <p:txBody>
          <a:bodyPr/>
          <a:lstStyle/>
          <a:p>
            <a:endParaRPr lang="zh-CN" altLang="en-US" sz="1600">
              <a:latin typeface="思源黑体 CN Medium" panose="020B0600000000000000" pitchFamily="34" charset="-122"/>
              <a:ea typeface="思源黑体 CN Medium" panose="020B0600000000000000" pitchFamily="34" charset="-122"/>
            </a:endParaRPr>
          </a:p>
        </p:txBody>
      </p:sp>
      <p:sp>
        <p:nvSpPr>
          <p:cNvPr id="204" name="Rectangle 63"/>
          <p:cNvSpPr>
            <a:spLocks noChangeArrowheads="1"/>
          </p:cNvSpPr>
          <p:nvPr/>
        </p:nvSpPr>
        <p:spPr bwMode="auto">
          <a:xfrm>
            <a:off x="1942700" y="5459838"/>
            <a:ext cx="6631505" cy="1009650"/>
          </a:xfrm>
          <a:prstGeom prst="rect">
            <a:avLst/>
          </a:prstGeom>
          <a:solidFill>
            <a:srgbClr val="5BCCF6"/>
          </a:solidFill>
          <a:ln>
            <a:noFill/>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lang="en-US" altLang="zh-CN"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255.255.255.128 </a:t>
            </a:r>
            <a:r>
              <a:rPr lang="en-US" altLang="zh-CN" sz="20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AND</a:t>
            </a:r>
            <a:r>
              <a:rPr lang="en-US" altLang="zh-CN"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 128.30.33.138 = 128.30.33.128</a:t>
            </a:r>
            <a:endParaRPr lang="en-US" altLang="zh-CN"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a:p>
            <a:pPr algn="ctr" eaLnBrk="1" hangingPunct="1">
              <a:lnSpc>
                <a:spcPct val="110000"/>
              </a:lnSpc>
            </a:pPr>
            <a:r>
              <a:rPr lang="zh-CN" altLang="en-US" sz="20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匹配</a:t>
            </a:r>
            <a:r>
              <a:rPr lang="en-US" altLang="zh-CN" sz="20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rPr>
              <a:t>!</a:t>
            </a:r>
            <a:endParaRPr lang="en-US" altLang="zh-CN" sz="2000" u="none" dirty="0">
              <a:solidFill>
                <a:srgbClr val="FF0000"/>
              </a:solidFill>
              <a:latin typeface="思源黑体 CN Medium" panose="020B0600000000000000" pitchFamily="34" charset="-122"/>
              <a:ea typeface="思源黑体 CN Medium" panose="020B0600000000000000" pitchFamily="34" charset="-122"/>
              <a:cs typeface="Arial" panose="020B0604020202020204" pitchFamily="34" charset="0"/>
            </a:endParaRPr>
          </a:p>
          <a:p>
            <a:pPr algn="ctr" eaLnBrk="1" hangingPunct="1">
              <a:lnSpc>
                <a:spcPct val="110000"/>
              </a:lnSpc>
            </a:pPr>
            <a:r>
              <a:rPr lang="zh-CN" altLang="en-US"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（因为</a:t>
            </a:r>
            <a:r>
              <a:rPr lang="en-US" altLang="zh-CN"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128.30.33.128 </a:t>
            </a:r>
            <a:r>
              <a:rPr lang="zh-CN" altLang="en-US"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与路由表中的 </a:t>
            </a:r>
            <a:r>
              <a:rPr lang="en-US" altLang="zh-CN"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128.30.33.128 </a:t>
            </a:r>
            <a:r>
              <a:rPr lang="zh-CN" altLang="en-US"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一致）</a:t>
            </a:r>
            <a:endParaRPr lang="zh-CN" altLang="en-US" sz="2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10" name="Line 71"/>
          <p:cNvSpPr>
            <a:spLocks noChangeShapeType="1"/>
          </p:cNvSpPr>
          <p:nvPr/>
        </p:nvSpPr>
        <p:spPr bwMode="auto">
          <a:xfrm flipV="1">
            <a:off x="6634169" y="5826251"/>
            <a:ext cx="1848409"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zh-CN" altLang="en-US" sz="1600">
              <a:latin typeface="思源黑体 CN Medium" panose="020B0600000000000000" pitchFamily="34" charset="-122"/>
              <a:ea typeface="思源黑体 CN Medium" panose="020B0600000000000000" pitchFamily="34" charset="-122"/>
            </a:endParaRPr>
          </a:p>
        </p:txBody>
      </p:sp>
      <p:sp>
        <p:nvSpPr>
          <p:cNvPr id="211" name="Line 72"/>
          <p:cNvSpPr>
            <a:spLocks noChangeShapeType="1"/>
          </p:cNvSpPr>
          <p:nvPr/>
        </p:nvSpPr>
        <p:spPr bwMode="auto">
          <a:xfrm>
            <a:off x="6647235" y="2560764"/>
            <a:ext cx="1417157" cy="3038247"/>
          </a:xfrm>
          <a:prstGeom prst="line">
            <a:avLst/>
          </a:prstGeom>
          <a:noFill/>
          <a:ln w="762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1600">
              <a:latin typeface="思源黑体 CN Medium" panose="020B0600000000000000" pitchFamily="34" charset="-122"/>
              <a:ea typeface="思源黑体 CN Medium" panose="020B0600000000000000" pitchFamily="34" charset="-122"/>
            </a:endParaRPr>
          </a:p>
        </p:txBody>
      </p:sp>
      <p:sp>
        <p:nvSpPr>
          <p:cNvPr id="212" name="Text Box 73"/>
          <p:cNvSpPr txBox="1">
            <a:spLocks noChangeArrowheads="1"/>
          </p:cNvSpPr>
          <p:nvPr/>
        </p:nvSpPr>
        <p:spPr bwMode="auto">
          <a:xfrm>
            <a:off x="6438221" y="3843712"/>
            <a:ext cx="1787525" cy="706755"/>
          </a:xfrm>
          <a:prstGeom prst="rect">
            <a:avLst/>
          </a:prstGeom>
          <a:solidFill>
            <a:srgbClr val="CCECFF"/>
          </a:solidFill>
          <a:ln w="76200" cmpd="tri">
            <a:solidFill>
              <a:srgbClr val="333399"/>
            </a:solidFill>
            <a:miter lim="800000"/>
          </a:ln>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4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rPr>
              <a:t> 一 致</a:t>
            </a:r>
            <a:endParaRPr lang="zh-CN" altLang="en-US" sz="4000" u="none" dirty="0">
              <a:solidFill>
                <a:srgbClr val="333399"/>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8849420" y="2669580"/>
              <a:ext cx="360" cy="360"/>
            </p14:xfrm>
          </p:contentPart>
        </mc:Choice>
        <mc:Fallback xmlns="">
          <p:pic>
            <p:nvPicPr>
              <p:cNvPr id="2" name="墨迹 1"/>
            </p:nvPicPr>
            <p:blipFill>
              <a:blip r:embed="rId3"/>
            </p:blipFill>
            <p:spPr>
              <a:xfrm>
                <a:off x="8849420" y="2669580"/>
                <a:ext cx="360"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up)">
                                      <p:cBhvr>
                                        <p:cTn id="11" dur="500"/>
                                        <p:tgtEl>
                                          <p:spTgt spid="7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78"/>
                                        </p:tgtEl>
                                        <p:attrNameLst>
                                          <p:attrName>style.visibility</p:attrName>
                                        </p:attrNameLst>
                                      </p:cBhvr>
                                      <p:to>
                                        <p:strVal val="visible"/>
                                      </p:to>
                                    </p:set>
                                    <p:animEffect transition="in" filter="wipe(down)">
                                      <p:cBhvr>
                                        <p:cTn id="24" dur="500"/>
                                        <p:tgtEl>
                                          <p:spTgt spid="17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8"/>
                                        </p:tgtEl>
                                        <p:attrNameLst>
                                          <p:attrName>style.visibility</p:attrName>
                                        </p:attrNameLst>
                                      </p:cBhvr>
                                      <p:to>
                                        <p:strVal val="visible"/>
                                      </p:to>
                                    </p:set>
                                  </p:childTnLst>
                                </p:cTn>
                              </p:par>
                            </p:childTnLst>
                          </p:cTn>
                        </p:par>
                        <p:par>
                          <p:cTn id="29" fill="hold">
                            <p:stCondLst>
                              <p:cond delay="0"/>
                            </p:stCondLst>
                            <p:childTnLst>
                              <p:par>
                                <p:cTn id="30" presetID="35" presetClass="emph" presetSubtype="0" repeatCount="2000" fill="hold" grpId="1" nodeType="afterEffect">
                                  <p:stCondLst>
                                    <p:cond delay="500"/>
                                  </p:stCondLst>
                                  <p:childTnLst>
                                    <p:anim calcmode="discrete" valueType="str">
                                      <p:cBhvr>
                                        <p:cTn id="31" dur="1000" fill="hold"/>
                                        <p:tgtEl>
                                          <p:spTgt spid="208"/>
                                        </p:tgtEl>
                                        <p:attrNameLst>
                                          <p:attrName>style.visibility</p:attrName>
                                        </p:attrNameLst>
                                      </p:cBhvr>
                                      <p:tavLst>
                                        <p:tav tm="0">
                                          <p:val>
                                            <p:strVal val="hidden"/>
                                          </p:val>
                                        </p:tav>
                                        <p:tav tm="50000">
                                          <p:val>
                                            <p:strVal val="visible"/>
                                          </p:val>
                                        </p:tav>
                                      </p:tavLst>
                                    </p:anim>
                                  </p:childTnLst>
                                </p:cTn>
                              </p:par>
                            </p:childTnLst>
                          </p:cTn>
                        </p:par>
                        <p:par>
                          <p:cTn id="32" fill="hold">
                            <p:stCondLst>
                              <p:cond delay="1500"/>
                            </p:stCondLst>
                            <p:childTnLst>
                              <p:par>
                                <p:cTn id="33" presetID="1" presetClass="exit" presetSubtype="0" fill="hold" grpId="2" nodeType="afterEffect">
                                  <p:stCondLst>
                                    <p:cond delay="0"/>
                                  </p:stCondLst>
                                  <p:childTnLst>
                                    <p:set>
                                      <p:cBhvr>
                                        <p:cTn id="34" dur="1" fill="hold">
                                          <p:stCondLst>
                                            <p:cond delay="0"/>
                                          </p:stCondLst>
                                        </p:cTn>
                                        <p:tgtEl>
                                          <p:spTgt spid="208"/>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nodeType="afterEffect">
                                  <p:stCondLst>
                                    <p:cond delay="0"/>
                                  </p:stCondLst>
                                  <p:childTnLst>
                                    <p:set>
                                      <p:cBhvr>
                                        <p:cTn id="37" dur="1" fill="hold">
                                          <p:stCondLst>
                                            <p:cond delay="0"/>
                                          </p:stCondLst>
                                        </p:cTn>
                                        <p:tgtEl>
                                          <p:spTgt spid="20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09"/>
                                        </p:tgtEl>
                                        <p:attrNameLst>
                                          <p:attrName>style.visibility</p:attrName>
                                        </p:attrNameLst>
                                      </p:cBhvr>
                                      <p:to>
                                        <p:strVal val="visible"/>
                                      </p:to>
                                    </p:set>
                                  </p:childTnLst>
                                </p:cTn>
                              </p:par>
                            </p:childTnLst>
                          </p:cTn>
                        </p:par>
                        <p:par>
                          <p:cTn id="40" fill="hold">
                            <p:stCondLst>
                              <p:cond delay="1500"/>
                            </p:stCondLst>
                            <p:childTnLst>
                              <p:par>
                                <p:cTn id="41" presetID="35" presetClass="emph" presetSubtype="0" repeatCount="3000" fill="hold" nodeType="afterEffect">
                                  <p:stCondLst>
                                    <p:cond delay="500"/>
                                  </p:stCondLst>
                                  <p:childTnLst>
                                    <p:anim calcmode="discrete" valueType="str">
                                      <p:cBhvr>
                                        <p:cTn id="42" dur="1000" fill="hold"/>
                                        <p:tgtEl>
                                          <p:spTgt spid="205"/>
                                        </p:tgtEl>
                                        <p:attrNameLst>
                                          <p:attrName>style.visibility</p:attrName>
                                        </p:attrNameLst>
                                      </p:cBhvr>
                                      <p:tavLst>
                                        <p:tav tm="0">
                                          <p:val>
                                            <p:strVal val="hidden"/>
                                          </p:val>
                                        </p:tav>
                                        <p:tav tm="50000">
                                          <p:val>
                                            <p:strVal val="visible"/>
                                          </p:val>
                                        </p:tav>
                                      </p:tavLst>
                                    </p:anim>
                                  </p:childTnLst>
                                </p:cTn>
                              </p:par>
                              <p:par>
                                <p:cTn id="43" presetID="35" presetClass="emph" presetSubtype="0" repeatCount="3000" fill="hold" grpId="1" nodeType="withEffect">
                                  <p:stCondLst>
                                    <p:cond delay="500"/>
                                  </p:stCondLst>
                                  <p:childTnLst>
                                    <p:anim calcmode="discrete" valueType="str">
                                      <p:cBhvr>
                                        <p:cTn id="44"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45" fill="hold">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000"/>
                                        <p:tgtEl>
                                          <p:spTgt spid="204"/>
                                        </p:tgtEl>
                                      </p:cBhvr>
                                    </p:animEffect>
                                  </p:childTnLst>
                                </p:cTn>
                              </p:par>
                            </p:childTnLst>
                          </p:cTn>
                        </p:par>
                        <p:par>
                          <p:cTn id="49" fill="hold">
                            <p:stCondLst>
                              <p:cond delay="4000"/>
                            </p:stCondLst>
                            <p:childTnLst>
                              <p:par>
                                <p:cTn id="50" presetID="1" presetClass="entr" presetSubtype="0" fill="hold" nodeType="afterEffect">
                                  <p:stCondLst>
                                    <p:cond delay="0"/>
                                  </p:stCondLst>
                                  <p:childTnLst>
                                    <p:set>
                                      <p:cBhvr>
                                        <p:cTn id="51" dur="1" fill="hold">
                                          <p:stCondLst>
                                            <p:cond delay="0"/>
                                          </p:stCondLst>
                                        </p:cTn>
                                        <p:tgtEl>
                                          <p:spTgt spid="210"/>
                                        </p:tgtEl>
                                        <p:attrNameLst>
                                          <p:attrName>style.visibility</p:attrName>
                                        </p:attrNameLst>
                                      </p:cBhvr>
                                      <p:to>
                                        <p:strVal val="visible"/>
                                      </p:to>
                                    </p:set>
                                  </p:childTnLst>
                                </p:cTn>
                              </p:par>
                            </p:childTnLst>
                          </p:cTn>
                        </p:par>
                        <p:par>
                          <p:cTn id="52" fill="hold">
                            <p:stCondLst>
                              <p:cond delay="4000"/>
                            </p:stCondLst>
                            <p:childTnLst>
                              <p:par>
                                <p:cTn id="53" presetID="35" presetClass="emph" presetSubtype="0" repeatCount="3000" fill="hold" nodeType="afterEffect">
                                  <p:stCondLst>
                                    <p:cond delay="500"/>
                                  </p:stCondLst>
                                  <p:childTnLst>
                                    <p:anim calcmode="discrete" valueType="str">
                                      <p:cBhvr>
                                        <p:cTn id="54" dur="1000" fill="hold"/>
                                        <p:tgtEl>
                                          <p:spTgt spid="210"/>
                                        </p:tgtEl>
                                        <p:attrNameLst>
                                          <p:attrName>style.visibility</p:attrName>
                                        </p:attrNameLst>
                                      </p:cBhvr>
                                      <p:tavLst>
                                        <p:tav tm="0">
                                          <p:val>
                                            <p:strVal val="hidden"/>
                                          </p:val>
                                        </p:tav>
                                        <p:tav tm="50000">
                                          <p:val>
                                            <p:strVal val="visible"/>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70" grpId="0"/>
      <p:bldP spid="178" grpId="0" bldLvl="0" animBg="1"/>
      <p:bldP spid="208" grpId="0" bldLvl="0" animBg="1"/>
      <p:bldP spid="208" grpId="1" bldLvl="0" animBg="1"/>
      <p:bldP spid="208" grpId="2" bldLvl="0" animBg="1"/>
      <p:bldP spid="209" grpId="0" bldLvl="0" animBg="1"/>
      <p:bldP spid="209" grpId="1" bldLvl="0" animBg="1"/>
      <p:bldP spid="204" grpId="0" bldLvl="0" animBg="1"/>
      <p:bldP spid="21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网络互联的目标</a:t>
            </a:r>
            <a:endParaRPr lang="zh-CN" altLang="en-US" dirty="0"/>
          </a:p>
        </p:txBody>
      </p:sp>
      <p:sp>
        <p:nvSpPr>
          <p:cNvPr id="3" name="内容占位符 2"/>
          <p:cNvSpPr>
            <a:spLocks noGrp="1"/>
          </p:cNvSpPr>
          <p:nvPr>
            <p:ph idx="1"/>
          </p:nvPr>
        </p:nvSpPr>
        <p:spPr>
          <a:xfrm>
            <a:off x="1428567" y="2406012"/>
            <a:ext cx="9601196" cy="3318936"/>
          </a:xfrm>
        </p:spPr>
        <p:txBody>
          <a:bodyPr/>
          <a:lstStyle/>
          <a:p>
            <a:pPr marL="0" indent="0">
              <a:lnSpc>
                <a:spcPct val="200000"/>
              </a:lnSpc>
              <a:buNone/>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透明通信：用户无需关心底层网络结构</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indent="0">
              <a:lnSpc>
                <a:spcPct val="200000"/>
              </a:lnSpc>
              <a:buNone/>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扩展性：支持大型网络的增长</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indent="0">
              <a:lnSpc>
                <a:spcPct val="200000"/>
              </a:lnSpc>
              <a:buNone/>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安全性：防止数据泄露和非法访问</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indent="0">
              <a:lnSpc>
                <a:spcPct val="200000"/>
              </a:lnSpc>
              <a:buNone/>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可靠性：即使部分网络故障，仍能通信</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子网规划问题</a:t>
            </a:r>
            <a:r>
              <a:rPr lang="en-US" altLang="zh-CN" dirty="0"/>
              <a:t>1</a:t>
            </a:r>
            <a:endParaRPr lang="zh-CN" altLang="en-US" dirty="0"/>
          </a:p>
        </p:txBody>
      </p:sp>
      <p:sp>
        <p:nvSpPr>
          <p:cNvPr id="5" name="文本框 4"/>
          <p:cNvSpPr txBox="1"/>
          <p:nvPr/>
        </p:nvSpPr>
        <p:spPr>
          <a:xfrm>
            <a:off x="1335465" y="2415031"/>
            <a:ext cx="4760535" cy="4042453"/>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条件：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20000"/>
              </a:lnSpc>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C</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类地址：</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201.222.5.0</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目标：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20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SubNet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 PC/</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SubNet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20000"/>
              </a:lnSpc>
              <a:buClr>
                <a:srgbClr val="009FF6"/>
              </a:buClr>
              <a:buFont typeface="Wingdings" panose="05000000000000000000" pitchFamily="2" charset="2"/>
              <a:buChar char="n"/>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20000"/>
              </a:lnSpc>
              <a:buClr>
                <a:srgbClr val="009FF6"/>
              </a:buClr>
              <a:buFont typeface="Wingdings" panose="05000000000000000000" pitchFamily="2" charset="2"/>
              <a:buChar char="n"/>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20000"/>
              </a:lnSpc>
              <a:buClr>
                <a:srgbClr val="009FF6"/>
              </a:buClr>
              <a:buFont typeface="Wingdings" panose="05000000000000000000" pitchFamily="2" charset="2"/>
              <a:buChar char="n"/>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文本框 5"/>
          <p:cNvSpPr txBox="1"/>
          <p:nvPr/>
        </p:nvSpPr>
        <p:spPr>
          <a:xfrm>
            <a:off x="6196614" y="2415031"/>
            <a:ext cx="5024761" cy="2269660"/>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结果：</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位子网号、</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位主机号</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201.222.5.8/255.255.255.248</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201.222.5.16/255.255.255.248</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lvl="1">
              <a:lnSpc>
                <a:spcPct val="120000"/>
              </a:lnSpc>
              <a:buClr>
                <a:srgbClr val="009FF6"/>
              </a:buClr>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子网规划问题</a:t>
            </a:r>
            <a:r>
              <a:rPr lang="en-US" altLang="zh-CN" dirty="0"/>
              <a:t>2</a:t>
            </a:r>
            <a:endParaRPr lang="zh-CN" altLang="en-US" dirty="0"/>
          </a:p>
        </p:txBody>
      </p:sp>
      <p:sp>
        <p:nvSpPr>
          <p:cNvPr id="4" name="文本框 3"/>
          <p:cNvSpPr txBox="1"/>
          <p:nvPr/>
        </p:nvSpPr>
        <p:spPr>
          <a:xfrm>
            <a:off x="1295402" y="4572002"/>
            <a:ext cx="10203189" cy="1827360"/>
          </a:xfrm>
          <a:prstGeom prst="rect">
            <a:avLst/>
          </a:prstGeom>
          <a:noFill/>
        </p:spPr>
        <p:txBody>
          <a:bodyPr wrap="square">
            <a:spAutoFit/>
          </a:bodyPr>
          <a:lstStyle/>
          <a:p>
            <a:pPr marL="342900" indent="-342900" defTabSz="914400">
              <a:lnSpc>
                <a:spcPct val="120000"/>
              </a:lnSpc>
              <a:buClr>
                <a:srgbClr val="009FF6"/>
              </a:buClr>
              <a:buFont typeface="+mj-ea"/>
              <a:buAutoNum type="circleNumDbPlain"/>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该批</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地址的网络地址是多少？</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mj-ea"/>
              <a:buAutoNum type="circleNumDbPlain"/>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该批</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地址的子网掩码是多少？</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mj-ea"/>
              <a:buAutoNum type="circleNumDbPlain"/>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如果针对该批</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地址进行进一步的子网划分，还可以划分为多少个子网？请用“</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网络地址</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子网掩码</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”来表示这些子网。</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 name="组合 4"/>
          <p:cNvGrpSpPr/>
          <p:nvPr/>
        </p:nvGrpSpPr>
        <p:grpSpPr>
          <a:xfrm>
            <a:off x="1844858" y="2488943"/>
            <a:ext cx="8468974" cy="1712577"/>
            <a:chOff x="1724819" y="2533650"/>
            <a:chExt cx="5704680" cy="1460878"/>
          </a:xfrm>
        </p:grpSpPr>
        <p:sp>
          <p:nvSpPr>
            <p:cNvPr id="6" name="矩形: 圆角 5"/>
            <p:cNvSpPr/>
            <p:nvPr/>
          </p:nvSpPr>
          <p:spPr>
            <a:xfrm>
              <a:off x="1791493" y="2533650"/>
              <a:ext cx="5638006" cy="1460878"/>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2363441" y="2692063"/>
              <a:ext cx="4830288" cy="1181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rPr>
                <a:t>某公司现获得了一批</a:t>
              </a:r>
              <a:r>
                <a:rPr kumimoji="0" lang="en-US" altLang="zh-CN" sz="28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rPr>
                <a:t>IP</a:t>
              </a:r>
              <a:r>
                <a:rPr kumimoji="0" lang="zh-CN" altLang="en-US" sz="28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rPr>
                <a:t>地址，是：         </a:t>
              </a:r>
              <a:r>
                <a:rPr kumimoji="0" lang="en-US" altLang="zh-CN" sz="2800" b="0" i="0" u="none" strike="noStrike" kern="0" cap="none" spc="0" normalizeH="0" baseline="0" noProof="0" dirty="0">
                  <a:ln>
                    <a:noFill/>
                  </a:ln>
                  <a:solidFill>
                    <a:srgbClr val="009FF6"/>
                  </a:solidFill>
                  <a:effectLst/>
                  <a:uLnTx/>
                  <a:uFillTx/>
                  <a:latin typeface="思源黑体 CN Medium" panose="020B0600000000000000" pitchFamily="34" charset="-122"/>
                  <a:ea typeface="思源黑体 CN Medium" panose="020B0600000000000000" pitchFamily="34" charset="-122"/>
                </a:rPr>
                <a:t>218.103.24.112~218.103.24.127</a:t>
              </a:r>
              <a:endParaRPr kumimoji="0" lang="en-US" altLang="zh-CN" sz="2800" b="0" i="0" u="none" strike="noStrike" kern="0" cap="none" spc="0" normalizeH="0" baseline="0" noProof="0" dirty="0">
                <a:ln>
                  <a:noFill/>
                </a:ln>
                <a:solidFill>
                  <a:srgbClr val="009FF6"/>
                </a:solidFill>
                <a:effectLst/>
                <a:uLnTx/>
                <a:uFillTx/>
                <a:latin typeface="思源黑体 CN Medium" panose="020B0600000000000000" pitchFamily="34" charset="-122"/>
                <a:ea typeface="思源黑体 CN Medium" panose="020B0600000000000000"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rPr>
                <a:t>请问：</a:t>
              </a:r>
              <a:endParaRPr kumimoji="0" lang="zh-CN" altLang="en-US" sz="28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endParaRPr>
            </a:p>
          </p:txBody>
        </p:sp>
        <p:sp>
          <p:nvSpPr>
            <p:cNvPr id="8" name="矩形: 圆角 7"/>
            <p:cNvSpPr/>
            <p:nvPr/>
          </p:nvSpPr>
          <p:spPr>
            <a:xfrm>
              <a:off x="1724819" y="2651156"/>
              <a:ext cx="5638006" cy="126316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66734" y="1849593"/>
            <a:ext cx="2341562" cy="23415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无类别域间路由</a:t>
            </a:r>
            <a:r>
              <a:rPr lang="en-US" altLang="zh-CN" dirty="0"/>
              <a:t>CIDR</a:t>
            </a:r>
            <a:br>
              <a:rPr lang="en-US" altLang="zh-CN" dirty="0"/>
            </a:br>
            <a:r>
              <a:rPr lang="en-US" altLang="zh-CN" dirty="0"/>
              <a:t>(Classless </a:t>
            </a:r>
            <a:r>
              <a:rPr lang="en-US" altLang="zh-CN" dirty="0" err="1"/>
              <a:t>InterDomain</a:t>
            </a:r>
            <a:r>
              <a:rPr lang="en-US" altLang="zh-CN" dirty="0"/>
              <a:t> Routing)</a:t>
            </a:r>
            <a:endParaRPr lang="zh-CN" altLang="en-US" dirty="0"/>
          </a:p>
        </p:txBody>
      </p:sp>
      <p:grpSp>
        <p:nvGrpSpPr>
          <p:cNvPr id="4" name="组合 3"/>
          <p:cNvGrpSpPr/>
          <p:nvPr/>
        </p:nvGrpSpPr>
        <p:grpSpPr>
          <a:xfrm>
            <a:off x="627393" y="2285999"/>
            <a:ext cx="1868094" cy="528836"/>
            <a:chOff x="1046014" y="1301120"/>
            <a:chExt cx="1783711" cy="504949"/>
          </a:xfrm>
        </p:grpSpPr>
        <p:grpSp>
          <p:nvGrpSpPr>
            <p:cNvPr id="5" name="组合 4"/>
            <p:cNvGrpSpPr/>
            <p:nvPr/>
          </p:nvGrpSpPr>
          <p:grpSpPr>
            <a:xfrm>
              <a:off x="1046014" y="1303133"/>
              <a:ext cx="222588" cy="470447"/>
              <a:chOff x="978301" y="1296101"/>
              <a:chExt cx="185184" cy="280596"/>
            </a:xfrm>
          </p:grpSpPr>
          <p:sp>
            <p:nvSpPr>
              <p:cNvPr id="8" name="平行四边形 7"/>
              <p:cNvSpPr/>
              <p:nvPr/>
            </p:nvSpPr>
            <p:spPr>
              <a:xfrm>
                <a:off x="978301" y="1296101"/>
                <a:ext cx="132314" cy="280594"/>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平行四边形 8"/>
              <p:cNvSpPr/>
              <p:nvPr/>
            </p:nvSpPr>
            <p:spPr>
              <a:xfrm>
                <a:off x="1035910" y="1296102"/>
                <a:ext cx="127575" cy="280595"/>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8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 name="流程图: 手动输入 6"/>
            <p:cNvSpPr/>
            <p:nvPr/>
          </p:nvSpPr>
          <p:spPr>
            <a:xfrm rot="5400000" flipV="1">
              <a:off x="1588070" y="913305"/>
              <a:ext cx="472455" cy="12480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55"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Arial" panose="020B0604020202020204" pitchFamily="34" charset="0"/>
              </a:endParaRPr>
            </a:p>
          </p:txBody>
        </p:sp>
        <p:sp>
          <p:nvSpPr>
            <p:cNvPr id="7" name="Text Box 79"/>
            <p:cNvSpPr txBox="1">
              <a:spLocks noChangeArrowheads="1"/>
            </p:cNvSpPr>
            <p:nvPr/>
          </p:nvSpPr>
          <p:spPr bwMode="auto">
            <a:xfrm>
              <a:off x="1351236" y="1335869"/>
              <a:ext cx="147848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背景</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grpSp>
        <p:nvGrpSpPr>
          <p:cNvPr id="10" name="组合 9"/>
          <p:cNvGrpSpPr/>
          <p:nvPr/>
        </p:nvGrpSpPr>
        <p:grpSpPr>
          <a:xfrm>
            <a:off x="788931" y="3069200"/>
            <a:ext cx="6257792" cy="498598"/>
            <a:chOff x="1403750" y="3579483"/>
            <a:chExt cx="6257792" cy="498598"/>
          </a:xfrm>
        </p:grpSpPr>
        <p:grpSp>
          <p:nvGrpSpPr>
            <p:cNvPr id="11" name="组合 10"/>
            <p:cNvGrpSpPr/>
            <p:nvPr/>
          </p:nvGrpSpPr>
          <p:grpSpPr>
            <a:xfrm>
              <a:off x="1403750" y="3593123"/>
              <a:ext cx="490436" cy="476221"/>
              <a:chOff x="1403750" y="3593123"/>
              <a:chExt cx="808892" cy="785446"/>
            </a:xfrm>
          </p:grpSpPr>
          <p:sp>
            <p:nvSpPr>
              <p:cNvPr id="13" name="对话气泡: 椭圆形 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2" name="Text Box 79"/>
            <p:cNvSpPr txBox="1">
              <a:spLocks noChangeArrowheads="1"/>
            </p:cNvSpPr>
            <p:nvPr/>
          </p:nvSpPr>
          <p:spPr bwMode="auto">
            <a:xfrm>
              <a:off x="2039966" y="3579483"/>
              <a:ext cx="562157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地址空间的利用率低</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地址空间面临耗尽</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p:cNvGrpSpPr/>
          <p:nvPr/>
        </p:nvGrpSpPr>
        <p:grpSpPr>
          <a:xfrm>
            <a:off x="788931" y="3569812"/>
            <a:ext cx="10881076" cy="2796856"/>
            <a:chOff x="1403750" y="3433786"/>
            <a:chExt cx="10786295" cy="3008403"/>
          </a:xfrm>
        </p:grpSpPr>
        <p:grpSp>
          <p:nvGrpSpPr>
            <p:cNvPr id="16" name="组合 15"/>
            <p:cNvGrpSpPr/>
            <p:nvPr/>
          </p:nvGrpSpPr>
          <p:grpSpPr>
            <a:xfrm>
              <a:off x="1403750" y="3593123"/>
              <a:ext cx="490436" cy="476221"/>
              <a:chOff x="1403750" y="3593123"/>
              <a:chExt cx="808892" cy="785446"/>
            </a:xfrm>
          </p:grpSpPr>
          <p:sp>
            <p:nvSpPr>
              <p:cNvPr id="18" name="对话气泡: 椭圆形 4"/>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7" name="Text Box 79"/>
            <p:cNvSpPr txBox="1">
              <a:spLocks noChangeArrowheads="1"/>
            </p:cNvSpPr>
            <p:nvPr/>
          </p:nvSpPr>
          <p:spPr bwMode="auto">
            <a:xfrm>
              <a:off x="1993630" y="3433786"/>
              <a:ext cx="10196415" cy="3008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某单位有</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2000</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台主机，按</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A/B/C</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分类地址来申请地址</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457200" marR="0" lvl="0" indent="-457200" defTabSz="914400" eaLnBrk="1" fontAlgn="auto" latinLnBrk="0" hangingPunct="1">
                <a:lnSpc>
                  <a:spcPct val="150000"/>
                </a:lnSpc>
                <a:spcBef>
                  <a:spcPts val="0"/>
                </a:spcBef>
                <a:spcAft>
                  <a:spcPts val="0"/>
                </a:spcAft>
                <a:buClrTx/>
                <a:buSzTx/>
                <a:buFont typeface="Wingdings" panose="05000000000000000000" pitchFamily="2" charset="2"/>
                <a:buChar char="p"/>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申请</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类网段（</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128.10.0.0</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），一个</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类网段，可容纳</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65000</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台主机</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但剩下的</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63000</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地址被浪费</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457200" marR="0" lvl="0" indent="-457200" defTabSz="914400" eaLnBrk="1" fontAlgn="auto" latinLnBrk="0" hangingPunct="1">
                <a:lnSpc>
                  <a:spcPct val="150000"/>
                </a:lnSpc>
                <a:spcBef>
                  <a:spcPts val="0"/>
                </a:spcBef>
                <a:spcAft>
                  <a:spcPts val="0"/>
                </a:spcAft>
                <a:buClrTx/>
                <a:buSzTx/>
                <a:buFont typeface="Wingdings" panose="05000000000000000000" pitchFamily="2" charset="2"/>
                <a:buChar char="p"/>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申请</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类网段（</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192.168.0.x/192.168.1.x/192.168.2.x….192.168.8.x</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），需要</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8</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类网段，申请管理复杂</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CIDR</a:t>
            </a:r>
            <a:r>
              <a:rPr lang="zh-CN" altLang="en-US" dirty="0"/>
              <a:t>编址格式</a:t>
            </a:r>
            <a:endParaRPr lang="zh-CN" altLang="en-US" dirty="0"/>
          </a:p>
        </p:txBody>
      </p:sp>
      <p:grpSp>
        <p:nvGrpSpPr>
          <p:cNvPr id="4" name="组合 3"/>
          <p:cNvGrpSpPr/>
          <p:nvPr/>
        </p:nvGrpSpPr>
        <p:grpSpPr>
          <a:xfrm>
            <a:off x="1822329" y="2952779"/>
            <a:ext cx="6203758" cy="476221"/>
            <a:chOff x="1403750" y="3593123"/>
            <a:chExt cx="6203758" cy="476221"/>
          </a:xfrm>
        </p:grpSpPr>
        <p:grpSp>
          <p:nvGrpSpPr>
            <p:cNvPr id="5" name="组合 4"/>
            <p:cNvGrpSpPr/>
            <p:nvPr/>
          </p:nvGrpSpPr>
          <p:grpSpPr>
            <a:xfrm>
              <a:off x="1403750" y="3593123"/>
              <a:ext cx="490436" cy="476221"/>
              <a:chOff x="1403750" y="3593123"/>
              <a:chExt cx="808892" cy="785446"/>
            </a:xfrm>
          </p:grpSpPr>
          <p:sp>
            <p:nvSpPr>
              <p:cNvPr id="7"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6" name="Text Box 79"/>
            <p:cNvSpPr txBox="1">
              <a:spLocks noChangeArrowheads="1"/>
            </p:cNvSpPr>
            <p:nvPr/>
          </p:nvSpPr>
          <p:spPr bwMode="auto">
            <a:xfrm>
              <a:off x="1985932" y="3593123"/>
              <a:ext cx="562157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{&lt;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网络前缀</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&gt;, &lt;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主机号</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&gt;} </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822329" y="3882381"/>
            <a:ext cx="6203758" cy="476221"/>
            <a:chOff x="1403750" y="3593123"/>
            <a:chExt cx="6203758" cy="476221"/>
          </a:xfrm>
        </p:grpSpPr>
        <p:grpSp>
          <p:nvGrpSpPr>
            <p:cNvPr id="10" name="组合 9"/>
            <p:cNvGrpSpPr/>
            <p:nvPr/>
          </p:nvGrpSpPr>
          <p:grpSpPr>
            <a:xfrm>
              <a:off x="1403750" y="3593123"/>
              <a:ext cx="490436" cy="476221"/>
              <a:chOff x="1403750" y="3593123"/>
              <a:chExt cx="808892" cy="785446"/>
            </a:xfrm>
          </p:grpSpPr>
          <p:sp>
            <p:nvSpPr>
              <p:cNvPr id="12"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1" name="Text Box 79"/>
            <p:cNvSpPr txBox="1">
              <a:spLocks noChangeArrowheads="1"/>
            </p:cNvSpPr>
            <p:nvPr/>
          </p:nvSpPr>
          <p:spPr bwMode="auto">
            <a:xfrm>
              <a:off x="1985932" y="3593123"/>
              <a:ext cx="562157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斜线记法：</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192.168.0.1/24</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 name="组合 13"/>
          <p:cNvGrpSpPr/>
          <p:nvPr/>
        </p:nvGrpSpPr>
        <p:grpSpPr>
          <a:xfrm>
            <a:off x="1822329" y="4811983"/>
            <a:ext cx="6203758" cy="476221"/>
            <a:chOff x="1403750" y="3593123"/>
            <a:chExt cx="6203758" cy="476221"/>
          </a:xfrm>
        </p:grpSpPr>
        <p:grpSp>
          <p:nvGrpSpPr>
            <p:cNvPr id="15" name="组合 14"/>
            <p:cNvGrpSpPr/>
            <p:nvPr/>
          </p:nvGrpSpPr>
          <p:grpSpPr>
            <a:xfrm>
              <a:off x="1403750" y="3593123"/>
              <a:ext cx="490436" cy="476221"/>
              <a:chOff x="1403750" y="3593123"/>
              <a:chExt cx="808892" cy="785446"/>
            </a:xfrm>
          </p:grpSpPr>
          <p:sp>
            <p:nvSpPr>
              <p:cNvPr id="17"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6" name="Text Box 79"/>
            <p:cNvSpPr txBox="1">
              <a:spLocks noChangeArrowheads="1"/>
            </p:cNvSpPr>
            <p:nvPr/>
          </p:nvSpPr>
          <p:spPr bwMode="auto">
            <a:xfrm>
              <a:off x="1985932" y="3593123"/>
              <a:ext cx="562157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简写记法：</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10.0.0.0/10              10/10</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75507" y="285571"/>
            <a:ext cx="8640986" cy="3065462"/>
            <a:chOff x="266187" y="393694"/>
            <a:chExt cx="8640986" cy="3065462"/>
          </a:xfrm>
        </p:grpSpPr>
        <p:grpSp>
          <p:nvGrpSpPr>
            <p:cNvPr id="102" name="Group 5"/>
            <p:cNvGrpSpPr/>
            <p:nvPr/>
          </p:nvGrpSpPr>
          <p:grpSpPr bwMode="auto">
            <a:xfrm>
              <a:off x="416999" y="739769"/>
              <a:ext cx="1427163" cy="696912"/>
              <a:chOff x="2592" y="1200"/>
              <a:chExt cx="2400" cy="1584"/>
            </a:xfrm>
          </p:grpSpPr>
          <p:grpSp>
            <p:nvGrpSpPr>
              <p:cNvPr id="103" name="Group 6"/>
              <p:cNvGrpSpPr/>
              <p:nvPr/>
            </p:nvGrpSpPr>
            <p:grpSpPr bwMode="auto">
              <a:xfrm>
                <a:off x="2606" y="1231"/>
                <a:ext cx="2386" cy="1553"/>
                <a:chOff x="3134" y="1375"/>
                <a:chExt cx="2386" cy="1553"/>
              </a:xfrm>
            </p:grpSpPr>
            <p:sp>
              <p:nvSpPr>
                <p:cNvPr id="113" name="Oval 7"/>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14" name="Oval 8"/>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15" name="Oval 9"/>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16" name="Oval 10"/>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17" name="Oval 11"/>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18" name="Oval 12"/>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19" name="Oval 13"/>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20" name="Oval 14"/>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21" name="Oval 15"/>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sp>
            <p:nvSpPr>
              <p:cNvPr id="104" name="Oval 16"/>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05" name="Oval 17"/>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06" name="Oval 18"/>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07" name="Oval 19"/>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08" name="Oval 20"/>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09" name="Oval 21"/>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10" name="Oval 22"/>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11" name="Oval 23"/>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12" name="Oval 24"/>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sp>
          <p:nvSpPr>
            <p:cNvPr id="122" name="Text Box 25"/>
            <p:cNvSpPr txBox="1">
              <a:spLocks noChangeArrowheads="1"/>
            </p:cNvSpPr>
            <p:nvPr/>
          </p:nvSpPr>
          <p:spPr bwMode="auto">
            <a:xfrm>
              <a:off x="640837" y="841369"/>
              <a:ext cx="1054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27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因特网</a:t>
              </a:r>
              <a:endParaRPr kumimoji="1" lang="zh-CN" altLang="en-US" sz="227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23" name="Oval 26"/>
            <p:cNvSpPr>
              <a:spLocks noChangeArrowheads="1"/>
            </p:cNvSpPr>
            <p:nvPr/>
          </p:nvSpPr>
          <p:spPr bwMode="auto">
            <a:xfrm>
              <a:off x="3645974" y="600069"/>
              <a:ext cx="2481263" cy="906462"/>
            </a:xfrm>
            <a:prstGeom prst="ellipse">
              <a:avLst/>
            </a:prstGeom>
            <a:solidFill>
              <a:srgbClr val="009FF6"/>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24" name="Oval 27"/>
            <p:cNvSpPr>
              <a:spLocks noChangeArrowheads="1"/>
            </p:cNvSpPr>
            <p:nvPr/>
          </p:nvSpPr>
          <p:spPr bwMode="auto">
            <a:xfrm>
              <a:off x="4183746" y="751712"/>
              <a:ext cx="1579563" cy="628650"/>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25" name="Text Box 28"/>
            <p:cNvSpPr txBox="1">
              <a:spLocks noChangeArrowheads="1"/>
            </p:cNvSpPr>
            <p:nvPr/>
          </p:nvSpPr>
          <p:spPr bwMode="auto">
            <a:xfrm>
              <a:off x="4130686" y="877630"/>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206.0.68.0/22</a:t>
              </a:r>
              <a:endPar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26" name="Text Box 29"/>
            <p:cNvSpPr txBox="1">
              <a:spLocks noChangeArrowheads="1"/>
            </p:cNvSpPr>
            <p:nvPr/>
          </p:nvSpPr>
          <p:spPr bwMode="auto">
            <a:xfrm>
              <a:off x="2145787" y="668331"/>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206.0.64.0/18</a:t>
              </a:r>
              <a:endParaRPr kumimoji="1" lang="en-US" altLang="zh-CN" sz="180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27" name="AutoShape 30"/>
            <p:cNvSpPr>
              <a:spLocks noChangeArrowheads="1"/>
            </p:cNvSpPr>
            <p:nvPr/>
          </p:nvSpPr>
          <p:spPr bwMode="auto">
            <a:xfrm>
              <a:off x="1920362" y="965194"/>
              <a:ext cx="1652587" cy="209550"/>
            </a:xfrm>
            <a:prstGeom prst="leftArrow">
              <a:avLst>
                <a:gd name="adj1" fmla="val 50000"/>
                <a:gd name="adj2" fmla="val 197159"/>
              </a:avLst>
            </a:prstGeom>
            <a:solidFill>
              <a:schemeClr val="hlink"/>
            </a:solidFill>
            <a:ln w="9525">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28" name="Text Box 31"/>
            <p:cNvSpPr txBox="1">
              <a:spLocks noChangeArrowheads="1"/>
            </p:cNvSpPr>
            <p:nvPr/>
          </p:nvSpPr>
          <p:spPr bwMode="auto">
            <a:xfrm>
              <a:off x="3498337" y="393694"/>
              <a:ext cx="66236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270" b="1"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ISP</a:t>
              </a:r>
              <a:endParaRPr kumimoji="1" lang="en-US" altLang="zh-CN" sz="2270" b="1"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29" name="Text Box 32"/>
            <p:cNvSpPr txBox="1">
              <a:spLocks noChangeArrowheads="1"/>
            </p:cNvSpPr>
            <p:nvPr/>
          </p:nvSpPr>
          <p:spPr bwMode="auto">
            <a:xfrm>
              <a:off x="6278049" y="461956"/>
              <a:ext cx="100380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27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大学 </a:t>
              </a:r>
              <a:r>
                <a:rPr kumimoji="1" lang="en-US" altLang="zh-CN" sz="227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X</a:t>
              </a:r>
              <a:endParaRPr kumimoji="1" lang="en-US" altLang="zh-CN" sz="227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30" name="Line 33"/>
            <p:cNvSpPr>
              <a:spLocks noChangeShapeType="1"/>
            </p:cNvSpPr>
            <p:nvPr/>
          </p:nvSpPr>
          <p:spPr bwMode="auto">
            <a:xfrm flipV="1">
              <a:off x="5676387" y="739769"/>
              <a:ext cx="601662" cy="2079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35" name="AutoShape 38"/>
            <p:cNvSpPr>
              <a:spLocks noChangeArrowheads="1"/>
            </p:cNvSpPr>
            <p:nvPr/>
          </p:nvSpPr>
          <p:spPr bwMode="auto">
            <a:xfrm rot="1625099">
              <a:off x="5427149" y="1597019"/>
              <a:ext cx="2365375" cy="163512"/>
            </a:xfrm>
            <a:prstGeom prst="leftArrow">
              <a:avLst>
                <a:gd name="adj1" fmla="val 27083"/>
                <a:gd name="adj2" fmla="val 410943"/>
              </a:avLst>
            </a:prstGeom>
            <a:solidFill>
              <a:srgbClr val="66CCFF"/>
            </a:solidFill>
            <a:ln w="9525">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36" name="Oval 39"/>
            <p:cNvSpPr>
              <a:spLocks noChangeArrowheads="1"/>
            </p:cNvSpPr>
            <p:nvPr/>
          </p:nvSpPr>
          <p:spPr bwMode="auto">
            <a:xfrm>
              <a:off x="7028937" y="2133594"/>
              <a:ext cx="1878012"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37" name="Text Box 40"/>
            <p:cNvSpPr txBox="1">
              <a:spLocks noChangeArrowheads="1"/>
            </p:cNvSpPr>
            <p:nvPr/>
          </p:nvSpPr>
          <p:spPr bwMode="auto">
            <a:xfrm>
              <a:off x="7196738" y="2392679"/>
              <a:ext cx="1542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206.0.71.128/26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206.0.71.192/26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38" name="AutoShape 41"/>
            <p:cNvSpPr>
              <a:spLocks noChangeArrowheads="1"/>
            </p:cNvSpPr>
            <p:nvPr/>
          </p:nvSpPr>
          <p:spPr bwMode="auto">
            <a:xfrm rot="8870696">
              <a:off x="1964812" y="1687506"/>
              <a:ext cx="2527300" cy="174625"/>
            </a:xfrm>
            <a:prstGeom prst="leftArrow">
              <a:avLst>
                <a:gd name="adj1" fmla="val 27083"/>
                <a:gd name="adj2" fmla="val 411133"/>
              </a:avLst>
            </a:prstGeom>
            <a:solidFill>
              <a:srgbClr val="66CCFF"/>
            </a:solidFill>
            <a:ln w="9525">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39" name="Oval 42"/>
            <p:cNvSpPr>
              <a:spLocks noChangeArrowheads="1"/>
            </p:cNvSpPr>
            <p:nvPr/>
          </p:nvSpPr>
          <p:spPr bwMode="auto">
            <a:xfrm>
              <a:off x="266187" y="2133594"/>
              <a:ext cx="2254250"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40" name="Text Box 43"/>
            <p:cNvSpPr txBox="1">
              <a:spLocks noChangeArrowheads="1"/>
            </p:cNvSpPr>
            <p:nvPr/>
          </p:nvSpPr>
          <p:spPr bwMode="auto">
            <a:xfrm>
              <a:off x="660816" y="2395531"/>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206.0.68.0/25</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206.0.68.128/25</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206.0.69.0/25</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206.0.69.128/25</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41" name="AutoShape 44"/>
            <p:cNvSpPr>
              <a:spLocks noChangeArrowheads="1"/>
            </p:cNvSpPr>
            <p:nvPr/>
          </p:nvSpPr>
          <p:spPr bwMode="auto">
            <a:xfrm rot="7490917">
              <a:off x="3273706" y="1896262"/>
              <a:ext cx="2025650" cy="179387"/>
            </a:xfrm>
            <a:prstGeom prst="leftArrow">
              <a:avLst>
                <a:gd name="adj1" fmla="val 27083"/>
                <a:gd name="adj2" fmla="val 320778"/>
              </a:avLst>
            </a:prstGeom>
            <a:solidFill>
              <a:srgbClr val="66CCFF"/>
            </a:solidFill>
            <a:ln w="9525">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42" name="Oval 45"/>
            <p:cNvSpPr>
              <a:spLocks noChangeArrowheads="1"/>
            </p:cNvSpPr>
            <p:nvPr/>
          </p:nvSpPr>
          <p:spPr bwMode="auto">
            <a:xfrm>
              <a:off x="2671249" y="2133594"/>
              <a:ext cx="2252663"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43" name="Text Box 46"/>
            <p:cNvSpPr txBox="1">
              <a:spLocks noChangeArrowheads="1"/>
            </p:cNvSpPr>
            <p:nvPr/>
          </p:nvSpPr>
          <p:spPr bwMode="auto">
            <a:xfrm>
              <a:off x="3045028" y="2418865"/>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206.0.70.0/26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206.0.70.64/26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206.0.70.128/26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206.0.70.192/26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44" name="Rectangle 47"/>
            <p:cNvSpPr>
              <a:spLocks noChangeArrowheads="1"/>
            </p:cNvSpPr>
            <p:nvPr/>
          </p:nvSpPr>
          <p:spPr bwMode="auto">
            <a:xfrm>
              <a:off x="3572949" y="1863719"/>
              <a:ext cx="1276350"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45" name="Text Box 48"/>
            <p:cNvSpPr txBox="1">
              <a:spLocks noChangeArrowheads="1"/>
            </p:cNvSpPr>
            <p:nvPr/>
          </p:nvSpPr>
          <p:spPr bwMode="auto">
            <a:xfrm>
              <a:off x="3498337"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206.0.70.0/24</a:t>
              </a:r>
              <a:endParaRPr kumimoji="1" lang="en-US" altLang="zh-CN" sz="180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46" name="AutoShape 49"/>
            <p:cNvSpPr>
              <a:spLocks noChangeArrowheads="1"/>
            </p:cNvSpPr>
            <p:nvPr/>
          </p:nvSpPr>
          <p:spPr bwMode="auto">
            <a:xfrm rot="14362323" flipH="1">
              <a:off x="4696899" y="1943094"/>
              <a:ext cx="2025650" cy="177800"/>
            </a:xfrm>
            <a:prstGeom prst="leftArrow">
              <a:avLst>
                <a:gd name="adj1" fmla="val 27083"/>
                <a:gd name="adj2" fmla="val 323642"/>
              </a:avLst>
            </a:prstGeom>
            <a:solidFill>
              <a:srgbClr val="66CCFF"/>
            </a:solidFill>
            <a:ln w="9525">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47" name="Rectangle 50"/>
            <p:cNvSpPr>
              <a:spLocks noChangeArrowheads="1"/>
            </p:cNvSpPr>
            <p:nvPr/>
          </p:nvSpPr>
          <p:spPr bwMode="auto">
            <a:xfrm>
              <a:off x="5150924" y="1881181"/>
              <a:ext cx="1266825" cy="173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48" name="Text Box 51"/>
            <p:cNvSpPr txBox="1">
              <a:spLocks noChangeArrowheads="1"/>
            </p:cNvSpPr>
            <p:nvPr/>
          </p:nvSpPr>
          <p:spPr bwMode="auto">
            <a:xfrm>
              <a:off x="5074724" y="1770056"/>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206.0.71.0/25</a:t>
              </a:r>
              <a:endPar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49" name="Oval 52"/>
            <p:cNvSpPr>
              <a:spLocks noChangeArrowheads="1"/>
            </p:cNvSpPr>
            <p:nvPr/>
          </p:nvSpPr>
          <p:spPr bwMode="auto">
            <a:xfrm>
              <a:off x="5001699" y="2133594"/>
              <a:ext cx="1878013"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0" name="Text Box 53"/>
            <p:cNvSpPr txBox="1">
              <a:spLocks noChangeArrowheads="1"/>
            </p:cNvSpPr>
            <p:nvPr/>
          </p:nvSpPr>
          <p:spPr bwMode="auto">
            <a:xfrm>
              <a:off x="5220796" y="2421720"/>
              <a:ext cx="1439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206.0.71.0/26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206.0.71.64/26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2" name="Rectangle 54"/>
            <p:cNvSpPr>
              <a:spLocks noChangeArrowheads="1"/>
            </p:cNvSpPr>
            <p:nvPr/>
          </p:nvSpPr>
          <p:spPr bwMode="auto">
            <a:xfrm>
              <a:off x="7028937" y="1855781"/>
              <a:ext cx="1493837"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3" name="Text Box 55"/>
            <p:cNvSpPr txBox="1">
              <a:spLocks noChangeArrowheads="1"/>
            </p:cNvSpPr>
            <p:nvPr/>
          </p:nvSpPr>
          <p:spPr bwMode="auto">
            <a:xfrm>
              <a:off x="6980042" y="1755769"/>
              <a:ext cx="1927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206.0.71.128/25</a:t>
              </a:r>
              <a:endParaRPr kumimoji="1" lang="en-US" altLang="zh-CN" sz="180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4" name="Rectangle 56"/>
            <p:cNvSpPr>
              <a:spLocks noChangeArrowheads="1"/>
            </p:cNvSpPr>
            <p:nvPr/>
          </p:nvSpPr>
          <p:spPr bwMode="auto">
            <a:xfrm>
              <a:off x="1994974" y="1855781"/>
              <a:ext cx="1266825"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5" name="Text Box 57"/>
            <p:cNvSpPr txBox="1">
              <a:spLocks noChangeArrowheads="1"/>
            </p:cNvSpPr>
            <p:nvPr/>
          </p:nvSpPr>
          <p:spPr bwMode="auto">
            <a:xfrm>
              <a:off x="1918774"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206.0.68.0/23</a:t>
              </a:r>
              <a:endPar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31" name="Text Box 34"/>
            <p:cNvSpPr txBox="1">
              <a:spLocks noChangeArrowheads="1"/>
            </p:cNvSpPr>
            <p:nvPr/>
          </p:nvSpPr>
          <p:spPr bwMode="auto">
            <a:xfrm>
              <a:off x="993636" y="2146870"/>
              <a:ext cx="6699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一系</a:t>
              </a:r>
              <a:endPar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32" name="Text Box 35"/>
            <p:cNvSpPr txBox="1">
              <a:spLocks noChangeArrowheads="1"/>
            </p:cNvSpPr>
            <p:nvPr/>
          </p:nvSpPr>
          <p:spPr bwMode="auto">
            <a:xfrm>
              <a:off x="3470359" y="2129777"/>
              <a:ext cx="6699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二系</a:t>
              </a:r>
              <a:endPar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33" name="Text Box 36"/>
            <p:cNvSpPr txBox="1">
              <a:spLocks noChangeArrowheads="1"/>
            </p:cNvSpPr>
            <p:nvPr/>
          </p:nvSpPr>
          <p:spPr bwMode="auto">
            <a:xfrm>
              <a:off x="5606536" y="2131030"/>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三系</a:t>
              </a:r>
              <a:endPar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34" name="Text Box 37"/>
            <p:cNvSpPr txBox="1">
              <a:spLocks noChangeArrowheads="1"/>
            </p:cNvSpPr>
            <p:nvPr/>
          </p:nvSpPr>
          <p:spPr bwMode="auto">
            <a:xfrm>
              <a:off x="7633774" y="2137094"/>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四系</a:t>
              </a:r>
              <a:endPar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grpSp>
      <p:graphicFrame>
        <p:nvGraphicFramePr>
          <p:cNvPr id="2" name="表格 1"/>
          <p:cNvGraphicFramePr>
            <a:graphicFrameLocks noGrp="1"/>
          </p:cNvGraphicFramePr>
          <p:nvPr/>
        </p:nvGraphicFramePr>
        <p:xfrm>
          <a:off x="731521" y="3490176"/>
          <a:ext cx="10989424" cy="3200400"/>
        </p:xfrm>
        <a:graphic>
          <a:graphicData uri="http://schemas.openxmlformats.org/drawingml/2006/table">
            <a:tbl>
              <a:tblPr firstRow="1" bandRow="1">
                <a:tableStyleId>{BDBED569-4797-4DF1-A0F4-6AAB3CD982D8}</a:tableStyleId>
              </a:tblPr>
              <a:tblGrid>
                <a:gridCol w="1327210"/>
                <a:gridCol w="2890886"/>
                <a:gridCol w="5325369"/>
                <a:gridCol w="1445959"/>
              </a:tblGrid>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单位 </a:t>
                      </a:r>
                      <a:endParaRPr lang="zh-CN" altLang="en-US" sz="2400" dirty="0"/>
                    </a:p>
                  </a:txBody>
                  <a:tcPr>
                    <a:solidFill>
                      <a:srgbClr val="009FF6">
                        <a:alpha val="18000"/>
                      </a:srgbClr>
                    </a:solidFill>
                  </a:tcPr>
                </a:tc>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地址块 </a:t>
                      </a:r>
                      <a:endParaRPr lang="zh-CN" altLang="en-US" sz="2400" dirty="0"/>
                    </a:p>
                  </a:txBody>
                  <a:tcPr>
                    <a:solidFill>
                      <a:srgbClr val="009FF6">
                        <a:alpha val="18000"/>
                      </a:srgbClr>
                    </a:solidFill>
                  </a:tcPr>
                </a:tc>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二进制表示 </a:t>
                      </a:r>
                      <a:endParaRPr lang="zh-CN" altLang="en-US" sz="2400" dirty="0"/>
                    </a:p>
                  </a:txBody>
                  <a:tcPr>
                    <a:solidFill>
                      <a:srgbClr val="009FF6">
                        <a:alpha val="18000"/>
                      </a:srgbClr>
                    </a:solidFill>
                  </a:tcPr>
                </a:tc>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地址数</a:t>
                      </a:r>
                      <a:endParaRPr lang="zh-CN" altLang="en-US" sz="2400" dirty="0"/>
                    </a:p>
                  </a:txBody>
                  <a:tcPr>
                    <a:solidFill>
                      <a:srgbClr val="009FF6">
                        <a:alpha val="18000"/>
                      </a:srgbClr>
                    </a:solidFill>
                  </a:tcPr>
                </a:tc>
              </a:tr>
              <a:tr h="370840">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ISP </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206.0.64.0/18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11001110.00000000.01*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16384</a:t>
                      </a:r>
                      <a:endParaRPr kumimoji="1" lang="en-US" altLang="zh-CN" sz="2400" u="none" dirty="0">
                        <a:latin typeface="思源黑体 CN Medium" panose="020B0600000000000000" pitchFamily="34" charset="-122"/>
                        <a:ea typeface="思源黑体 CN Medium" panose="020B0600000000000000" pitchFamily="34" charset="-122"/>
                      </a:endParaRPr>
                    </a:p>
                  </a:txBody>
                  <a:tcPr>
                    <a:solidFill>
                      <a:srgbClr val="009FF6">
                        <a:alpha val="18000"/>
                      </a:srgbClr>
                    </a:solidFill>
                  </a:tcPr>
                </a:tc>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大学 </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206.0.68.0/22</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11001110.00000000.010001*</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1024</a:t>
                      </a:r>
                      <a:endParaRPr kumimoji="1" lang="en-US" altLang="zh-CN" sz="2400" u="none" dirty="0">
                        <a:latin typeface="思源黑体 CN Medium" panose="020B0600000000000000" pitchFamily="34" charset="-122"/>
                        <a:ea typeface="思源黑体 CN Medium" panose="020B0600000000000000" pitchFamily="34" charset="-122"/>
                      </a:endParaRPr>
                    </a:p>
                  </a:txBody>
                  <a:tcPr>
                    <a:solidFill>
                      <a:srgbClr val="009FF6">
                        <a:alpha val="18000"/>
                      </a:srgbClr>
                    </a:solidFill>
                  </a:tcPr>
                </a:tc>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一系</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206.0.68.0/23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11001110.00000000.0100010*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512</a:t>
                      </a:r>
                      <a:endParaRPr kumimoji="1" lang="en-US" altLang="zh-CN" sz="2400" u="none" dirty="0">
                        <a:latin typeface="思源黑体 CN Medium" panose="020B0600000000000000" pitchFamily="34" charset="-122"/>
                        <a:ea typeface="思源黑体 CN Medium" panose="020B0600000000000000" pitchFamily="34" charset="-122"/>
                      </a:endParaRPr>
                    </a:p>
                  </a:txBody>
                  <a:tcPr>
                    <a:solidFill>
                      <a:srgbClr val="009FF6">
                        <a:alpha val="18000"/>
                      </a:srgbClr>
                    </a:solidFill>
                  </a:tcPr>
                </a:tc>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二系 </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206.0.70.0/24</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11001110.00000000.01000110.*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256</a:t>
                      </a:r>
                      <a:endParaRPr kumimoji="1" lang="en-US" altLang="zh-CN" sz="2400" u="none" dirty="0">
                        <a:latin typeface="思源黑体 CN Medium" panose="020B0600000000000000" pitchFamily="34" charset="-122"/>
                        <a:ea typeface="思源黑体 CN Medium" panose="020B0600000000000000" pitchFamily="34" charset="-122"/>
                      </a:endParaRPr>
                    </a:p>
                  </a:txBody>
                  <a:tcPr>
                    <a:solidFill>
                      <a:srgbClr val="009FF6">
                        <a:alpha val="18000"/>
                      </a:srgbClr>
                    </a:solidFill>
                  </a:tcPr>
                </a:tc>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三系</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206.0.71.0/25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11001110.00000000.01000111.0*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128</a:t>
                      </a:r>
                      <a:endParaRPr kumimoji="1" lang="en-US" altLang="zh-CN" sz="2400" u="none" dirty="0">
                        <a:latin typeface="思源黑体 CN Medium" panose="020B0600000000000000" pitchFamily="34" charset="-122"/>
                        <a:ea typeface="思源黑体 CN Medium" panose="020B0600000000000000" pitchFamily="34" charset="-122"/>
                      </a:endParaRPr>
                    </a:p>
                  </a:txBody>
                  <a:tcPr>
                    <a:solidFill>
                      <a:srgbClr val="009FF6">
                        <a:alpha val="18000"/>
                      </a:srgbClr>
                    </a:solidFill>
                  </a:tcPr>
                </a:tc>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四系</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206.0.71.128/25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11001110.00000000.01000111.1*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128</a:t>
                      </a:r>
                      <a:endParaRPr kumimoji="1" lang="en-US" altLang="zh-CN" sz="2400" u="none" dirty="0">
                        <a:latin typeface="思源黑体 CN Medium" panose="020B0600000000000000" pitchFamily="34" charset="-122"/>
                        <a:ea typeface="思源黑体 CN Medium" panose="020B0600000000000000" pitchFamily="34" charset="-122"/>
                      </a:endParaRPr>
                    </a:p>
                  </a:txBody>
                  <a:tcPr>
                    <a:solidFill>
                      <a:srgbClr val="009FF6">
                        <a:alpha val="18000"/>
                      </a:srgb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 Box 29"/>
          <p:cNvSpPr txBox="1">
            <a:spLocks noChangeArrowheads="1"/>
          </p:cNvSpPr>
          <p:nvPr/>
        </p:nvSpPr>
        <p:spPr bwMode="auto">
          <a:xfrm>
            <a:off x="3616310" y="604541"/>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206.0.64.0/18</a:t>
            </a:r>
            <a:endPar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grpSp>
        <p:nvGrpSpPr>
          <p:cNvPr id="64" name="组合 63"/>
          <p:cNvGrpSpPr/>
          <p:nvPr/>
        </p:nvGrpSpPr>
        <p:grpSpPr>
          <a:xfrm>
            <a:off x="581226" y="4099734"/>
            <a:ext cx="10923589" cy="1492901"/>
            <a:chOff x="612315" y="5299868"/>
            <a:chExt cx="4015669" cy="2304001"/>
          </a:xfrm>
        </p:grpSpPr>
        <p:sp>
          <p:nvSpPr>
            <p:cNvPr id="65" name="矩形: 圆角 47"/>
            <p:cNvSpPr/>
            <p:nvPr/>
          </p:nvSpPr>
          <p:spPr>
            <a:xfrm>
              <a:off x="612315" y="5299868"/>
              <a:ext cx="4015669" cy="2304001"/>
            </a:xfrm>
            <a:prstGeom prst="roundRect">
              <a:avLst>
                <a:gd name="adj" fmla="val 7327"/>
              </a:avLst>
            </a:prstGeom>
            <a:solidFill>
              <a:srgbClr val="00B0F0">
                <a:alpha val="18000"/>
              </a:srgbClr>
            </a:solidFill>
            <a:ln>
              <a:no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8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Text Box 79"/>
            <p:cNvSpPr txBox="1">
              <a:spLocks noChangeArrowheads="1"/>
            </p:cNvSpPr>
            <p:nvPr/>
          </p:nvSpPr>
          <p:spPr bwMode="auto">
            <a:xfrm>
              <a:off x="641099" y="5438108"/>
              <a:ext cx="3894324" cy="189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这个 </a:t>
              </a:r>
              <a:r>
                <a:rPr kumimoji="1" lang="en-US" altLang="zh-CN"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ISP </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共有 </a:t>
              </a:r>
              <a:r>
                <a:rPr kumimoji="1" lang="en-US" altLang="zh-CN"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64 </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个 </a:t>
              </a:r>
              <a:r>
                <a:rPr kumimoji="1" lang="en-US" altLang="zh-CN"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C </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类网络。如果不采用 </a:t>
              </a:r>
              <a:r>
                <a:rPr kumimoji="1" lang="en-US" altLang="zh-CN"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CIDR </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技术，则在与该 </a:t>
              </a:r>
              <a:r>
                <a:rPr kumimoji="1" lang="en-US" altLang="zh-CN"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ISP </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的路由器交换路由信息的每一个路由器的路由表中，就需要有 </a:t>
              </a:r>
              <a:r>
                <a:rPr kumimoji="1" lang="en-US" altLang="zh-CN"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64 </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个项目。但采用地址聚合后，只需用路由聚合后的 </a:t>
              </a:r>
              <a:r>
                <a:rPr kumimoji="1" lang="en-US" altLang="zh-CN"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1 </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个项目 </a:t>
              </a:r>
              <a:r>
                <a:rPr kumimoji="1" lang="en-US" altLang="zh-CN"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206.0.64.0/18 </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就能找到该 </a:t>
              </a:r>
              <a:r>
                <a:rPr kumimoji="1" lang="en-US" altLang="zh-CN"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ISP</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rPr>
                <a:t>。 </a:t>
              </a:r>
              <a:endParaRPr kumimoji="1" lang="zh-CN" altLang="en-US" sz="24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endParaRPr>
            </a:p>
          </p:txBody>
        </p:sp>
      </p:grpSp>
      <p:grpSp>
        <p:nvGrpSpPr>
          <p:cNvPr id="59" name="组合 58"/>
          <p:cNvGrpSpPr/>
          <p:nvPr/>
        </p:nvGrpSpPr>
        <p:grpSpPr>
          <a:xfrm>
            <a:off x="1886296" y="363538"/>
            <a:ext cx="8640762" cy="3065462"/>
            <a:chOff x="266187" y="393694"/>
            <a:chExt cx="8640762" cy="3065462"/>
          </a:xfrm>
        </p:grpSpPr>
        <p:grpSp>
          <p:nvGrpSpPr>
            <p:cNvPr id="60" name="Group 5"/>
            <p:cNvGrpSpPr/>
            <p:nvPr/>
          </p:nvGrpSpPr>
          <p:grpSpPr bwMode="auto">
            <a:xfrm>
              <a:off x="416999" y="739769"/>
              <a:ext cx="1427163" cy="696912"/>
              <a:chOff x="2592" y="1200"/>
              <a:chExt cx="2400" cy="1584"/>
            </a:xfrm>
          </p:grpSpPr>
          <p:grpSp>
            <p:nvGrpSpPr>
              <p:cNvPr id="97" name="Group 6"/>
              <p:cNvGrpSpPr/>
              <p:nvPr/>
            </p:nvGrpSpPr>
            <p:grpSpPr bwMode="auto">
              <a:xfrm>
                <a:off x="2606" y="1231"/>
                <a:ext cx="2386" cy="1553"/>
                <a:chOff x="3134" y="1375"/>
                <a:chExt cx="2386" cy="1553"/>
              </a:xfrm>
            </p:grpSpPr>
            <p:sp>
              <p:nvSpPr>
                <p:cNvPr id="160" name="Oval 7"/>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61" name="Oval 8"/>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62" name="Oval 9"/>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63" name="Oval 10"/>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64" name="Oval 11"/>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65" name="Oval 12"/>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66" name="Oval 13"/>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67" name="Oval 14"/>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68" name="Oval 15"/>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sp>
            <p:nvSpPr>
              <p:cNvPr id="98" name="Oval 16"/>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99" name="Oval 17"/>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00" name="Oval 18"/>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01" name="Oval 19"/>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1" name="Oval 20"/>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6" name="Oval 21"/>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7" name="Oval 22"/>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8" name="Oval 23"/>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159" name="Oval 24"/>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grpSp>
        <p:sp>
          <p:nvSpPr>
            <p:cNvPr id="61" name="Text Box 25"/>
            <p:cNvSpPr txBox="1">
              <a:spLocks noChangeArrowheads="1"/>
            </p:cNvSpPr>
            <p:nvPr/>
          </p:nvSpPr>
          <p:spPr bwMode="auto">
            <a:xfrm>
              <a:off x="640837" y="841369"/>
              <a:ext cx="1054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27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因特网</a:t>
              </a:r>
              <a:endParaRPr kumimoji="1" lang="zh-CN" altLang="en-US" sz="227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62" name="Oval 26"/>
            <p:cNvSpPr>
              <a:spLocks noChangeArrowheads="1"/>
            </p:cNvSpPr>
            <p:nvPr/>
          </p:nvSpPr>
          <p:spPr bwMode="auto">
            <a:xfrm>
              <a:off x="3645974" y="600069"/>
              <a:ext cx="2481263" cy="906462"/>
            </a:xfrm>
            <a:prstGeom prst="ellipse">
              <a:avLst/>
            </a:prstGeom>
            <a:solidFill>
              <a:srgbClr val="009FF6"/>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63" name="Oval 27"/>
            <p:cNvSpPr>
              <a:spLocks noChangeArrowheads="1"/>
            </p:cNvSpPr>
            <p:nvPr/>
          </p:nvSpPr>
          <p:spPr bwMode="auto">
            <a:xfrm>
              <a:off x="4183746" y="751712"/>
              <a:ext cx="1579563" cy="628650"/>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67" name="Text Box 28"/>
            <p:cNvSpPr txBox="1">
              <a:spLocks noChangeArrowheads="1"/>
            </p:cNvSpPr>
            <p:nvPr/>
          </p:nvSpPr>
          <p:spPr bwMode="auto">
            <a:xfrm>
              <a:off x="4130686" y="877630"/>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206.0.68.0/22</a:t>
              </a:r>
              <a:endPar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69" name="AutoShape 30"/>
            <p:cNvSpPr>
              <a:spLocks noChangeArrowheads="1"/>
            </p:cNvSpPr>
            <p:nvPr/>
          </p:nvSpPr>
          <p:spPr bwMode="auto">
            <a:xfrm>
              <a:off x="1920362" y="965194"/>
              <a:ext cx="1652587" cy="209550"/>
            </a:xfrm>
            <a:prstGeom prst="leftArrow">
              <a:avLst>
                <a:gd name="adj1" fmla="val 50000"/>
                <a:gd name="adj2" fmla="val 197159"/>
              </a:avLst>
            </a:prstGeom>
            <a:solidFill>
              <a:schemeClr val="hlink"/>
            </a:solidFill>
            <a:ln w="9525">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70" name="Text Box 31"/>
            <p:cNvSpPr txBox="1">
              <a:spLocks noChangeArrowheads="1"/>
            </p:cNvSpPr>
            <p:nvPr/>
          </p:nvSpPr>
          <p:spPr bwMode="auto">
            <a:xfrm>
              <a:off x="3498337" y="393694"/>
              <a:ext cx="66236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270" b="1"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ISP</a:t>
              </a:r>
              <a:endParaRPr kumimoji="1" lang="en-US" altLang="zh-CN" sz="2270" b="1"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71" name="Text Box 32"/>
            <p:cNvSpPr txBox="1">
              <a:spLocks noChangeArrowheads="1"/>
            </p:cNvSpPr>
            <p:nvPr/>
          </p:nvSpPr>
          <p:spPr bwMode="auto">
            <a:xfrm>
              <a:off x="6278049" y="461956"/>
              <a:ext cx="100380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27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大学 </a:t>
              </a:r>
              <a:r>
                <a:rPr kumimoji="1" lang="en-US" altLang="zh-CN" sz="227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X</a:t>
              </a:r>
              <a:endParaRPr kumimoji="1" lang="en-US" altLang="zh-CN" sz="227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72" name="Line 33"/>
            <p:cNvSpPr>
              <a:spLocks noChangeShapeType="1"/>
            </p:cNvSpPr>
            <p:nvPr/>
          </p:nvSpPr>
          <p:spPr bwMode="auto">
            <a:xfrm flipV="1">
              <a:off x="5676387" y="739769"/>
              <a:ext cx="601662" cy="2079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73" name="AutoShape 38"/>
            <p:cNvSpPr>
              <a:spLocks noChangeArrowheads="1"/>
            </p:cNvSpPr>
            <p:nvPr/>
          </p:nvSpPr>
          <p:spPr bwMode="auto">
            <a:xfrm rot="1625099">
              <a:off x="5427149" y="1597019"/>
              <a:ext cx="2365375" cy="163512"/>
            </a:xfrm>
            <a:prstGeom prst="leftArrow">
              <a:avLst>
                <a:gd name="adj1" fmla="val 27083"/>
                <a:gd name="adj2" fmla="val 410943"/>
              </a:avLst>
            </a:prstGeom>
            <a:solidFill>
              <a:srgbClr val="66CCFF"/>
            </a:solidFill>
            <a:ln w="9525">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74" name="Oval 39"/>
            <p:cNvSpPr>
              <a:spLocks noChangeArrowheads="1"/>
            </p:cNvSpPr>
            <p:nvPr/>
          </p:nvSpPr>
          <p:spPr bwMode="auto">
            <a:xfrm>
              <a:off x="7028937" y="2133594"/>
              <a:ext cx="1878012"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75" name="Text Box 40"/>
            <p:cNvSpPr txBox="1">
              <a:spLocks noChangeArrowheads="1"/>
            </p:cNvSpPr>
            <p:nvPr/>
          </p:nvSpPr>
          <p:spPr bwMode="auto">
            <a:xfrm>
              <a:off x="7196738" y="2392679"/>
              <a:ext cx="1542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206.0.71.128/26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206.0.71.192/26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76" name="AutoShape 41"/>
            <p:cNvSpPr>
              <a:spLocks noChangeArrowheads="1"/>
            </p:cNvSpPr>
            <p:nvPr/>
          </p:nvSpPr>
          <p:spPr bwMode="auto">
            <a:xfrm rot="8870696">
              <a:off x="1964812" y="1687506"/>
              <a:ext cx="2527300" cy="174625"/>
            </a:xfrm>
            <a:prstGeom prst="leftArrow">
              <a:avLst>
                <a:gd name="adj1" fmla="val 27083"/>
                <a:gd name="adj2" fmla="val 411133"/>
              </a:avLst>
            </a:prstGeom>
            <a:solidFill>
              <a:srgbClr val="66CCFF"/>
            </a:solidFill>
            <a:ln w="9525">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77" name="Oval 42"/>
            <p:cNvSpPr>
              <a:spLocks noChangeArrowheads="1"/>
            </p:cNvSpPr>
            <p:nvPr/>
          </p:nvSpPr>
          <p:spPr bwMode="auto">
            <a:xfrm>
              <a:off x="266187" y="2133594"/>
              <a:ext cx="2254250"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78" name="Text Box 43"/>
            <p:cNvSpPr txBox="1">
              <a:spLocks noChangeArrowheads="1"/>
            </p:cNvSpPr>
            <p:nvPr/>
          </p:nvSpPr>
          <p:spPr bwMode="auto">
            <a:xfrm>
              <a:off x="660816" y="2395531"/>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206.0.68.0/25</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206.0.68.128/25</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206.0.69.0/25</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206.0.69.128/25</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79" name="AutoShape 44"/>
            <p:cNvSpPr>
              <a:spLocks noChangeArrowheads="1"/>
            </p:cNvSpPr>
            <p:nvPr/>
          </p:nvSpPr>
          <p:spPr bwMode="auto">
            <a:xfrm rot="7490917">
              <a:off x="3273706" y="1896262"/>
              <a:ext cx="2025650" cy="179387"/>
            </a:xfrm>
            <a:prstGeom prst="leftArrow">
              <a:avLst>
                <a:gd name="adj1" fmla="val 27083"/>
                <a:gd name="adj2" fmla="val 320778"/>
              </a:avLst>
            </a:prstGeom>
            <a:solidFill>
              <a:srgbClr val="66CCFF"/>
            </a:solidFill>
            <a:ln w="9525">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80" name="Oval 45"/>
            <p:cNvSpPr>
              <a:spLocks noChangeArrowheads="1"/>
            </p:cNvSpPr>
            <p:nvPr/>
          </p:nvSpPr>
          <p:spPr bwMode="auto">
            <a:xfrm>
              <a:off x="2671249" y="2133594"/>
              <a:ext cx="2252663"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81" name="Text Box 46"/>
            <p:cNvSpPr txBox="1">
              <a:spLocks noChangeArrowheads="1"/>
            </p:cNvSpPr>
            <p:nvPr/>
          </p:nvSpPr>
          <p:spPr bwMode="auto">
            <a:xfrm>
              <a:off x="3045028" y="2418865"/>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206.0.70.0/26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206.0.70.64/26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206.0.70.128/26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206.0.70.192/26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82" name="Rectangle 47"/>
            <p:cNvSpPr>
              <a:spLocks noChangeArrowheads="1"/>
            </p:cNvSpPr>
            <p:nvPr/>
          </p:nvSpPr>
          <p:spPr bwMode="auto">
            <a:xfrm>
              <a:off x="3572949" y="1863719"/>
              <a:ext cx="1276350"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83" name="Text Box 48"/>
            <p:cNvSpPr txBox="1">
              <a:spLocks noChangeArrowheads="1"/>
            </p:cNvSpPr>
            <p:nvPr/>
          </p:nvSpPr>
          <p:spPr bwMode="auto">
            <a:xfrm>
              <a:off x="3498337"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206.0.70.0/24</a:t>
              </a:r>
              <a:endParaRPr kumimoji="1" lang="en-US" altLang="zh-CN" sz="180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84" name="AutoShape 49"/>
            <p:cNvSpPr>
              <a:spLocks noChangeArrowheads="1"/>
            </p:cNvSpPr>
            <p:nvPr/>
          </p:nvSpPr>
          <p:spPr bwMode="auto">
            <a:xfrm rot="14362323" flipH="1">
              <a:off x="4696899" y="1943094"/>
              <a:ext cx="2025650" cy="177800"/>
            </a:xfrm>
            <a:prstGeom prst="leftArrow">
              <a:avLst>
                <a:gd name="adj1" fmla="val 27083"/>
                <a:gd name="adj2" fmla="val 323642"/>
              </a:avLst>
            </a:prstGeom>
            <a:solidFill>
              <a:srgbClr val="66CCFF"/>
            </a:solidFill>
            <a:ln w="9525">
              <a:solidFill>
                <a:srgbClr val="333399"/>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85" name="Rectangle 50"/>
            <p:cNvSpPr>
              <a:spLocks noChangeArrowheads="1"/>
            </p:cNvSpPr>
            <p:nvPr/>
          </p:nvSpPr>
          <p:spPr bwMode="auto">
            <a:xfrm>
              <a:off x="5150924" y="1881181"/>
              <a:ext cx="1266825" cy="173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86" name="Text Box 51"/>
            <p:cNvSpPr txBox="1">
              <a:spLocks noChangeArrowheads="1"/>
            </p:cNvSpPr>
            <p:nvPr/>
          </p:nvSpPr>
          <p:spPr bwMode="auto">
            <a:xfrm>
              <a:off x="5074724" y="1770056"/>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206.0.71.0/25</a:t>
              </a:r>
              <a:endPar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87" name="Oval 52"/>
            <p:cNvSpPr>
              <a:spLocks noChangeArrowheads="1"/>
            </p:cNvSpPr>
            <p:nvPr/>
          </p:nvSpPr>
          <p:spPr bwMode="auto">
            <a:xfrm>
              <a:off x="5001699" y="2133594"/>
              <a:ext cx="1878013"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88" name="Text Box 53"/>
            <p:cNvSpPr txBox="1">
              <a:spLocks noChangeArrowheads="1"/>
            </p:cNvSpPr>
            <p:nvPr/>
          </p:nvSpPr>
          <p:spPr bwMode="auto">
            <a:xfrm>
              <a:off x="5220796" y="2421720"/>
              <a:ext cx="1439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206.0.71.0/26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206.0.71.64/26</a:t>
              </a:r>
              <a:endParaRPr kumimoji="1" lang="en-US" altLang="zh-CN" sz="14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89" name="Rectangle 54"/>
            <p:cNvSpPr>
              <a:spLocks noChangeArrowheads="1"/>
            </p:cNvSpPr>
            <p:nvPr/>
          </p:nvSpPr>
          <p:spPr bwMode="auto">
            <a:xfrm>
              <a:off x="7028937" y="1855781"/>
              <a:ext cx="1493837"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90" name="Text Box 55"/>
            <p:cNvSpPr txBox="1">
              <a:spLocks noChangeArrowheads="1"/>
            </p:cNvSpPr>
            <p:nvPr/>
          </p:nvSpPr>
          <p:spPr bwMode="auto">
            <a:xfrm>
              <a:off x="6952737" y="1727194"/>
              <a:ext cx="1927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206.0.71.128/25</a:t>
              </a:r>
              <a:endParaRPr kumimoji="1" lang="en-US" altLang="zh-CN" sz="1800" b="0" i="0" u="none" strike="noStrike" kern="1200" cap="none" spc="0" normalizeH="0" baseline="0" noProof="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91" name="Rectangle 56"/>
            <p:cNvSpPr>
              <a:spLocks noChangeArrowheads="1"/>
            </p:cNvSpPr>
            <p:nvPr/>
          </p:nvSpPr>
          <p:spPr bwMode="auto">
            <a:xfrm>
              <a:off x="1994974" y="1855781"/>
              <a:ext cx="1266825"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92" name="Text Box 57"/>
            <p:cNvSpPr txBox="1">
              <a:spLocks noChangeArrowheads="1"/>
            </p:cNvSpPr>
            <p:nvPr/>
          </p:nvSpPr>
          <p:spPr bwMode="auto">
            <a:xfrm>
              <a:off x="1918774"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206.0.68.0/23</a:t>
              </a:r>
              <a:endParaRPr kumimoji="1" lang="en-US" altLang="zh-CN" sz="180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93" name="Text Box 34"/>
            <p:cNvSpPr txBox="1">
              <a:spLocks noChangeArrowheads="1"/>
            </p:cNvSpPr>
            <p:nvPr/>
          </p:nvSpPr>
          <p:spPr bwMode="auto">
            <a:xfrm>
              <a:off x="993636" y="2146870"/>
              <a:ext cx="6699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一系</a:t>
              </a:r>
              <a:endPar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94" name="Text Box 35"/>
            <p:cNvSpPr txBox="1">
              <a:spLocks noChangeArrowheads="1"/>
            </p:cNvSpPr>
            <p:nvPr/>
          </p:nvSpPr>
          <p:spPr bwMode="auto">
            <a:xfrm>
              <a:off x="3470359" y="2129777"/>
              <a:ext cx="6699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二系</a:t>
              </a:r>
              <a:endPar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95" name="Text Box 36"/>
            <p:cNvSpPr txBox="1">
              <a:spLocks noChangeArrowheads="1"/>
            </p:cNvSpPr>
            <p:nvPr/>
          </p:nvSpPr>
          <p:spPr bwMode="auto">
            <a:xfrm>
              <a:off x="5606536" y="2131030"/>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三系</a:t>
              </a:r>
              <a:endPar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sp>
          <p:nvSpPr>
            <p:cNvPr id="96" name="Text Box 37"/>
            <p:cNvSpPr txBox="1">
              <a:spLocks noChangeArrowheads="1"/>
            </p:cNvSpPr>
            <p:nvPr/>
          </p:nvSpPr>
          <p:spPr bwMode="auto">
            <a:xfrm>
              <a:off x="7633774" y="2137094"/>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rPr>
                <a:t>四系</a:t>
              </a:r>
              <a:endParaRPr kumimoji="1" lang="zh-CN" altLang="en-US" sz="1890" b="0" i="0" u="none" strike="noStrike" kern="1200" cap="none" spc="0" normalizeH="0" baseline="0" noProof="0" dirty="0">
                <a:ln>
                  <a:noFill/>
                </a:ln>
                <a:solidFill>
                  <a:srgbClr val="000066"/>
                </a:solidFill>
                <a:effectLst/>
                <a:uLnTx/>
                <a:uFillTx/>
                <a:latin typeface="思源黑体 CN Medium" panose="020B0600000000000000" pitchFamily="34" charset="-122"/>
                <a:ea typeface="思源黑体 CN Medium" panose="020B0600000000000000" pitchFamily="34"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35" presetClass="emph" presetSubtype="0" repeatCount="2000" fill="hold" grpId="0" nodeType="afterEffect">
                                  <p:stCondLst>
                                    <p:cond delay="500"/>
                                  </p:stCondLst>
                                  <p:childTnLst>
                                    <p:anim calcmode="discrete" valueType="str">
                                      <p:cBhvr>
                                        <p:cTn id="10" dur="1000" fill="hold"/>
                                        <p:tgtEl>
                                          <p:spTgt spid="1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CIDR</a:t>
            </a:r>
            <a:r>
              <a:rPr lang="zh-CN" altLang="en-US" dirty="0"/>
              <a:t>寻址</a:t>
            </a:r>
            <a:endParaRPr lang="zh-CN" altLang="en-US" dirty="0"/>
          </a:p>
        </p:txBody>
      </p:sp>
      <p:graphicFrame>
        <p:nvGraphicFramePr>
          <p:cNvPr id="10" name="Group 76"/>
          <p:cNvGraphicFramePr>
            <a:graphicFrameLocks noGrp="1"/>
          </p:cNvGraphicFramePr>
          <p:nvPr/>
        </p:nvGraphicFramePr>
        <p:xfrm>
          <a:off x="2072384" y="2547953"/>
          <a:ext cx="8171519" cy="1635440"/>
        </p:xfrm>
        <a:graphic>
          <a:graphicData uri="http://schemas.openxmlformats.org/drawingml/2006/table">
            <a:tbl>
              <a:tblPr/>
              <a:tblGrid>
                <a:gridCol w="2952779"/>
                <a:gridCol w="3493582"/>
                <a:gridCol w="1725158"/>
              </a:tblGrid>
              <a:tr h="346075">
                <a:tc>
                  <a:txBody>
                    <a:bodyPr/>
                    <a:lstStyle>
                      <a:lvl1pPr marL="0" algn="l" defTabSz="4572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4572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4572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4572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目的网络地址</a:t>
                      </a:r>
                      <a:endParaRPr kumimoji="0" lang="zh-CN" altLang="en-US"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9FF6">
                        <a:alpha val="18000"/>
                      </a:srgbClr>
                    </a:solidFill>
                  </a:tcPr>
                </a:tc>
                <a:tc>
                  <a:txBody>
                    <a:bodyPr/>
                    <a:lstStyle>
                      <a:lvl1pPr marL="0" algn="l" defTabSz="4572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4572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4572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4572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子网掩码</a:t>
                      </a:r>
                      <a:endParaRPr kumimoji="0" lang="zh-CN" altLang="en-US"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9FF6">
                        <a:alpha val="18000"/>
                      </a:srgbClr>
                    </a:solidFill>
                  </a:tcPr>
                </a:tc>
                <a:tc>
                  <a:txBody>
                    <a:bodyPr/>
                    <a:lstStyle>
                      <a:lvl1pPr marL="0" algn="l" defTabSz="4572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4572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4572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4572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下一跳</a:t>
                      </a:r>
                      <a:endParaRPr kumimoji="0" lang="zh-CN" altLang="en-US"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9FF6">
                        <a:alpha val="18000"/>
                      </a:srgbClr>
                    </a:solidFill>
                  </a:tcPr>
                </a:tc>
              </a:tr>
              <a:tr h="984250">
                <a:tc>
                  <a:txBody>
                    <a:bodyPr/>
                    <a:lstStyle>
                      <a:lvl1pPr marL="0" algn="l" defTabSz="4572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4572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4572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4572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128.30.33.0</a:t>
                      </a:r>
                      <a:endParaRPr kumimoji="0" lang="en-US" altLang="zh-CN" sz="2400" b="1" u="none" strike="noStrike" cap="none" normalizeH="0" baseline="0" dirty="0">
                        <a:ln>
                          <a:noFill/>
                        </a:ln>
                        <a:solidFill>
                          <a:schemeClr val="tx1">
                            <a:lumMod val="95000"/>
                            <a:lumOff val="5000"/>
                          </a:schemeClr>
                        </a:solidFill>
                        <a:effectLst/>
                      </a:endParaRP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128.30.33.128</a:t>
                      </a:r>
                      <a:endParaRPr kumimoji="0" lang="en-US" altLang="zh-CN" sz="2400" b="1" u="none" strike="noStrike" cap="none" normalizeH="0" baseline="0" dirty="0">
                        <a:ln>
                          <a:noFill/>
                        </a:ln>
                        <a:solidFill>
                          <a:schemeClr val="tx1">
                            <a:lumMod val="95000"/>
                            <a:lumOff val="5000"/>
                          </a:schemeClr>
                        </a:solidFill>
                        <a:effectLst/>
                      </a:endParaRP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128.30.36.0</a:t>
                      </a:r>
                      <a:endParaRPr kumimoji="0" lang="en-US" altLang="zh-CN"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9FF6">
                        <a:alpha val="18000"/>
                      </a:srgbClr>
                    </a:solidFill>
                  </a:tcPr>
                </a:tc>
                <a:tc>
                  <a:txBody>
                    <a:bodyPr/>
                    <a:lstStyle>
                      <a:lvl1pPr marL="0" algn="l" defTabSz="4572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4572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4572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4572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255.255.255.128</a:t>
                      </a:r>
                      <a:endParaRPr kumimoji="0" lang="en-US" altLang="zh-CN" sz="2400" b="1" u="none" strike="noStrike" cap="none" normalizeH="0" baseline="0" dirty="0">
                        <a:ln>
                          <a:noFill/>
                        </a:ln>
                        <a:solidFill>
                          <a:schemeClr val="tx1">
                            <a:lumMod val="95000"/>
                            <a:lumOff val="5000"/>
                          </a:schemeClr>
                        </a:solidFill>
                        <a:effectLst/>
                      </a:endParaRP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255.255.255.128</a:t>
                      </a:r>
                      <a:endParaRPr kumimoji="0" lang="en-US" altLang="zh-CN" sz="2400" b="1" u="none" strike="noStrike" cap="none" normalizeH="0" baseline="0" dirty="0">
                        <a:ln>
                          <a:noFill/>
                        </a:ln>
                        <a:solidFill>
                          <a:schemeClr val="tx1">
                            <a:lumMod val="95000"/>
                            <a:lumOff val="5000"/>
                          </a:schemeClr>
                        </a:solidFill>
                        <a:effectLst/>
                      </a:endParaRP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255.255.255.0</a:t>
                      </a:r>
                      <a:endParaRPr kumimoji="0" lang="en-US" altLang="zh-CN"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9FF6">
                        <a:alpha val="18000"/>
                      </a:srgbClr>
                    </a:solidFill>
                  </a:tcPr>
                </a:tc>
                <a:tc>
                  <a:txBody>
                    <a:bodyPr/>
                    <a:lstStyle>
                      <a:lvl1pPr marL="0" algn="l" defTabSz="4572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4572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4572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4572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接口 </a:t>
                      </a:r>
                      <a:r>
                        <a:rPr kumimoji="0" lang="en-US" altLang="zh-CN" sz="2400" b="1" u="none" strike="noStrike" cap="none" normalizeH="0" baseline="0" dirty="0">
                          <a:ln>
                            <a:noFill/>
                          </a:ln>
                          <a:solidFill>
                            <a:schemeClr val="tx1">
                              <a:lumMod val="95000"/>
                              <a:lumOff val="5000"/>
                            </a:schemeClr>
                          </a:solidFill>
                          <a:effectLst/>
                        </a:rPr>
                        <a:t>0</a:t>
                      </a:r>
                      <a:endParaRPr kumimoji="0" lang="en-US" altLang="zh-CN" sz="2400" b="1" u="none" strike="noStrike" cap="none" normalizeH="0" baseline="0" dirty="0">
                        <a:ln>
                          <a:noFill/>
                        </a:ln>
                        <a:solidFill>
                          <a:schemeClr val="tx1">
                            <a:lumMod val="95000"/>
                            <a:lumOff val="5000"/>
                          </a:schemeClr>
                        </a:solidFill>
                        <a:effectLst/>
                      </a:endParaRP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接口 </a:t>
                      </a:r>
                      <a:r>
                        <a:rPr kumimoji="0" lang="en-US" altLang="zh-CN" sz="2400" b="1" u="none" strike="noStrike" cap="none" normalizeH="0" baseline="0" dirty="0">
                          <a:ln>
                            <a:noFill/>
                          </a:ln>
                          <a:solidFill>
                            <a:schemeClr val="tx1">
                              <a:lumMod val="95000"/>
                              <a:lumOff val="5000"/>
                            </a:schemeClr>
                          </a:solidFill>
                          <a:effectLst/>
                        </a:rPr>
                        <a:t>1</a:t>
                      </a:r>
                      <a:endParaRPr kumimoji="0" lang="en-US" altLang="zh-CN" sz="2400" b="1" u="none" strike="noStrike" cap="none" normalizeH="0" baseline="0" dirty="0">
                        <a:ln>
                          <a:noFill/>
                        </a:ln>
                        <a:solidFill>
                          <a:schemeClr val="tx1">
                            <a:lumMod val="95000"/>
                            <a:lumOff val="5000"/>
                          </a:schemeClr>
                        </a:solidFill>
                        <a:effectLst/>
                      </a:endParaRP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R</a:t>
                      </a:r>
                      <a:r>
                        <a:rPr kumimoji="0" lang="en-US" altLang="zh-CN" sz="2400" b="1" u="none" strike="noStrike" cap="none" normalizeH="0" baseline="-25000" dirty="0">
                          <a:ln>
                            <a:noFill/>
                          </a:ln>
                          <a:solidFill>
                            <a:schemeClr val="tx1">
                              <a:lumMod val="95000"/>
                              <a:lumOff val="5000"/>
                            </a:schemeClr>
                          </a:solidFill>
                          <a:effectLst/>
                        </a:rPr>
                        <a:t>2</a:t>
                      </a:r>
                      <a:endParaRPr kumimoji="0" lang="en-US" altLang="zh-CN" sz="2400" b="1" i="0" u="none" strike="noStrike" cap="none" normalizeH="0" baseline="-2500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9FF6">
                        <a:alpha val="18000"/>
                      </a:srgbClr>
                    </a:solidFill>
                  </a:tcPr>
                </a:tc>
              </a:tr>
            </a:tbl>
          </a:graphicData>
        </a:graphic>
      </p:graphicFrame>
      <p:sp>
        <p:nvSpPr>
          <p:cNvPr id="11" name="右箭头 1"/>
          <p:cNvSpPr>
            <a:spLocks noChangeArrowheads="1"/>
          </p:cNvSpPr>
          <p:nvPr/>
        </p:nvSpPr>
        <p:spPr bwMode="auto">
          <a:xfrm rot="5400000">
            <a:off x="6046478" y="4270790"/>
            <a:ext cx="532429" cy="433387"/>
          </a:xfrm>
          <a:prstGeom prst="rightArrow">
            <a:avLst>
              <a:gd name="adj1" fmla="val 26877"/>
              <a:gd name="adj2" fmla="val 50000"/>
            </a:avLst>
          </a:prstGeom>
          <a:solidFill>
            <a:srgbClr val="009FF6"/>
          </a:solidFill>
          <a:ln w="9525" algn="ctr">
            <a:noFill/>
            <a:rou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defTabSz="914400"/>
            <a:endParaRPr lang="zh-CN" altLang="en-US" sz="2000">
              <a:solidFill>
                <a:prstClr val="black"/>
              </a:solidFill>
              <a:latin typeface="思源黑体 CN Medium" panose="020B0600000000000000" pitchFamily="34" charset="-122"/>
              <a:ea typeface="思源黑体 CN Medium" panose="020B0600000000000000" pitchFamily="34" charset="-122"/>
            </a:endParaRPr>
          </a:p>
        </p:txBody>
      </p:sp>
      <p:graphicFrame>
        <p:nvGraphicFramePr>
          <p:cNvPr id="12" name="Group 76"/>
          <p:cNvGraphicFramePr>
            <a:graphicFrameLocks noGrp="1"/>
          </p:cNvGraphicFramePr>
          <p:nvPr/>
        </p:nvGraphicFramePr>
        <p:xfrm>
          <a:off x="3759084" y="4744820"/>
          <a:ext cx="5267014" cy="1635440"/>
        </p:xfrm>
        <a:graphic>
          <a:graphicData uri="http://schemas.openxmlformats.org/drawingml/2006/table">
            <a:tbl>
              <a:tblPr/>
              <a:tblGrid>
                <a:gridCol w="3949709"/>
                <a:gridCol w="1317305"/>
              </a:tblGrid>
              <a:tr h="346075">
                <a:tc>
                  <a:txBody>
                    <a:bodyPr/>
                    <a:lstStyle>
                      <a:lvl1pPr marL="0" algn="l" defTabSz="4572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4572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4572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4572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effectLst/>
                        </a:rPr>
                        <a:t>网络前缀</a:t>
                      </a:r>
                      <a:endParaRPr kumimoji="0" lang="zh-CN" altLang="en-US" sz="2400" b="1" i="0" u="none" strike="noStrike" cap="none" normalizeH="0" baseline="0" dirty="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9FF6">
                        <a:alpha val="18000"/>
                      </a:srgbClr>
                    </a:solidFill>
                  </a:tcPr>
                </a:tc>
                <a:tc>
                  <a:txBody>
                    <a:bodyPr/>
                    <a:lstStyle>
                      <a:lvl1pPr marL="0" algn="l" defTabSz="4572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4572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4572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4572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a:ln>
                            <a:noFill/>
                          </a:ln>
                          <a:effectLst/>
                        </a:rPr>
                        <a:t>下一跳</a:t>
                      </a:r>
                      <a:endParaRPr kumimoji="0" lang="zh-CN" altLang="en-US" sz="2400" b="1" i="0" u="none" strike="noStrike" cap="none" normalizeH="0" baseline="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9FF6">
                        <a:alpha val="18000"/>
                      </a:srgbClr>
                    </a:solidFill>
                  </a:tcPr>
                </a:tc>
              </a:tr>
              <a:tr h="984250">
                <a:tc>
                  <a:txBody>
                    <a:bodyPr/>
                    <a:lstStyle>
                      <a:lvl1pPr marL="0" algn="l" defTabSz="4572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4572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4572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4572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128.30.33.0/25</a:t>
                      </a:r>
                      <a:endParaRPr kumimoji="0" lang="en-US" altLang="zh-CN" sz="2400" b="1" u="none" strike="noStrike" cap="none" normalizeH="0" baseline="0" dirty="0">
                        <a:ln>
                          <a:noFill/>
                        </a:ln>
                        <a:effectLst/>
                      </a:endParaRP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128.30.33.128/25</a:t>
                      </a:r>
                      <a:endParaRPr kumimoji="0" lang="en-US" altLang="zh-CN" sz="2400" b="1" u="none" strike="noStrike" cap="none" normalizeH="0" baseline="0" dirty="0">
                        <a:ln>
                          <a:noFill/>
                        </a:ln>
                        <a:effectLst/>
                      </a:endParaRP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128.30.36.0/24</a:t>
                      </a:r>
                      <a:endParaRPr kumimoji="0" lang="en-US" altLang="zh-CN" sz="2400" b="1" i="0" u="none" strike="noStrike" cap="none" normalizeH="0" baseline="0" dirty="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9FF6">
                        <a:alpha val="18000"/>
                      </a:srgbClr>
                    </a:solidFill>
                  </a:tcPr>
                </a:tc>
                <a:tc>
                  <a:txBody>
                    <a:bodyPr/>
                    <a:lstStyle>
                      <a:lvl1pPr marL="0" algn="l" defTabSz="457200" rtl="0" eaLnBrk="1" latinLnBrk="0" hangingPunct="1">
                        <a:spcBef>
                          <a:spcPct val="20000"/>
                        </a:spcBef>
                        <a:buClr>
                          <a:schemeClr val="accent1"/>
                        </a:buClr>
                        <a:buSzPct val="65000"/>
                        <a:buFont typeface="Wingdings" panose="05000000000000000000" pitchFamily="2" charset="2"/>
                        <a:defRPr sz="2600" kern="1200">
                          <a:solidFill>
                            <a:schemeClr val="tx1"/>
                          </a:solidFill>
                          <a:latin typeface="Arial" panose="020B0604020202020204" pitchFamily="34" charset="0"/>
                          <a:ea typeface="宋体" panose="02010600030101010101" pitchFamily="2" charset="-122"/>
                        </a:defRPr>
                      </a:lvl1pPr>
                      <a:lvl2pPr marL="742950" indent="-285750" algn="l" defTabSz="457200" rtl="0" eaLnBrk="1" latinLnBrk="0" hangingPunct="1">
                        <a:spcBef>
                          <a:spcPct val="20000"/>
                        </a:spcBef>
                        <a:buClr>
                          <a:schemeClr val="accent2"/>
                        </a:buClr>
                        <a:buSzPct val="60000"/>
                        <a:buFont typeface="Wingdings" panose="05000000000000000000" pitchFamily="2" charset="2"/>
                        <a:defRPr sz="2200" kern="1200">
                          <a:solidFill>
                            <a:schemeClr val="tx1"/>
                          </a:solidFill>
                          <a:latin typeface="Arial" panose="020B0604020202020204" pitchFamily="34" charset="0"/>
                          <a:ea typeface="宋体" panose="02010600030101010101" pitchFamily="2" charset="-122"/>
                        </a:defRPr>
                      </a:lvl2pPr>
                      <a:lvl3pPr marL="1143000" indent="-228600" algn="l" defTabSz="457200" rtl="0" eaLnBrk="1" latinLnBrk="0" hangingPunct="1">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1" latinLnBrk="0" hangingPunct="1">
                        <a:spcBef>
                          <a:spcPct val="20000"/>
                        </a:spcBef>
                        <a:buClr>
                          <a:schemeClr val="accent2"/>
                        </a:buClr>
                        <a:buSzPct val="70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4pPr>
                      <a:lvl5pPr marL="2057400" indent="-228600" algn="l" defTabSz="457200" rtl="0" eaLnBrk="1" latinLnBrk="0" hangingPunct="1">
                        <a:spcBef>
                          <a:spcPct val="20000"/>
                        </a:spcBef>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6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effectLst/>
                        </a:rPr>
                        <a:t>接口 </a:t>
                      </a:r>
                      <a:r>
                        <a:rPr kumimoji="0" lang="en-US" altLang="zh-CN" sz="2400" b="1" u="none" strike="noStrike" cap="none" normalizeH="0" baseline="0" dirty="0">
                          <a:ln>
                            <a:noFill/>
                          </a:ln>
                          <a:effectLst/>
                        </a:rPr>
                        <a:t>0</a:t>
                      </a:r>
                      <a:endParaRPr kumimoji="0" lang="en-US" altLang="zh-CN" sz="2400" b="1" u="none" strike="noStrike" cap="none" normalizeH="0" baseline="0" dirty="0">
                        <a:ln>
                          <a:noFill/>
                        </a:ln>
                        <a:effectLst/>
                      </a:endParaRP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effectLst/>
                        </a:rPr>
                        <a:t>接口 </a:t>
                      </a:r>
                      <a:r>
                        <a:rPr kumimoji="0" lang="en-US" altLang="zh-CN" sz="2400" b="1" u="none" strike="noStrike" cap="none" normalizeH="0" baseline="0" dirty="0">
                          <a:ln>
                            <a:noFill/>
                          </a:ln>
                          <a:effectLst/>
                        </a:rPr>
                        <a:t>1</a:t>
                      </a:r>
                      <a:endParaRPr kumimoji="0" lang="en-US" altLang="zh-CN" sz="2400" b="1" u="none" strike="noStrike" cap="none" normalizeH="0" baseline="0" dirty="0">
                        <a:ln>
                          <a:noFill/>
                        </a:ln>
                        <a:effectLst/>
                      </a:endParaRP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R</a:t>
                      </a:r>
                      <a:r>
                        <a:rPr kumimoji="0" lang="en-US" altLang="zh-CN" sz="2400" b="1" u="none" strike="noStrike" cap="none" normalizeH="0" baseline="-25000" dirty="0">
                          <a:ln>
                            <a:noFill/>
                          </a:ln>
                          <a:effectLst/>
                        </a:rPr>
                        <a:t>2</a:t>
                      </a:r>
                      <a:endParaRPr kumimoji="0" lang="en-US" altLang="zh-CN" sz="2400" b="1" i="0" u="none" strike="noStrike" cap="none" normalizeH="0" baseline="-25000" dirty="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lnL w="12700" cmpd="sng">
                      <a:solidFill>
                        <a:srgbClr val="5B9BD5"/>
                      </a:solid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009FF6">
                        <a:alpha val="18000"/>
                      </a:srgb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最长前缀匹配</a:t>
            </a:r>
            <a:endParaRPr lang="zh-CN" altLang="en-US" dirty="0"/>
          </a:p>
        </p:txBody>
      </p:sp>
      <p:sp>
        <p:nvSpPr>
          <p:cNvPr id="3" name="内容占位符 2"/>
          <p:cNvSpPr>
            <a:spLocks noGrp="1"/>
          </p:cNvSpPr>
          <p:nvPr>
            <p:ph idx="1"/>
          </p:nvPr>
        </p:nvSpPr>
        <p:spPr/>
        <p:txBody>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使用 </a:t>
            </a:r>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CIDR </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时，路由表中的每个项目由“网络前缀”和“下一跳地址”组成。在查找路由表时可能会得到不止一个匹配结果。</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应当从匹配结果中选择具有最长网络前缀的路由：</a:t>
            </a:r>
            <a:r>
              <a:rPr kumimoji="1"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最长前缀匹配</a:t>
            </a:r>
            <a:r>
              <a:rPr kumimoji="1"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(longest-prefix matching)</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网络前缀越长，其地址块就越小，因而路由就越具体。</a:t>
            </a:r>
            <a:endPar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最长前缀匹配又称为</a:t>
            </a:r>
            <a:r>
              <a:rPr kumimoji="1"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最长匹配</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或</a:t>
            </a:r>
            <a:r>
              <a:rPr kumimoji="1"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最佳匹配</a:t>
            </a:r>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826118" y="742440"/>
            <a:ext cx="6310114" cy="476221"/>
            <a:chOff x="1403750" y="3593123"/>
            <a:chExt cx="6310114" cy="476221"/>
          </a:xfrm>
        </p:grpSpPr>
        <p:grpSp>
          <p:nvGrpSpPr>
            <p:cNvPr id="43" name="组合 42"/>
            <p:cNvGrpSpPr/>
            <p:nvPr/>
          </p:nvGrpSpPr>
          <p:grpSpPr>
            <a:xfrm>
              <a:off x="1403750" y="3593123"/>
              <a:ext cx="490436" cy="476221"/>
              <a:chOff x="1403750" y="3593123"/>
              <a:chExt cx="808892" cy="785446"/>
            </a:xfrm>
          </p:grpSpPr>
          <p:sp>
            <p:nvSpPr>
              <p:cNvPr id="4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44" name="Text Box 79"/>
            <p:cNvSpPr txBox="1">
              <a:spLocks noChangeArrowheads="1"/>
            </p:cNvSpPr>
            <p:nvPr/>
          </p:nvSpPr>
          <p:spPr bwMode="auto">
            <a:xfrm>
              <a:off x="1985932" y="3593123"/>
              <a:ext cx="57279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kumimoji="1" lang="en-US" altLang="zh-CN" sz="24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CIDR</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路由匹配可能存在多个结果</a:t>
              </a:r>
              <a:endParaRPr kumimoji="1" lang="zh-CN" altLang="en-US" sz="24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7" name="Rectangle 4"/>
          <p:cNvSpPr>
            <a:spLocks noChangeArrowheads="1"/>
          </p:cNvSpPr>
          <p:nvPr/>
        </p:nvSpPr>
        <p:spPr bwMode="auto">
          <a:xfrm>
            <a:off x="2972811" y="3687128"/>
            <a:ext cx="4259262" cy="1497012"/>
          </a:xfrm>
          <a:prstGeom prst="rect">
            <a:avLst/>
          </a:prstGeom>
          <a:solidFill>
            <a:srgbClr val="FCD484"/>
          </a:solidFill>
          <a:ln w="28575">
            <a:solidFill>
              <a:srgbClr val="FFC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18" name="Text Box 7"/>
          <p:cNvSpPr txBox="1">
            <a:spLocks noChangeArrowheads="1"/>
          </p:cNvSpPr>
          <p:nvPr/>
        </p:nvSpPr>
        <p:spPr bwMode="auto">
          <a:xfrm>
            <a:off x="1159886" y="4211003"/>
            <a:ext cx="8294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AND     </a:t>
            </a:r>
            <a:r>
              <a:rPr kumimoji="0" lang="en-US" altLang="zh-CN" sz="2800" b="0" i="1"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D</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     206.        0.       01000111.10001110</a:t>
            </a:r>
            <a:endPar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19" name="Text Box 11"/>
          <p:cNvSpPr txBox="1">
            <a:spLocks noChangeArrowheads="1"/>
          </p:cNvSpPr>
          <p:nvPr/>
        </p:nvSpPr>
        <p:spPr bwMode="auto">
          <a:xfrm>
            <a:off x="2375911" y="3720465"/>
            <a:ext cx="70965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1"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M</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 11111111 11111111 11111100 00000000</a:t>
            </a:r>
            <a:endPar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20" name="Line 12"/>
          <p:cNvSpPr>
            <a:spLocks noChangeShapeType="1"/>
          </p:cNvSpPr>
          <p:nvPr/>
        </p:nvSpPr>
        <p:spPr bwMode="auto">
          <a:xfrm>
            <a:off x="1090036" y="4639628"/>
            <a:ext cx="833437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1" name="Text Box 13"/>
          <p:cNvSpPr txBox="1">
            <a:spLocks noChangeArrowheads="1"/>
          </p:cNvSpPr>
          <p:nvPr/>
        </p:nvSpPr>
        <p:spPr bwMode="auto">
          <a:xfrm>
            <a:off x="3195061" y="4687253"/>
            <a:ext cx="5671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206.        0.       01000100.       0</a:t>
            </a:r>
            <a:endPar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22" name="Text Box 14"/>
          <p:cNvSpPr txBox="1">
            <a:spLocks noChangeArrowheads="1"/>
          </p:cNvSpPr>
          <p:nvPr/>
        </p:nvSpPr>
        <p:spPr bwMode="auto">
          <a:xfrm>
            <a:off x="3422073" y="5529824"/>
            <a:ext cx="381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F0000"/>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与 </a:t>
            </a:r>
            <a:r>
              <a:rPr kumimoji="0" lang="en-US" altLang="zh-CN" sz="2800" b="0" i="0" u="none" strike="noStrike" kern="1200" cap="none" spc="0" normalizeH="0" baseline="0" noProof="0" dirty="0">
                <a:ln>
                  <a:noFill/>
                </a:ln>
                <a:solidFill>
                  <a:srgbClr val="FF0000"/>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206.0.68.0/22 </a:t>
            </a:r>
            <a:r>
              <a:rPr kumimoji="0" lang="zh-CN" altLang="en-US" sz="2800" b="0" i="0" u="none" strike="noStrike" kern="1200" cap="none" spc="0" normalizeH="0" baseline="0" noProof="0" dirty="0">
                <a:ln>
                  <a:noFill/>
                </a:ln>
                <a:solidFill>
                  <a:srgbClr val="FF0000"/>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匹配！</a:t>
            </a:r>
            <a:endParaRPr kumimoji="0" lang="zh-CN" altLang="en-US" sz="2800" b="0" i="0" u="none" strike="noStrike" kern="1200" cap="none" spc="0" normalizeH="0" baseline="0" noProof="0" dirty="0">
              <a:ln>
                <a:noFill/>
              </a:ln>
              <a:solidFill>
                <a:srgbClr val="FF0000"/>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3" name="组合 2"/>
          <p:cNvGrpSpPr/>
          <p:nvPr/>
        </p:nvGrpSpPr>
        <p:grpSpPr>
          <a:xfrm>
            <a:off x="1349805" y="1350016"/>
            <a:ext cx="7399020" cy="1844040"/>
            <a:chOff x="1441551" y="-2434739"/>
            <a:chExt cx="6370194" cy="1844189"/>
          </a:xfrm>
        </p:grpSpPr>
        <p:sp>
          <p:nvSpPr>
            <p:cNvPr id="25" name="矩形: 圆角 47"/>
            <p:cNvSpPr/>
            <p:nvPr/>
          </p:nvSpPr>
          <p:spPr>
            <a:xfrm>
              <a:off x="1441551" y="-2434739"/>
              <a:ext cx="6370194" cy="1844189"/>
            </a:xfrm>
            <a:prstGeom prst="roundRect">
              <a:avLst>
                <a:gd name="adj" fmla="val 7327"/>
              </a:avLst>
            </a:prstGeom>
            <a:solidFill>
              <a:srgbClr val="00B0F0">
                <a:alpha val="18000"/>
              </a:srgbClr>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Text Box 5"/>
            <p:cNvSpPr txBox="1">
              <a:spLocks noChangeArrowheads="1"/>
            </p:cNvSpPr>
            <p:nvPr/>
          </p:nvSpPr>
          <p:spPr bwMode="auto">
            <a:xfrm>
              <a:off x="2043770" y="-2319549"/>
              <a:ext cx="5435954" cy="83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收到分组的目的地址 </a:t>
              </a:r>
              <a:r>
                <a:rPr kumimoji="0" lang="en-US" altLang="zh-CN" sz="2400" b="0" i="1"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D</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 206.0.71.142</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路由表中项目：</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206.0.68.0/22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ISP</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3" name="Text Box 6"/>
            <p:cNvSpPr txBox="1">
              <a:spLocks noChangeArrowheads="1"/>
            </p:cNvSpPr>
            <p:nvPr/>
          </p:nvSpPr>
          <p:spPr bwMode="auto">
            <a:xfrm>
              <a:off x="2043770" y="-1109359"/>
              <a:ext cx="5307965" cy="46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查找路由表中的第 </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1</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个项目</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2" name="文本框 1"/>
          <p:cNvSpPr txBox="1"/>
          <p:nvPr/>
        </p:nvSpPr>
        <p:spPr>
          <a:xfrm>
            <a:off x="4170045" y="2214894"/>
            <a:ext cx="3943708" cy="46166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mn-ea"/>
              </a:rPr>
              <a:t>206.0.71.128/25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mn-ea"/>
              </a:rPr>
              <a:t>（四系）</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p:bldP spid="19" grpId="0"/>
      <p:bldP spid="20" grpId="0" bldLvl="0" animBg="1"/>
      <p:bldP spid="21" grpId="0"/>
      <p:bldP spid="22" grpId="0"/>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859369" y="873795"/>
            <a:ext cx="6310114" cy="476221"/>
            <a:chOff x="1403750" y="3593123"/>
            <a:chExt cx="6310114" cy="476221"/>
          </a:xfrm>
        </p:grpSpPr>
        <p:grpSp>
          <p:nvGrpSpPr>
            <p:cNvPr id="43" name="组合 42"/>
            <p:cNvGrpSpPr/>
            <p:nvPr/>
          </p:nvGrpSpPr>
          <p:grpSpPr>
            <a:xfrm>
              <a:off x="1403750" y="3593123"/>
              <a:ext cx="490436" cy="476221"/>
              <a:chOff x="1403750" y="3593123"/>
              <a:chExt cx="808892" cy="785446"/>
            </a:xfrm>
          </p:grpSpPr>
          <p:sp>
            <p:nvSpPr>
              <p:cNvPr id="4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44" name="Text Box 79"/>
            <p:cNvSpPr txBox="1">
              <a:spLocks noChangeArrowheads="1"/>
            </p:cNvSpPr>
            <p:nvPr/>
          </p:nvSpPr>
          <p:spPr bwMode="auto">
            <a:xfrm>
              <a:off x="1985932" y="3593123"/>
              <a:ext cx="57279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kumimoji="1" lang="en-US" altLang="zh-CN" sz="24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CIDR</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路由匹配可能存在多个结果</a:t>
              </a:r>
              <a:endParaRPr kumimoji="1" lang="zh-CN" altLang="en-US" sz="24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 name="组合 2"/>
          <p:cNvGrpSpPr/>
          <p:nvPr/>
        </p:nvGrpSpPr>
        <p:grpSpPr>
          <a:xfrm>
            <a:off x="1410931" y="1380023"/>
            <a:ext cx="6721476" cy="1844189"/>
            <a:chOff x="1441550" y="-2434739"/>
            <a:chExt cx="6721476" cy="1844189"/>
          </a:xfrm>
        </p:grpSpPr>
        <p:sp>
          <p:nvSpPr>
            <p:cNvPr id="25" name="矩形: 圆角 47"/>
            <p:cNvSpPr/>
            <p:nvPr/>
          </p:nvSpPr>
          <p:spPr>
            <a:xfrm>
              <a:off x="1441550" y="-2434739"/>
              <a:ext cx="6577599" cy="1844189"/>
            </a:xfrm>
            <a:prstGeom prst="roundRect">
              <a:avLst>
                <a:gd name="adj" fmla="val 7327"/>
              </a:avLst>
            </a:prstGeom>
            <a:solidFill>
              <a:srgbClr val="00B0F0">
                <a:alpha val="18000"/>
              </a:srgbClr>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8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Text Box 5"/>
            <p:cNvSpPr txBox="1">
              <a:spLocks noChangeArrowheads="1"/>
            </p:cNvSpPr>
            <p:nvPr/>
          </p:nvSpPr>
          <p:spPr bwMode="auto">
            <a:xfrm>
              <a:off x="2043531" y="-2319804"/>
              <a:ext cx="61194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收到分组的目的地址 </a:t>
              </a:r>
              <a:r>
                <a:rPr kumimoji="0" lang="en-US" altLang="zh-CN" sz="2400" b="0" i="1"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D</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 206.0.71.142</a:t>
              </a:r>
              <a:endPar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路由表中项目：</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206.0.68.0/22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ISP</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206.0.71.128/25  </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（四系）</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23" name="Text Box 6"/>
            <p:cNvSpPr txBox="1">
              <a:spLocks noChangeArrowheads="1"/>
            </p:cNvSpPr>
            <p:nvPr/>
          </p:nvSpPr>
          <p:spPr bwMode="auto">
            <a:xfrm>
              <a:off x="2043769" y="-1097068"/>
              <a:ext cx="39340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查找路由表中的第 </a:t>
              </a:r>
              <a:r>
                <a:rPr kumimoji="0" lang="en-US" altLang="zh-CN"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2</a:t>
              </a:r>
              <a:r>
                <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个项目</a:t>
              </a:r>
              <a:endParaRPr kumimoji="0" lang="zh-CN" altLang="en-US" sz="24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
        <p:nvSpPr>
          <p:cNvPr id="24" name="Rectangle 5"/>
          <p:cNvSpPr>
            <a:spLocks noChangeArrowheads="1"/>
          </p:cNvSpPr>
          <p:nvPr/>
        </p:nvSpPr>
        <p:spPr bwMode="auto">
          <a:xfrm>
            <a:off x="3308270" y="3665369"/>
            <a:ext cx="4913017" cy="1497012"/>
          </a:xfrm>
          <a:prstGeom prst="rect">
            <a:avLst/>
          </a:prstGeom>
          <a:solidFill>
            <a:srgbClr val="FCD484"/>
          </a:solidFill>
          <a:ln w="28575">
            <a:solidFill>
              <a:srgbClr val="FFC000"/>
            </a:solidFill>
            <a:miter lim="800000"/>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sng" strike="noStrike" kern="120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26" name="Text Box 8"/>
          <p:cNvSpPr txBox="1">
            <a:spLocks noChangeArrowheads="1"/>
          </p:cNvSpPr>
          <p:nvPr/>
        </p:nvSpPr>
        <p:spPr bwMode="auto">
          <a:xfrm>
            <a:off x="1479470" y="4189244"/>
            <a:ext cx="8537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AND     </a:t>
            </a:r>
            <a:r>
              <a:rPr kumimoji="0" lang="en-US" altLang="zh-CN" sz="2800" b="0" i="1"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D</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     206.          0.          71.       10001110</a:t>
            </a:r>
            <a:endPar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27" name="Text Box 12"/>
          <p:cNvSpPr txBox="1">
            <a:spLocks noChangeArrowheads="1"/>
          </p:cNvSpPr>
          <p:nvPr/>
        </p:nvSpPr>
        <p:spPr bwMode="auto">
          <a:xfrm>
            <a:off x="2682795" y="3698706"/>
            <a:ext cx="70432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1"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M</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 11111111 11111111 11111111 10000000</a:t>
            </a:r>
            <a:endPar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28" name="Line 13"/>
          <p:cNvSpPr>
            <a:spLocks noChangeShapeType="1"/>
          </p:cNvSpPr>
          <p:nvPr/>
        </p:nvSpPr>
        <p:spPr bwMode="auto">
          <a:xfrm>
            <a:off x="1396920" y="4617869"/>
            <a:ext cx="833437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9" name="Text Box 14"/>
          <p:cNvSpPr txBox="1">
            <a:spLocks noChangeArrowheads="1"/>
          </p:cNvSpPr>
          <p:nvPr/>
        </p:nvSpPr>
        <p:spPr bwMode="auto">
          <a:xfrm>
            <a:off x="3587670" y="4725819"/>
            <a:ext cx="61702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206.          0.          71.       10000000</a:t>
            </a:r>
            <a:endPar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30" name="Text Box 15"/>
          <p:cNvSpPr txBox="1">
            <a:spLocks noChangeArrowheads="1"/>
          </p:cNvSpPr>
          <p:nvPr/>
        </p:nvSpPr>
        <p:spPr bwMode="auto">
          <a:xfrm>
            <a:off x="3783010" y="5509601"/>
            <a:ext cx="41969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F0000"/>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与 </a:t>
            </a:r>
            <a:r>
              <a:rPr kumimoji="0" lang="en-US" altLang="zh-CN" sz="2800" b="0" i="0" u="none" strike="noStrike" kern="1200" cap="none" spc="0" normalizeH="0" baseline="0" noProof="0" dirty="0">
                <a:ln>
                  <a:noFill/>
                </a:ln>
                <a:solidFill>
                  <a:srgbClr val="FF0000"/>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206.0.71.128/25 </a:t>
            </a:r>
            <a:r>
              <a:rPr kumimoji="0" lang="zh-CN" altLang="en-US" sz="2800" b="0" i="0" u="none" strike="noStrike" kern="1200" cap="none" spc="0" normalizeH="0" baseline="0" noProof="0" dirty="0">
                <a:ln>
                  <a:noFill/>
                </a:ln>
                <a:solidFill>
                  <a:srgbClr val="FF0000"/>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匹配</a:t>
            </a:r>
            <a:endParaRPr kumimoji="0" lang="zh-CN" altLang="en-US" sz="2800" b="0" i="0" u="none" strike="noStrike" kern="1200" cap="none" spc="0" normalizeH="0" baseline="0" noProof="0" dirty="0">
              <a:ln>
                <a:noFill/>
              </a:ln>
              <a:solidFill>
                <a:srgbClr val="FF0000"/>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7060635" y="4126320"/>
              <a:ext cx="6480" cy="12960"/>
            </p14:xfrm>
          </p:contentPart>
        </mc:Choice>
        <mc:Fallback xmlns="">
          <p:pic>
            <p:nvPicPr>
              <p:cNvPr id="2" name="墨迹 1"/>
            </p:nvPicPr>
            <p:blipFill>
              <a:blip r:embed="rId2"/>
            </p:blipFill>
            <p:spPr>
              <a:xfrm>
                <a:off x="7060635" y="4126320"/>
                <a:ext cx="6480" cy="129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6" grpId="0"/>
      <p:bldP spid="27" grpId="0"/>
      <p:bldP spid="28" grpId="0" bldLvl="0" animBg="1"/>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网络互联为何复杂？</a:t>
            </a:r>
            <a:endParaRPr lang="zh-CN" altLang="en-US" dirty="0"/>
          </a:p>
        </p:txBody>
      </p:sp>
      <p:sp>
        <p:nvSpPr>
          <p:cNvPr id="3" name="内容占位符 2"/>
          <p:cNvSpPr>
            <a:spLocks noGrp="1"/>
          </p:cNvSpPr>
          <p:nvPr>
            <p:ph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多种网络技术并存（以太网、</a:t>
            </a:r>
            <a:r>
              <a:rPr kumimoji="0" lang="en-US" altLang="zh-CN"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Wi-Fi</a:t>
            </a: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、光纤、</a:t>
            </a:r>
            <a:r>
              <a:rPr kumimoji="0" lang="en-US" altLang="zh-CN"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5G </a:t>
            </a: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等）</a:t>
            </a:r>
            <a:b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b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各网络协议不统一，寻址方式不同</a:t>
            </a:r>
            <a:b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b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安全风险增加（跨网络的数据传输需加密</a:t>
            </a:r>
            <a:r>
              <a:rPr kumimoji="0" lang="en-US" altLang="zh-CN"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认证）</a:t>
            </a:r>
            <a:b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b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路由复杂，如何找到最优路径？</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944919" y="1757482"/>
            <a:ext cx="7195843" cy="2513893"/>
            <a:chOff x="726933" y="2196444"/>
            <a:chExt cx="5503859" cy="2075879"/>
          </a:xfrm>
        </p:grpSpPr>
        <p:grpSp>
          <p:nvGrpSpPr>
            <p:cNvPr id="43" name="组合 42"/>
            <p:cNvGrpSpPr/>
            <p:nvPr/>
          </p:nvGrpSpPr>
          <p:grpSpPr>
            <a:xfrm>
              <a:off x="726933" y="2196444"/>
              <a:ext cx="5391006" cy="2075879"/>
              <a:chOff x="1212321" y="2334190"/>
              <a:chExt cx="13330213" cy="2247456"/>
            </a:xfrm>
          </p:grpSpPr>
          <p:sp>
            <p:nvSpPr>
              <p:cNvPr id="59" name="矩形 58"/>
              <p:cNvSpPr/>
              <p:nvPr/>
            </p:nvSpPr>
            <p:spPr>
              <a:xfrm>
                <a:off x="1258124" y="2349222"/>
                <a:ext cx="6300605" cy="2229758"/>
              </a:xfrm>
              <a:prstGeom prst="rect">
                <a:avLst/>
              </a:prstGeom>
              <a:solidFill>
                <a:srgbClr val="FEF6E5">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0" name="直接连接符 59"/>
              <p:cNvCxnSpPr/>
              <p:nvPr/>
            </p:nvCxnSpPr>
            <p:spPr>
              <a:xfrm>
                <a:off x="1212321" y="2334190"/>
                <a:ext cx="13330213" cy="0"/>
              </a:xfrm>
              <a:prstGeom prst="line">
                <a:avLst/>
              </a:prstGeom>
              <a:ln w="12700">
                <a:solidFill>
                  <a:schemeClr val="accent5">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34031" y="4581646"/>
                <a:ext cx="13308503" cy="0"/>
              </a:xfrm>
              <a:prstGeom prst="line">
                <a:avLst/>
              </a:prstGeom>
              <a:ln w="12700">
                <a:solidFill>
                  <a:schemeClr val="accent5">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45" name="矩形: 圆角 44"/>
            <p:cNvSpPr/>
            <p:nvPr/>
          </p:nvSpPr>
          <p:spPr>
            <a:xfrm>
              <a:off x="829876" y="2276799"/>
              <a:ext cx="5155712" cy="1933812"/>
            </a:xfrm>
            <a:prstGeom prst="roundRect">
              <a:avLst>
                <a:gd name="adj" fmla="val 33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6" name="组合 45"/>
            <p:cNvGrpSpPr/>
            <p:nvPr/>
          </p:nvGrpSpPr>
          <p:grpSpPr>
            <a:xfrm>
              <a:off x="3070899" y="2247491"/>
              <a:ext cx="565971" cy="161321"/>
              <a:chOff x="7217441" y="1374247"/>
              <a:chExt cx="987860" cy="281574"/>
            </a:xfrm>
          </p:grpSpPr>
          <p:sp>
            <p:nvSpPr>
              <p:cNvPr id="56" name="圆角矩形 59"/>
              <p:cNvSpPr/>
              <p:nvPr/>
            </p:nvSpPr>
            <p:spPr>
              <a:xfrm flipV="1">
                <a:off x="7345500" y="1374247"/>
                <a:ext cx="769690" cy="168676"/>
              </a:xfrm>
              <a:prstGeom prst="roundRect">
                <a:avLst>
                  <a:gd name="adj" fmla="val 42223"/>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7" name="圆角矩形 60"/>
              <p:cNvSpPr/>
              <p:nvPr/>
            </p:nvSpPr>
            <p:spPr>
              <a:xfrm flipV="1">
                <a:off x="7217441" y="1458586"/>
                <a:ext cx="987860" cy="168676"/>
              </a:xfrm>
              <a:prstGeom prst="roundRect">
                <a:avLst>
                  <a:gd name="adj" fmla="val 42223"/>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圆角矩形 61"/>
              <p:cNvSpPr/>
              <p:nvPr/>
            </p:nvSpPr>
            <p:spPr>
              <a:xfrm flipV="1">
                <a:off x="7607346" y="1601911"/>
                <a:ext cx="245994" cy="53910"/>
              </a:xfrm>
              <a:prstGeom prst="roundRect">
                <a:avLst>
                  <a:gd name="adj" fmla="val 4222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7" name="Rectangle 15"/>
            <p:cNvSpPr/>
            <p:nvPr/>
          </p:nvSpPr>
          <p:spPr>
            <a:xfrm>
              <a:off x="939694" y="2472804"/>
              <a:ext cx="5291098" cy="1310639"/>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AND (11111111 11111111 11111100 00000000)</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 206.0.68.0/22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匹配</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AND (11111111 11111111 11111111 10000000)</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 206.0.71.128/25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匹配</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Rectangle 15"/>
            <p:cNvSpPr/>
            <p:nvPr/>
          </p:nvSpPr>
          <p:spPr>
            <a:xfrm>
              <a:off x="905300" y="3434023"/>
              <a:ext cx="2343149" cy="313422"/>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defRPr/>
              </a:pPr>
              <a:endParaRPr kumimoji="0" lang="zh-CN" altLang="en-US" sz="2200" b="0" i="0" u="none" strike="noStrike" kern="120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mn-cs"/>
              </a:endParaRPr>
            </a:p>
          </p:txBody>
        </p:sp>
      </p:grpSp>
      <p:sp>
        <p:nvSpPr>
          <p:cNvPr id="62" name="Line 5"/>
          <p:cNvSpPr>
            <a:spLocks noChangeShapeType="1"/>
          </p:cNvSpPr>
          <p:nvPr/>
        </p:nvSpPr>
        <p:spPr bwMode="auto">
          <a:xfrm>
            <a:off x="3366423" y="3878388"/>
            <a:ext cx="3370679" cy="0"/>
          </a:xfrm>
          <a:prstGeom prst="line">
            <a:avLst/>
          </a:prstGeom>
          <a:noFill/>
          <a:ln w="76200">
            <a:solidFill>
              <a:srgbClr val="009FF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nvGrpSpPr>
          <p:cNvPr id="15" name="组合 14"/>
          <p:cNvGrpSpPr/>
          <p:nvPr/>
        </p:nvGrpSpPr>
        <p:grpSpPr>
          <a:xfrm>
            <a:off x="859369" y="873795"/>
            <a:ext cx="6310114" cy="476221"/>
            <a:chOff x="1403750" y="3593123"/>
            <a:chExt cx="6310114" cy="476221"/>
          </a:xfrm>
        </p:grpSpPr>
        <p:grpSp>
          <p:nvGrpSpPr>
            <p:cNvPr id="16" name="组合 15"/>
            <p:cNvGrpSpPr/>
            <p:nvPr/>
          </p:nvGrpSpPr>
          <p:grpSpPr>
            <a:xfrm>
              <a:off x="1403750" y="3593123"/>
              <a:ext cx="490436" cy="476221"/>
              <a:chOff x="1403750" y="3593123"/>
              <a:chExt cx="808892" cy="785446"/>
            </a:xfrm>
          </p:grpSpPr>
          <p:sp>
            <p:nvSpPr>
              <p:cNvPr id="18"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7" name="Text Box 79"/>
            <p:cNvSpPr txBox="1">
              <a:spLocks noChangeArrowheads="1"/>
            </p:cNvSpPr>
            <p:nvPr/>
          </p:nvSpPr>
          <p:spPr bwMode="auto">
            <a:xfrm>
              <a:off x="1985932" y="3593123"/>
              <a:ext cx="57279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10000"/>
                </a:lnSpc>
                <a:spcBef>
                  <a:spcPts val="0"/>
                </a:spcBef>
                <a:spcAft>
                  <a:spcPts val="0"/>
                </a:spcAft>
                <a:buClrTx/>
                <a:buSzTx/>
                <a:buFontTx/>
                <a:buNone/>
                <a:defRPr/>
              </a:pPr>
              <a:r>
                <a:rPr kumimoji="1" lang="en-US" altLang="zh-CN" sz="24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CIDR</a:t>
              </a:r>
              <a:r>
                <a:rPr kumimoji="1" lang="zh-CN" altLang="en-US" sz="24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路由匹配可能存在多个结果</a:t>
              </a:r>
              <a:endParaRPr kumimoji="1" lang="zh-CN" altLang="en-US" sz="24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1" name="矩形 20"/>
          <p:cNvSpPr/>
          <p:nvPr/>
        </p:nvSpPr>
        <p:spPr>
          <a:xfrm>
            <a:off x="5444135" y="2519497"/>
            <a:ext cx="1031051" cy="1224181"/>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6600" b="0" i="0" u="none" strike="noStrike" kern="120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zh-CN" altLang="en-US" sz="6600" b="0" i="0" u="none" strike="noStrike" kern="120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4" name="直接箭头连接符 3"/>
          <p:cNvCxnSpPr/>
          <p:nvPr/>
        </p:nvCxnSpPr>
        <p:spPr>
          <a:xfrm>
            <a:off x="4805915" y="3878388"/>
            <a:ext cx="2669" cy="1106971"/>
          </a:xfrm>
          <a:prstGeom prst="straightConnector1">
            <a:avLst/>
          </a:prstGeom>
          <a:ln w="76200">
            <a:solidFill>
              <a:srgbClr val="009FF6"/>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349805" y="5119438"/>
            <a:ext cx="8288767" cy="612682"/>
            <a:chOff x="1441551" y="-2434739"/>
            <a:chExt cx="6370194" cy="1844189"/>
          </a:xfrm>
        </p:grpSpPr>
        <p:sp>
          <p:nvSpPr>
            <p:cNvPr id="26" name="矩形: 圆角 47"/>
            <p:cNvSpPr/>
            <p:nvPr/>
          </p:nvSpPr>
          <p:spPr>
            <a:xfrm>
              <a:off x="1441551" y="-2434739"/>
              <a:ext cx="6370194" cy="1844189"/>
            </a:xfrm>
            <a:prstGeom prst="roundRect">
              <a:avLst>
                <a:gd name="adj" fmla="val 7327"/>
              </a:avLst>
            </a:prstGeom>
            <a:solidFill>
              <a:schemeClr val="bg1"/>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8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Text Box 5"/>
            <p:cNvSpPr txBox="1">
              <a:spLocks noChangeArrowheads="1"/>
            </p:cNvSpPr>
            <p:nvPr/>
          </p:nvSpPr>
          <p:spPr bwMode="auto">
            <a:xfrm>
              <a:off x="1683007" y="-2186297"/>
              <a:ext cx="6059980" cy="129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选择两个匹配的地址中更具体的一个，即选择</a:t>
              </a:r>
              <a:r>
                <a:rPr kumimoji="0" lang="zh-CN" altLang="en-US" sz="2200" b="0" i="0" u="none" strike="noStrike" kern="1200" cap="none" spc="0" normalizeH="0" baseline="0" noProof="0" dirty="0">
                  <a:ln>
                    <a:noFill/>
                  </a:ln>
                  <a:solidFill>
                    <a:srgbClr val="FF0000"/>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最长前缀</a:t>
              </a:r>
              <a:r>
                <a:rPr kumimoji="0" lang="zh-CN" altLang="en-US" sz="22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的地址。 </a:t>
              </a:r>
              <a:endParaRPr kumimoji="0" lang="zh-CN" altLang="en-US" sz="2200" b="0" i="0" u="none" strike="noStrike" kern="120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repeatCount="3000" fill="hold" nodeType="clickEffect">
                                  <p:stCondLst>
                                    <p:cond delay="0"/>
                                  </p:stCondLst>
                                  <p:childTnLst>
                                    <p:set>
                                      <p:cBhvr>
                                        <p:cTn id="17" dur="1" fill="hold">
                                          <p:stCondLst>
                                            <p:cond delay="0"/>
                                          </p:stCondLst>
                                        </p:cTn>
                                        <p:tgtEl>
                                          <p:spTgt spid="62"/>
                                        </p:tgtEl>
                                        <p:attrNameLst>
                                          <p:attrName>style.visibility</p:attrName>
                                        </p:attrNameLst>
                                      </p:cBhvr>
                                      <p:to>
                                        <p:strVal val="visible"/>
                                      </p:to>
                                    </p:set>
                                  </p:child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CIDR</a:t>
            </a:r>
            <a:r>
              <a:rPr lang="zh-CN" altLang="en-US" dirty="0"/>
              <a:t>路由匹配例题</a:t>
            </a:r>
            <a:endParaRPr lang="zh-CN" altLang="en-US" dirty="0"/>
          </a:p>
        </p:txBody>
      </p:sp>
      <p:sp>
        <p:nvSpPr>
          <p:cNvPr id="4" name="Rectangle 4"/>
          <p:cNvSpPr txBox="1">
            <a:spLocks noChangeArrowheads="1"/>
          </p:cNvSpPr>
          <p:nvPr/>
        </p:nvSpPr>
        <p:spPr>
          <a:xfrm>
            <a:off x="2066580" y="3190658"/>
            <a:ext cx="4154487" cy="320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 C4.5E.13.87</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(b) C4.5E.22.09</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(c) C3.41.80.02</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(d) 5E.43.91.12</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(e) C4.6D.31.2E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(f)  C4.6B.31.2E</a:t>
            </a:r>
            <a:endParaRPr lang="en-US" altLang="zh-CN" dirty="0">
              <a:ea typeface="楷体" panose="02010609060101010101" pitchFamily="49" charset="-122"/>
            </a:endParaRPr>
          </a:p>
        </p:txBody>
      </p:sp>
      <p:graphicFrame>
        <p:nvGraphicFramePr>
          <p:cNvPr id="5" name="Group 43"/>
          <p:cNvGraphicFramePr>
            <a:graphicFrameLocks noGrp="1"/>
          </p:cNvGraphicFramePr>
          <p:nvPr/>
        </p:nvGraphicFramePr>
        <p:xfrm>
          <a:off x="7142750" y="2069869"/>
          <a:ext cx="4321175" cy="4321176"/>
        </p:xfrm>
        <a:graphic>
          <a:graphicData uri="http://schemas.openxmlformats.org/drawingml/2006/table">
            <a:tbl>
              <a:tblPr/>
              <a:tblGrid>
                <a:gridCol w="2592387"/>
                <a:gridCol w="1728788"/>
              </a:tblGrid>
              <a:tr h="539750">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网络</a:t>
                      </a: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r>
                        <a:rPr kumimoji="0" lang="zh-CN" altLang="en-US"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前缀长度</a:t>
                      </a:r>
                      <a:endParaRPr kumimoji="0" lang="zh-CN" altLang="en-US"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下一跳点</a:t>
                      </a:r>
                      <a:endParaRPr kumimoji="0" lang="zh-CN" altLang="en-US"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r>
              <a:tr h="539750">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C4.50.0.0/12</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r>
              <a:tr h="539750">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C4.5E.10.0/20</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B</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r>
              <a:tr h="541338">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C4.60.0.0/12</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r>
              <a:tr h="541338">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C4.68.0.0/14</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D</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r>
              <a:tr h="539750">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80.0.0.0/1</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r>
              <a:tr h="539750">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40.0.0.0/2</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F</a:t>
                      </a:r>
                      <a:endPar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r>
              <a:tr h="539750">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0.0.0.0/2</a:t>
                      </a:r>
                      <a:endParaRPr kumimoji="0" lang="en-US"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457200" rtl="0" eaLnBrk="0" latinLnBrk="0" hangingPunct="0">
                        <a:spcBef>
                          <a:spcPct val="20000"/>
                        </a:spcBef>
                        <a:buClr>
                          <a:schemeClr val="accent1"/>
                        </a:buClr>
                        <a:buSzPct val="65000"/>
                        <a:buFont typeface="Wingdings" panose="05000000000000000000" pitchFamily="2" charset="2"/>
                        <a:defRPr sz="2800" kern="1200">
                          <a:solidFill>
                            <a:schemeClr val="tx1"/>
                          </a:solidFill>
                          <a:latin typeface="Arial" panose="020B0604020202020204" pitchFamily="34" charset="0"/>
                          <a:ea typeface="宋体" panose="02010600030101010101" pitchFamily="2" charset="-122"/>
                        </a:defRPr>
                      </a:lvl1pPr>
                      <a:lvl2pPr marL="742950" indent="-285750" algn="l" defTabSz="457200" rtl="0" eaLnBrk="0" latinLnBrk="0" hangingPunct="0">
                        <a:spcBef>
                          <a:spcPct val="20000"/>
                        </a:spcBef>
                        <a:buClr>
                          <a:schemeClr val="accent2"/>
                        </a:buClr>
                        <a:buSzPct val="60000"/>
                        <a:buFont typeface="Wingdings" panose="05000000000000000000" pitchFamily="2" charset="2"/>
                        <a:defRPr sz="2400" kern="1200">
                          <a:solidFill>
                            <a:schemeClr val="tx1"/>
                          </a:solidFill>
                          <a:latin typeface="Arial" panose="020B0604020202020204" pitchFamily="34" charset="0"/>
                          <a:ea typeface="宋体" panose="02010600030101010101" pitchFamily="2" charset="-122"/>
                        </a:defRPr>
                      </a:lvl2pPr>
                      <a:lvl3pPr marL="1143000" indent="-228600" algn="l" defTabSz="457200" rtl="0" eaLnBrk="0" latinLnBrk="0" hangingPunct="0">
                        <a:spcBef>
                          <a:spcPct val="20000"/>
                        </a:spcBef>
                        <a:buClr>
                          <a:schemeClr val="accent1"/>
                        </a:buClr>
                        <a:buSzPct val="65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3pPr>
                      <a:lvl4pPr marL="1600200" indent="-228600" algn="l" defTabSz="457200" rtl="0" eaLnBrk="0" latinLnBrk="0" hangingPunct="0">
                        <a:spcBef>
                          <a:spcPct val="20000"/>
                        </a:spcBef>
                        <a:buClr>
                          <a:schemeClr val="accent2"/>
                        </a:buClr>
                        <a:buSzPct val="70000"/>
                        <a:buFont typeface="Wingdings" panose="05000000000000000000" pitchFamily="2" charset="2"/>
                        <a:defRPr sz="2000" kern="1200">
                          <a:solidFill>
                            <a:schemeClr val="tx1"/>
                          </a:solidFill>
                          <a:latin typeface="Arial" panose="020B0604020202020204" pitchFamily="34" charset="0"/>
                          <a:ea typeface="宋体" panose="02010600030101010101" pitchFamily="2" charset="-122"/>
                        </a:defRPr>
                      </a:lvl4pPr>
                      <a:lvl5pPr marL="2057400" indent="-228600" algn="l" defTabSz="457200" rtl="0" eaLnBrk="0" latinLnBrk="0" hangingPunct="0">
                        <a:spcBef>
                          <a:spcPct val="20000"/>
                        </a:spcBef>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5pPr>
                      <a:lvl6pPr marL="25146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9718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4290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886200" indent="-228600" algn="l" defTabSz="457200" rtl="0" eaLnBrk="0" fontAlgn="base" latinLnBrk="0" hangingPunct="0">
                        <a:spcBef>
                          <a:spcPct val="20000"/>
                        </a:spcBef>
                        <a:spcAft>
                          <a:spcPct val="0"/>
                        </a:spcAft>
                        <a:buClr>
                          <a:schemeClr val="accent1"/>
                        </a:buClr>
                        <a:buSzPct val="75000"/>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a:t>
                      </a:r>
                      <a:endParaRPr kumimoji="0" lang="en-US"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noFill/>
                  </a:tcPr>
                </a:tc>
              </a:tr>
            </a:tbl>
          </a:graphicData>
        </a:graphic>
      </p:graphicFrame>
      <p:sp>
        <p:nvSpPr>
          <p:cNvPr id="6" name="Text Box 34"/>
          <p:cNvSpPr txBox="1">
            <a:spLocks noChangeArrowheads="1"/>
          </p:cNvSpPr>
          <p:nvPr/>
        </p:nvSpPr>
        <p:spPr bwMode="auto">
          <a:xfrm>
            <a:off x="6131511" y="3090633"/>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lnSpc>
                <a:spcPct val="115000"/>
              </a:lnSpc>
              <a:buClrTx/>
              <a:buSzTx/>
              <a:buFont typeface="Arial" panose="020B0604020202020204" pitchFamily="34" charset="0"/>
              <a:buNone/>
            </a:pPr>
            <a:r>
              <a:rPr lang="en-US" altLang="zh-CN" sz="2800" b="1" dirty="0">
                <a:solidFill>
                  <a:srgbClr val="FF0000"/>
                </a:solidFill>
                <a:ea typeface="楷体" panose="02010609060101010101" pitchFamily="49" charset="-122"/>
              </a:rPr>
              <a:t>B</a:t>
            </a:r>
            <a:endParaRPr lang="en-US" altLang="zh-CN" sz="2800" b="1" dirty="0">
              <a:solidFill>
                <a:srgbClr val="FF0000"/>
              </a:solidFill>
              <a:ea typeface="楷体" panose="02010609060101010101" pitchFamily="49" charset="-122"/>
            </a:endParaRPr>
          </a:p>
        </p:txBody>
      </p:sp>
      <p:sp>
        <p:nvSpPr>
          <p:cNvPr id="7" name="Text Box 35"/>
          <p:cNvSpPr txBox="1">
            <a:spLocks noChangeArrowheads="1"/>
          </p:cNvSpPr>
          <p:nvPr/>
        </p:nvSpPr>
        <p:spPr bwMode="auto">
          <a:xfrm>
            <a:off x="6134686" y="3647845"/>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lnSpc>
                <a:spcPct val="115000"/>
              </a:lnSpc>
              <a:buClrTx/>
              <a:buSzTx/>
              <a:buFont typeface="Arial" panose="020B0604020202020204" pitchFamily="34" charset="0"/>
              <a:buNone/>
            </a:pPr>
            <a:r>
              <a:rPr lang="en-US" altLang="zh-CN" sz="2800" b="1">
                <a:solidFill>
                  <a:srgbClr val="FF0000"/>
                </a:solidFill>
                <a:ea typeface="楷体" panose="02010609060101010101" pitchFamily="49" charset="-122"/>
              </a:rPr>
              <a:t>A</a:t>
            </a:r>
            <a:endParaRPr lang="en-US" altLang="zh-CN" sz="2800" b="1">
              <a:solidFill>
                <a:srgbClr val="FF0000"/>
              </a:solidFill>
              <a:ea typeface="楷体" panose="02010609060101010101" pitchFamily="49" charset="-122"/>
            </a:endParaRPr>
          </a:p>
        </p:txBody>
      </p:sp>
      <p:sp>
        <p:nvSpPr>
          <p:cNvPr id="8" name="Text Box 36"/>
          <p:cNvSpPr txBox="1">
            <a:spLocks noChangeArrowheads="1"/>
          </p:cNvSpPr>
          <p:nvPr/>
        </p:nvSpPr>
        <p:spPr bwMode="auto">
          <a:xfrm>
            <a:off x="6131511" y="4217758"/>
            <a:ext cx="423514"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lnSpc>
                <a:spcPct val="115000"/>
              </a:lnSpc>
              <a:buClrTx/>
              <a:buSzTx/>
              <a:buFont typeface="Arial" panose="020B0604020202020204" pitchFamily="34" charset="0"/>
              <a:buNone/>
            </a:pPr>
            <a:r>
              <a:rPr lang="en-US" altLang="zh-CN" sz="2800" b="1">
                <a:solidFill>
                  <a:srgbClr val="FF0000"/>
                </a:solidFill>
                <a:ea typeface="楷体" panose="02010609060101010101" pitchFamily="49" charset="-122"/>
              </a:rPr>
              <a:t>E</a:t>
            </a:r>
            <a:endParaRPr lang="en-US" altLang="zh-CN" sz="2800" b="1">
              <a:solidFill>
                <a:srgbClr val="FF0000"/>
              </a:solidFill>
              <a:ea typeface="楷体" panose="02010609060101010101" pitchFamily="49" charset="-122"/>
            </a:endParaRPr>
          </a:p>
        </p:txBody>
      </p:sp>
      <p:sp>
        <p:nvSpPr>
          <p:cNvPr id="9" name="Text Box 37"/>
          <p:cNvSpPr txBox="1">
            <a:spLocks noChangeArrowheads="1"/>
          </p:cNvSpPr>
          <p:nvPr/>
        </p:nvSpPr>
        <p:spPr bwMode="auto">
          <a:xfrm>
            <a:off x="6131511" y="4722583"/>
            <a:ext cx="404278"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lnSpc>
                <a:spcPct val="115000"/>
              </a:lnSpc>
              <a:buClrTx/>
              <a:buSzTx/>
              <a:buFont typeface="Arial" panose="020B0604020202020204" pitchFamily="34" charset="0"/>
              <a:buNone/>
            </a:pPr>
            <a:r>
              <a:rPr lang="en-US" altLang="zh-CN" sz="2800" b="1">
                <a:solidFill>
                  <a:srgbClr val="FF0000"/>
                </a:solidFill>
                <a:ea typeface="楷体" panose="02010609060101010101" pitchFamily="49" charset="-122"/>
              </a:rPr>
              <a:t>F</a:t>
            </a:r>
            <a:endParaRPr lang="en-US" altLang="zh-CN" sz="2800" b="1">
              <a:solidFill>
                <a:srgbClr val="FF0000"/>
              </a:solidFill>
              <a:ea typeface="楷体" panose="02010609060101010101" pitchFamily="49" charset="-122"/>
            </a:endParaRPr>
          </a:p>
        </p:txBody>
      </p:sp>
      <p:sp>
        <p:nvSpPr>
          <p:cNvPr id="10" name="Text Box 38"/>
          <p:cNvSpPr txBox="1">
            <a:spLocks noChangeArrowheads="1"/>
          </p:cNvSpPr>
          <p:nvPr/>
        </p:nvSpPr>
        <p:spPr bwMode="auto">
          <a:xfrm>
            <a:off x="6131511" y="5225820"/>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lnSpc>
                <a:spcPct val="115000"/>
              </a:lnSpc>
              <a:buClrTx/>
              <a:buSzTx/>
              <a:buFont typeface="Arial" panose="020B0604020202020204" pitchFamily="34" charset="0"/>
              <a:buNone/>
            </a:pPr>
            <a:r>
              <a:rPr lang="en-US" altLang="zh-CN" sz="2800" b="1">
                <a:solidFill>
                  <a:srgbClr val="FF0000"/>
                </a:solidFill>
                <a:ea typeface="楷体" panose="02010609060101010101" pitchFamily="49" charset="-122"/>
              </a:rPr>
              <a:t>C</a:t>
            </a:r>
            <a:endParaRPr lang="en-US" altLang="zh-CN" sz="2800" b="1">
              <a:solidFill>
                <a:srgbClr val="FF0000"/>
              </a:solidFill>
              <a:ea typeface="楷体" panose="02010609060101010101" pitchFamily="49" charset="-122"/>
            </a:endParaRPr>
          </a:p>
        </p:txBody>
      </p:sp>
      <p:sp>
        <p:nvSpPr>
          <p:cNvPr id="11" name="Text Box 39"/>
          <p:cNvSpPr txBox="1">
            <a:spLocks noChangeArrowheads="1"/>
          </p:cNvSpPr>
          <p:nvPr/>
        </p:nvSpPr>
        <p:spPr bwMode="auto">
          <a:xfrm>
            <a:off x="6131511" y="5730645"/>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lnSpc>
                <a:spcPct val="115000"/>
              </a:lnSpc>
              <a:buClrTx/>
              <a:buSzTx/>
              <a:buFont typeface="Arial" panose="020B0604020202020204" pitchFamily="34" charset="0"/>
              <a:buNone/>
            </a:pPr>
            <a:r>
              <a:rPr lang="en-US" altLang="zh-CN" sz="2800" b="1">
                <a:solidFill>
                  <a:srgbClr val="FF0000"/>
                </a:solidFill>
                <a:ea typeface="楷体" panose="02010609060101010101" pitchFamily="49" charset="-122"/>
              </a:rPr>
              <a:t>D</a:t>
            </a:r>
            <a:endParaRPr lang="en-US" altLang="zh-CN" sz="2800" b="1">
              <a:solidFill>
                <a:srgbClr val="FF0000"/>
              </a:solidFill>
              <a:ea typeface="楷体" panose="02010609060101010101" pitchFamily="49" charset="-122"/>
            </a:endParaRPr>
          </a:p>
        </p:txBody>
      </p:sp>
      <p:grpSp>
        <p:nvGrpSpPr>
          <p:cNvPr id="12" name="组合 11"/>
          <p:cNvGrpSpPr/>
          <p:nvPr/>
        </p:nvGrpSpPr>
        <p:grpSpPr>
          <a:xfrm>
            <a:off x="1654354" y="1912498"/>
            <a:ext cx="4377360" cy="1228147"/>
            <a:chOff x="1791494" y="2533649"/>
            <a:chExt cx="5486489" cy="1518189"/>
          </a:xfrm>
        </p:grpSpPr>
        <p:sp>
          <p:nvSpPr>
            <p:cNvPr id="13" name="矩形: 圆角 12"/>
            <p:cNvSpPr/>
            <p:nvPr/>
          </p:nvSpPr>
          <p:spPr>
            <a:xfrm>
              <a:off x="1791494" y="2533649"/>
              <a:ext cx="5486489" cy="1200151"/>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1946663" y="2675354"/>
              <a:ext cx="5281461" cy="13764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右表为一个使用</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CIDR</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的路由表，请说明下列地址的下一跳各是什么？</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矩形: 圆角 14"/>
            <p:cNvSpPr/>
            <p:nvPr/>
          </p:nvSpPr>
          <p:spPr>
            <a:xfrm>
              <a:off x="1857375" y="2624956"/>
              <a:ext cx="5370749" cy="103217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12"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4">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56" presetClass="entr" presetSubtype="0" fill="hold" grpId="0" nodeType="clickEffect">
                                  <p:stCondLst>
                                    <p:cond delay="0"/>
                                  </p:stCondLst>
                                  <p:iterate type="lt">
                                    <p:tmPct val="10000"/>
                                  </p:iterate>
                                  <p:childTnLst>
                                    <p:set>
                                      <p:cBhvr>
                                        <p:cTn id="18" dur="1" fill="hold">
                                          <p:stCondLst>
                                            <p:cond delay="0"/>
                                          </p:stCondLst>
                                        </p:cTn>
                                        <p:tgtEl>
                                          <p:spTgt spid="6"/>
                                        </p:tgtEl>
                                        <p:attrNameLst>
                                          <p:attrName>style.visibility</p:attrName>
                                        </p:attrNameLst>
                                      </p:cBhvr>
                                      <p:to>
                                        <p:strVal val="visible"/>
                                      </p:to>
                                    </p:set>
                                    <p:anim by="(-#ppt_w*2)" calcmode="lin" valueType="num">
                                      <p:cBhvr rctx="PPT">
                                        <p:cTn id="19" dur="500" autoRev="1" fill="hold">
                                          <p:stCondLst>
                                            <p:cond delay="0"/>
                                          </p:stCondLst>
                                        </p:cTn>
                                        <p:tgtEl>
                                          <p:spTgt spid="6"/>
                                        </p:tgtEl>
                                        <p:attrNameLst>
                                          <p:attrName>ppt_w</p:attrName>
                                        </p:attrNameLst>
                                      </p:cBhvr>
                                    </p:anim>
                                    <p:anim by="(#ppt_w*0.50)" calcmode="lin" valueType="num">
                                      <p:cBhvr>
                                        <p:cTn id="20" dur="500" decel="50000" autoRev="1" fill="hold">
                                          <p:stCondLst>
                                            <p:cond delay="0"/>
                                          </p:stCondLst>
                                        </p:cTn>
                                        <p:tgtEl>
                                          <p:spTgt spid="6"/>
                                        </p:tgtEl>
                                        <p:attrNameLst>
                                          <p:attrName>ppt_x</p:attrName>
                                        </p:attrNameLst>
                                      </p:cBhvr>
                                    </p:anim>
                                    <p:anim from="(-#ppt_h/2)" to="(#ppt_y)" calcmode="lin" valueType="num">
                                      <p:cBhvr>
                                        <p:cTn id="21" dur="1000" fill="hold">
                                          <p:stCondLst>
                                            <p:cond delay="0"/>
                                          </p:stCondLst>
                                        </p:cTn>
                                        <p:tgtEl>
                                          <p:spTgt spid="6"/>
                                        </p:tgtEl>
                                        <p:attrNameLst>
                                          <p:attrName>ppt_y</p:attrName>
                                        </p:attrNameLst>
                                      </p:cBhvr>
                                    </p:anim>
                                    <p:animRot by="21600000">
                                      <p:cBhvr>
                                        <p:cTn id="22" dur="1000" fill="hold">
                                          <p:stCondLst>
                                            <p:cond delay="0"/>
                                          </p:stCondLst>
                                        </p:cTn>
                                        <p:tgtEl>
                                          <p:spTgt spid="6"/>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27" dur="8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29" dur="80"/>
                                        <p:tgtEl>
                                          <p:spTgt spid="4">
                                            <p:txEl>
                                              <p:pRg st="1" end="1"/>
                                            </p:txEl>
                                          </p:spTgt>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grpId="0" nodeType="clickEffect">
                                  <p:stCondLst>
                                    <p:cond delay="0"/>
                                  </p:stCondLst>
                                  <p:iterate type="lt">
                                    <p:tmPct val="10000"/>
                                  </p:iterate>
                                  <p:childTnLst>
                                    <p:set>
                                      <p:cBhvr>
                                        <p:cTn id="33" dur="1" fill="hold">
                                          <p:stCondLst>
                                            <p:cond delay="0"/>
                                          </p:stCondLst>
                                        </p:cTn>
                                        <p:tgtEl>
                                          <p:spTgt spid="7"/>
                                        </p:tgtEl>
                                        <p:attrNameLst>
                                          <p:attrName>style.visibility</p:attrName>
                                        </p:attrNameLst>
                                      </p:cBhvr>
                                      <p:to>
                                        <p:strVal val="visible"/>
                                      </p:to>
                                    </p:set>
                                    <p:anim by="(-#ppt_w*2)" calcmode="lin" valueType="num">
                                      <p:cBhvr rctx="PPT">
                                        <p:cTn id="34" dur="500" autoRev="1" fill="hold">
                                          <p:stCondLst>
                                            <p:cond delay="0"/>
                                          </p:stCondLst>
                                        </p:cTn>
                                        <p:tgtEl>
                                          <p:spTgt spid="7"/>
                                        </p:tgtEl>
                                        <p:attrNameLst>
                                          <p:attrName>ppt_w</p:attrName>
                                        </p:attrNameLst>
                                      </p:cBhvr>
                                    </p:anim>
                                    <p:anim by="(#ppt_w*0.50)" calcmode="lin" valueType="num">
                                      <p:cBhvr>
                                        <p:cTn id="35" dur="500" decel="50000" autoRev="1" fill="hold">
                                          <p:stCondLst>
                                            <p:cond delay="0"/>
                                          </p:stCondLst>
                                        </p:cTn>
                                        <p:tgtEl>
                                          <p:spTgt spid="7"/>
                                        </p:tgtEl>
                                        <p:attrNameLst>
                                          <p:attrName>ppt_x</p:attrName>
                                        </p:attrNameLst>
                                      </p:cBhvr>
                                    </p:anim>
                                    <p:anim from="(-#ppt_h/2)" to="(#ppt_y)" calcmode="lin" valueType="num">
                                      <p:cBhvr>
                                        <p:cTn id="36" dur="1000" fill="hold">
                                          <p:stCondLst>
                                            <p:cond delay="0"/>
                                          </p:stCondLst>
                                        </p:cTn>
                                        <p:tgtEl>
                                          <p:spTgt spid="7"/>
                                        </p:tgtEl>
                                        <p:attrNameLst>
                                          <p:attrName>ppt_y</p:attrName>
                                        </p:attrNameLst>
                                      </p:cBhvr>
                                    </p:anim>
                                    <p:animRot by="21600000">
                                      <p:cBhvr>
                                        <p:cTn id="37" dur="1000" fill="hold">
                                          <p:stCondLst>
                                            <p:cond delay="0"/>
                                          </p:stCondLst>
                                        </p:cTn>
                                        <p:tgtEl>
                                          <p:spTgt spid="7"/>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42" dur="8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44" dur="80"/>
                                        <p:tgtEl>
                                          <p:spTgt spid="4">
                                            <p:txEl>
                                              <p:pRg st="2" end="2"/>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56" presetClass="entr" presetSubtype="0" fill="hold" grpId="0" nodeType="clickEffect">
                                  <p:stCondLst>
                                    <p:cond delay="0"/>
                                  </p:stCondLst>
                                  <p:iterate type="lt">
                                    <p:tmPct val="10000"/>
                                  </p:iterate>
                                  <p:childTnLst>
                                    <p:set>
                                      <p:cBhvr>
                                        <p:cTn id="48" dur="1" fill="hold">
                                          <p:stCondLst>
                                            <p:cond delay="0"/>
                                          </p:stCondLst>
                                        </p:cTn>
                                        <p:tgtEl>
                                          <p:spTgt spid="8"/>
                                        </p:tgtEl>
                                        <p:attrNameLst>
                                          <p:attrName>style.visibility</p:attrName>
                                        </p:attrNameLst>
                                      </p:cBhvr>
                                      <p:to>
                                        <p:strVal val="visible"/>
                                      </p:to>
                                    </p:set>
                                    <p:anim by="(-#ppt_w*2)" calcmode="lin" valueType="num">
                                      <p:cBhvr rctx="PPT">
                                        <p:cTn id="49" dur="500" autoRev="1" fill="hold">
                                          <p:stCondLst>
                                            <p:cond delay="0"/>
                                          </p:stCondLst>
                                        </p:cTn>
                                        <p:tgtEl>
                                          <p:spTgt spid="8"/>
                                        </p:tgtEl>
                                        <p:attrNameLst>
                                          <p:attrName>ppt_w</p:attrName>
                                        </p:attrNameLst>
                                      </p:cBhvr>
                                    </p:anim>
                                    <p:anim by="(#ppt_w*0.50)" calcmode="lin" valueType="num">
                                      <p:cBhvr>
                                        <p:cTn id="50" dur="500" decel="50000" autoRev="1" fill="hold">
                                          <p:stCondLst>
                                            <p:cond delay="0"/>
                                          </p:stCondLst>
                                        </p:cTn>
                                        <p:tgtEl>
                                          <p:spTgt spid="8"/>
                                        </p:tgtEl>
                                        <p:attrNameLst>
                                          <p:attrName>ppt_x</p:attrName>
                                        </p:attrNameLst>
                                      </p:cBhvr>
                                    </p:anim>
                                    <p:anim from="(-#ppt_h/2)" to="(#ppt_y)" calcmode="lin" valueType="num">
                                      <p:cBhvr>
                                        <p:cTn id="51" dur="1000" fill="hold">
                                          <p:stCondLst>
                                            <p:cond delay="0"/>
                                          </p:stCondLst>
                                        </p:cTn>
                                        <p:tgtEl>
                                          <p:spTgt spid="8"/>
                                        </p:tgtEl>
                                        <p:attrNameLst>
                                          <p:attrName>ppt_y</p:attrName>
                                        </p:attrNameLst>
                                      </p:cBhvr>
                                    </p:anim>
                                    <p:animRot by="21600000">
                                      <p:cBhvr>
                                        <p:cTn id="52" dur="1000" fill="hold">
                                          <p:stCondLst>
                                            <p:cond delay="0"/>
                                          </p:stCondLst>
                                        </p:cTn>
                                        <p:tgtEl>
                                          <p:spTgt spid="8"/>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27" presetClass="entr" presetSubtype="0" fill="hold" nodeType="clickEffect">
                                  <p:stCondLst>
                                    <p:cond delay="0"/>
                                  </p:stCondLst>
                                  <p:iterate type="lt">
                                    <p:tmPct val="50000"/>
                                  </p:iterate>
                                  <p:childTnLst>
                                    <p:set>
                                      <p:cBhvr>
                                        <p:cTn id="56"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57" dur="8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59" dur="80"/>
                                        <p:tgtEl>
                                          <p:spTgt spid="4">
                                            <p:txEl>
                                              <p:pRg st="3" end="3"/>
                                            </p:txEl>
                                          </p:spTgt>
                                        </p:tgtEl>
                                        <p:attrNameLst>
                                          <p:attrName>fill.type</p:attrName>
                                        </p:attrNameLst>
                                      </p:cBhvr>
                                      <p:to>
                                        <p:strVal val="solid"/>
                                      </p:to>
                                    </p:set>
                                  </p:childTnLst>
                                </p:cTn>
                              </p:par>
                            </p:childTnLst>
                          </p:cTn>
                        </p:par>
                      </p:childTnLst>
                    </p:cTn>
                  </p:par>
                  <p:par>
                    <p:cTn id="60" fill="hold">
                      <p:stCondLst>
                        <p:cond delay="indefinite"/>
                      </p:stCondLst>
                      <p:childTnLst>
                        <p:par>
                          <p:cTn id="61" fill="hold">
                            <p:stCondLst>
                              <p:cond delay="0"/>
                            </p:stCondLst>
                            <p:childTnLst>
                              <p:par>
                                <p:cTn id="62" presetID="56" presetClass="entr" presetSubtype="0" fill="hold" grpId="0" nodeType="clickEffect">
                                  <p:stCondLst>
                                    <p:cond delay="0"/>
                                  </p:stCondLst>
                                  <p:iterate type="lt">
                                    <p:tmPct val="10000"/>
                                  </p:iterate>
                                  <p:childTnLst>
                                    <p:set>
                                      <p:cBhvr>
                                        <p:cTn id="63" dur="1" fill="hold">
                                          <p:stCondLst>
                                            <p:cond delay="0"/>
                                          </p:stCondLst>
                                        </p:cTn>
                                        <p:tgtEl>
                                          <p:spTgt spid="9"/>
                                        </p:tgtEl>
                                        <p:attrNameLst>
                                          <p:attrName>style.visibility</p:attrName>
                                        </p:attrNameLst>
                                      </p:cBhvr>
                                      <p:to>
                                        <p:strVal val="visible"/>
                                      </p:to>
                                    </p:set>
                                    <p:anim by="(-#ppt_w*2)" calcmode="lin" valueType="num">
                                      <p:cBhvr rctx="PPT">
                                        <p:cTn id="64" dur="500" autoRev="1" fill="hold">
                                          <p:stCondLst>
                                            <p:cond delay="0"/>
                                          </p:stCondLst>
                                        </p:cTn>
                                        <p:tgtEl>
                                          <p:spTgt spid="9"/>
                                        </p:tgtEl>
                                        <p:attrNameLst>
                                          <p:attrName>ppt_w</p:attrName>
                                        </p:attrNameLst>
                                      </p:cBhvr>
                                    </p:anim>
                                    <p:anim by="(#ppt_w*0.50)" calcmode="lin" valueType="num">
                                      <p:cBhvr>
                                        <p:cTn id="65" dur="500" decel="50000" autoRev="1" fill="hold">
                                          <p:stCondLst>
                                            <p:cond delay="0"/>
                                          </p:stCondLst>
                                        </p:cTn>
                                        <p:tgtEl>
                                          <p:spTgt spid="9"/>
                                        </p:tgtEl>
                                        <p:attrNameLst>
                                          <p:attrName>ppt_x</p:attrName>
                                        </p:attrNameLst>
                                      </p:cBhvr>
                                    </p:anim>
                                    <p:anim from="(-#ppt_h/2)" to="(#ppt_y)" calcmode="lin" valueType="num">
                                      <p:cBhvr>
                                        <p:cTn id="66" dur="1000" fill="hold">
                                          <p:stCondLst>
                                            <p:cond delay="0"/>
                                          </p:stCondLst>
                                        </p:cTn>
                                        <p:tgtEl>
                                          <p:spTgt spid="9"/>
                                        </p:tgtEl>
                                        <p:attrNameLst>
                                          <p:attrName>ppt_y</p:attrName>
                                        </p:attrNameLst>
                                      </p:cBhvr>
                                    </p:anim>
                                    <p:animRot by="21600000">
                                      <p:cBhvr>
                                        <p:cTn id="67" dur="1000" fill="hold">
                                          <p:stCondLst>
                                            <p:cond delay="0"/>
                                          </p:stCondLst>
                                        </p:cTn>
                                        <p:tgtEl>
                                          <p:spTgt spid="9"/>
                                        </p:tgtEl>
                                        <p:attrNameLst>
                                          <p:attrName>r</p:attrName>
                                        </p:attrNameLst>
                                      </p:cBhvr>
                                    </p:animRot>
                                  </p:childTnLst>
                                </p:cTn>
                              </p:par>
                            </p:childTnLst>
                          </p:cTn>
                        </p:par>
                      </p:childTnLst>
                    </p:cTn>
                  </p:par>
                  <p:par>
                    <p:cTn id="68" fill="hold">
                      <p:stCondLst>
                        <p:cond delay="indefinite"/>
                      </p:stCondLst>
                      <p:childTnLst>
                        <p:par>
                          <p:cTn id="69" fill="hold">
                            <p:stCondLst>
                              <p:cond delay="0"/>
                            </p:stCondLst>
                            <p:childTnLst>
                              <p:par>
                                <p:cTn id="70" presetID="27" presetClass="entr" presetSubtype="0" fill="hold" nodeType="clickEffect">
                                  <p:stCondLst>
                                    <p:cond delay="0"/>
                                  </p:stCondLst>
                                  <p:iterate type="lt">
                                    <p:tmPct val="50000"/>
                                  </p:iterate>
                                  <p:childTnLst>
                                    <p:set>
                                      <p:cBhvr>
                                        <p:cTn id="71" dur="1" fill="hold">
                                          <p:stCondLst>
                                            <p:cond delay="0"/>
                                          </p:stCondLst>
                                        </p:cTn>
                                        <p:tgtEl>
                                          <p:spTgt spid="4">
                                            <p:txEl>
                                              <p:pRg st="4" end="4"/>
                                            </p:txEl>
                                          </p:spTgt>
                                        </p:tgtEl>
                                        <p:attrNameLst>
                                          <p:attrName>style.visibility</p:attrName>
                                        </p:attrNameLst>
                                      </p:cBhvr>
                                      <p:to>
                                        <p:strVal val="visible"/>
                                      </p:to>
                                    </p:set>
                                    <p:anim calcmode="discrete" valueType="clr">
                                      <p:cBhvr override="childStyle">
                                        <p:cTn id="72" dur="80"/>
                                        <p:tgtEl>
                                          <p:spTgt spid="4">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3" dur="80"/>
                                        <p:tgtEl>
                                          <p:spTgt spid="4">
                                            <p:txEl>
                                              <p:pRg st="4" end="4"/>
                                            </p:txEl>
                                          </p:spTgt>
                                        </p:tgtEl>
                                        <p:attrNameLst>
                                          <p:attrName>fillcolor</p:attrName>
                                        </p:attrNameLst>
                                      </p:cBhvr>
                                      <p:tavLst>
                                        <p:tav tm="0">
                                          <p:val>
                                            <p:clrVal>
                                              <a:schemeClr val="accent2"/>
                                            </p:clrVal>
                                          </p:val>
                                        </p:tav>
                                        <p:tav tm="50000">
                                          <p:val>
                                            <p:clrVal>
                                              <a:schemeClr val="hlink"/>
                                            </p:clrVal>
                                          </p:val>
                                        </p:tav>
                                      </p:tavLst>
                                    </p:anim>
                                    <p:set>
                                      <p:cBhvr>
                                        <p:cTn id="74" dur="80"/>
                                        <p:tgtEl>
                                          <p:spTgt spid="4">
                                            <p:txEl>
                                              <p:pRg st="4" end="4"/>
                                            </p:txEl>
                                          </p:spTgt>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56" presetClass="entr" presetSubtype="0" fill="hold" grpId="0" nodeType="clickEffect">
                                  <p:stCondLst>
                                    <p:cond delay="0"/>
                                  </p:stCondLst>
                                  <p:iterate type="lt">
                                    <p:tmPct val="10000"/>
                                  </p:iterate>
                                  <p:childTnLst>
                                    <p:set>
                                      <p:cBhvr>
                                        <p:cTn id="78" dur="1" fill="hold">
                                          <p:stCondLst>
                                            <p:cond delay="0"/>
                                          </p:stCondLst>
                                        </p:cTn>
                                        <p:tgtEl>
                                          <p:spTgt spid="10"/>
                                        </p:tgtEl>
                                        <p:attrNameLst>
                                          <p:attrName>style.visibility</p:attrName>
                                        </p:attrNameLst>
                                      </p:cBhvr>
                                      <p:to>
                                        <p:strVal val="visible"/>
                                      </p:to>
                                    </p:set>
                                    <p:anim by="(-#ppt_w*2)" calcmode="lin" valueType="num">
                                      <p:cBhvr rctx="PPT">
                                        <p:cTn id="79" dur="500" autoRev="1" fill="hold">
                                          <p:stCondLst>
                                            <p:cond delay="0"/>
                                          </p:stCondLst>
                                        </p:cTn>
                                        <p:tgtEl>
                                          <p:spTgt spid="10"/>
                                        </p:tgtEl>
                                        <p:attrNameLst>
                                          <p:attrName>ppt_w</p:attrName>
                                        </p:attrNameLst>
                                      </p:cBhvr>
                                    </p:anim>
                                    <p:anim by="(#ppt_w*0.50)" calcmode="lin" valueType="num">
                                      <p:cBhvr>
                                        <p:cTn id="80" dur="500" decel="50000" autoRev="1" fill="hold">
                                          <p:stCondLst>
                                            <p:cond delay="0"/>
                                          </p:stCondLst>
                                        </p:cTn>
                                        <p:tgtEl>
                                          <p:spTgt spid="10"/>
                                        </p:tgtEl>
                                        <p:attrNameLst>
                                          <p:attrName>ppt_x</p:attrName>
                                        </p:attrNameLst>
                                      </p:cBhvr>
                                    </p:anim>
                                    <p:anim from="(-#ppt_h/2)" to="(#ppt_y)" calcmode="lin" valueType="num">
                                      <p:cBhvr>
                                        <p:cTn id="81" dur="1000" fill="hold">
                                          <p:stCondLst>
                                            <p:cond delay="0"/>
                                          </p:stCondLst>
                                        </p:cTn>
                                        <p:tgtEl>
                                          <p:spTgt spid="10"/>
                                        </p:tgtEl>
                                        <p:attrNameLst>
                                          <p:attrName>ppt_y</p:attrName>
                                        </p:attrNameLst>
                                      </p:cBhvr>
                                    </p:anim>
                                    <p:animRot by="21600000">
                                      <p:cBhvr>
                                        <p:cTn id="82" dur="1000" fill="hold">
                                          <p:stCondLst>
                                            <p:cond delay="0"/>
                                          </p:stCondLst>
                                        </p:cTn>
                                        <p:tgtEl>
                                          <p:spTgt spid="10"/>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27" presetClass="entr" presetSubtype="0" fill="hold" nodeType="clickEffect">
                                  <p:stCondLst>
                                    <p:cond delay="0"/>
                                  </p:stCondLst>
                                  <p:iterate type="lt">
                                    <p:tmPct val="50000"/>
                                  </p:iterate>
                                  <p:childTnLst>
                                    <p:set>
                                      <p:cBhvr>
                                        <p:cTn id="86" dur="1" fill="hold">
                                          <p:stCondLst>
                                            <p:cond delay="0"/>
                                          </p:stCondLst>
                                        </p:cTn>
                                        <p:tgtEl>
                                          <p:spTgt spid="4">
                                            <p:txEl>
                                              <p:pRg st="5" end="5"/>
                                            </p:txEl>
                                          </p:spTgt>
                                        </p:tgtEl>
                                        <p:attrNameLst>
                                          <p:attrName>style.visibility</p:attrName>
                                        </p:attrNameLst>
                                      </p:cBhvr>
                                      <p:to>
                                        <p:strVal val="visible"/>
                                      </p:to>
                                    </p:set>
                                    <p:anim calcmode="discrete" valueType="clr">
                                      <p:cBhvr override="childStyle">
                                        <p:cTn id="87" dur="80"/>
                                        <p:tgtEl>
                                          <p:spTgt spid="4">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8" dur="80"/>
                                        <p:tgtEl>
                                          <p:spTgt spid="4">
                                            <p:txEl>
                                              <p:pRg st="5" end="5"/>
                                            </p:txEl>
                                          </p:spTgt>
                                        </p:tgtEl>
                                        <p:attrNameLst>
                                          <p:attrName>fillcolor</p:attrName>
                                        </p:attrNameLst>
                                      </p:cBhvr>
                                      <p:tavLst>
                                        <p:tav tm="0">
                                          <p:val>
                                            <p:clrVal>
                                              <a:schemeClr val="accent2"/>
                                            </p:clrVal>
                                          </p:val>
                                        </p:tav>
                                        <p:tav tm="50000">
                                          <p:val>
                                            <p:clrVal>
                                              <a:schemeClr val="hlink"/>
                                            </p:clrVal>
                                          </p:val>
                                        </p:tav>
                                      </p:tavLst>
                                    </p:anim>
                                    <p:set>
                                      <p:cBhvr>
                                        <p:cTn id="89" dur="80"/>
                                        <p:tgtEl>
                                          <p:spTgt spid="4">
                                            <p:txEl>
                                              <p:pRg st="5" end="5"/>
                                            </p:txEl>
                                          </p:spTgt>
                                        </p:tgtEl>
                                        <p:attrNameLst>
                                          <p:attrName>fill.type</p:attrName>
                                        </p:attrNameLst>
                                      </p:cBhvr>
                                      <p:to>
                                        <p:strVal val="solid"/>
                                      </p:to>
                                    </p:set>
                                  </p:childTnLst>
                                </p:cTn>
                              </p:par>
                            </p:childTnLst>
                          </p:cTn>
                        </p:par>
                      </p:childTnLst>
                    </p:cTn>
                  </p:par>
                  <p:par>
                    <p:cTn id="90" fill="hold">
                      <p:stCondLst>
                        <p:cond delay="indefinite"/>
                      </p:stCondLst>
                      <p:childTnLst>
                        <p:par>
                          <p:cTn id="91" fill="hold">
                            <p:stCondLst>
                              <p:cond delay="0"/>
                            </p:stCondLst>
                            <p:childTnLst>
                              <p:par>
                                <p:cTn id="92" presetID="56" presetClass="entr" presetSubtype="0" fill="hold" grpId="0" nodeType="clickEffect">
                                  <p:stCondLst>
                                    <p:cond delay="0"/>
                                  </p:stCondLst>
                                  <p:iterate type="lt">
                                    <p:tmPct val="10000"/>
                                  </p:iterate>
                                  <p:childTnLst>
                                    <p:set>
                                      <p:cBhvr>
                                        <p:cTn id="93" dur="1" fill="hold">
                                          <p:stCondLst>
                                            <p:cond delay="0"/>
                                          </p:stCondLst>
                                        </p:cTn>
                                        <p:tgtEl>
                                          <p:spTgt spid="11"/>
                                        </p:tgtEl>
                                        <p:attrNameLst>
                                          <p:attrName>style.visibility</p:attrName>
                                        </p:attrNameLst>
                                      </p:cBhvr>
                                      <p:to>
                                        <p:strVal val="visible"/>
                                      </p:to>
                                    </p:set>
                                    <p:anim by="(-#ppt_w*2)" calcmode="lin" valueType="num">
                                      <p:cBhvr rctx="PPT">
                                        <p:cTn id="94" dur="500" autoRev="1" fill="hold">
                                          <p:stCondLst>
                                            <p:cond delay="0"/>
                                          </p:stCondLst>
                                        </p:cTn>
                                        <p:tgtEl>
                                          <p:spTgt spid="11"/>
                                        </p:tgtEl>
                                        <p:attrNameLst>
                                          <p:attrName>ppt_w</p:attrName>
                                        </p:attrNameLst>
                                      </p:cBhvr>
                                    </p:anim>
                                    <p:anim by="(#ppt_w*0.50)" calcmode="lin" valueType="num">
                                      <p:cBhvr>
                                        <p:cTn id="95" dur="500" decel="50000" autoRev="1" fill="hold">
                                          <p:stCondLst>
                                            <p:cond delay="0"/>
                                          </p:stCondLst>
                                        </p:cTn>
                                        <p:tgtEl>
                                          <p:spTgt spid="11"/>
                                        </p:tgtEl>
                                        <p:attrNameLst>
                                          <p:attrName>ppt_x</p:attrName>
                                        </p:attrNameLst>
                                      </p:cBhvr>
                                    </p:anim>
                                    <p:anim from="(-#ppt_h/2)" to="(#ppt_y)" calcmode="lin" valueType="num">
                                      <p:cBhvr>
                                        <p:cTn id="96" dur="1000" fill="hold">
                                          <p:stCondLst>
                                            <p:cond delay="0"/>
                                          </p:stCondLst>
                                        </p:cTn>
                                        <p:tgtEl>
                                          <p:spTgt spid="11"/>
                                        </p:tgtEl>
                                        <p:attrNameLst>
                                          <p:attrName>ppt_y</p:attrName>
                                        </p:attrNameLst>
                                      </p:cBhvr>
                                    </p:anim>
                                    <p:animRot by="21600000">
                                      <p:cBhvr>
                                        <p:cTn id="97" dur="1000"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8362825" cy="1015768"/>
            <a:chOff x="658104" y="373146"/>
            <a:chExt cx="8362825" cy="1015768"/>
          </a:xfrm>
        </p:grpSpPr>
        <p:grpSp>
          <p:nvGrpSpPr>
            <p:cNvPr id="3" name="组合 2"/>
            <p:cNvGrpSpPr/>
            <p:nvPr/>
          </p:nvGrpSpPr>
          <p:grpSpPr>
            <a:xfrm>
              <a:off x="1080814" y="763297"/>
              <a:ext cx="7940115" cy="625617"/>
              <a:chOff x="1839058" y="1058437"/>
              <a:chExt cx="7940115" cy="625617"/>
            </a:xfrm>
          </p:grpSpPr>
          <p:sp>
            <p:nvSpPr>
              <p:cNvPr id="5" name="矩形: 圆角 4"/>
              <p:cNvSpPr/>
              <p:nvPr/>
            </p:nvSpPr>
            <p:spPr>
              <a:xfrm>
                <a:off x="1839058" y="1058437"/>
                <a:ext cx="723168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A3F8"/>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2547492" y="1099279"/>
                <a:ext cx="723168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细体" pitchFamily="50" charset="-122"/>
                    <a:ea typeface="造字工房朗倩（非商用）细体" pitchFamily="50" charset="-122"/>
                    <a:cs typeface="+mn-cs"/>
                  </a:rPr>
                  <a:t>路由条目快速查找方法：二叉线索</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细体" pitchFamily="50" charset="-122"/>
                  <a:ea typeface="造字工房朗倩（非商用）细体" pitchFamily="50" charset="-122"/>
                  <a:cs typeface="+mn-cs"/>
                </a:endParaRPr>
              </a:p>
            </p:txBody>
          </p:sp>
        </p:grpSp>
        <p:pic>
          <p:nvPicPr>
            <p:cNvPr id="4" name="图片 3"/>
            <p:cNvPicPr>
              <a:picLocks noChangeAspect="1"/>
            </p:cNvPicPr>
            <p:nvPr/>
          </p:nvPicPr>
          <p:blipFill>
            <a:blip r:embed="rId1">
              <a:lum contrast="20000"/>
            </a:blip>
            <a:stretch>
              <a:fillRect/>
            </a:stretch>
          </p:blipFill>
          <p:spPr>
            <a:xfrm>
              <a:off x="658104" y="373146"/>
              <a:ext cx="1178667" cy="987480"/>
            </a:xfrm>
            <a:prstGeom prst="rect">
              <a:avLst/>
            </a:prstGeom>
          </p:spPr>
        </p:pic>
      </p:gr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529" y="1591665"/>
            <a:ext cx="11012743" cy="107102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down)">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8362825" cy="1015768"/>
            <a:chOff x="658104" y="373146"/>
            <a:chExt cx="8362825" cy="1015768"/>
          </a:xfrm>
        </p:grpSpPr>
        <p:grpSp>
          <p:nvGrpSpPr>
            <p:cNvPr id="3" name="组合 2"/>
            <p:cNvGrpSpPr/>
            <p:nvPr/>
          </p:nvGrpSpPr>
          <p:grpSpPr>
            <a:xfrm>
              <a:off x="1080814" y="763297"/>
              <a:ext cx="7940115" cy="625617"/>
              <a:chOff x="1839058" y="1058437"/>
              <a:chExt cx="7940115" cy="625617"/>
            </a:xfrm>
          </p:grpSpPr>
          <p:sp>
            <p:nvSpPr>
              <p:cNvPr id="5" name="矩形: 圆角 4"/>
              <p:cNvSpPr/>
              <p:nvPr/>
            </p:nvSpPr>
            <p:spPr>
              <a:xfrm>
                <a:off x="1839058" y="1058437"/>
                <a:ext cx="723168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A3F8"/>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2547492" y="1099279"/>
                <a:ext cx="723168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细体" pitchFamily="50" charset="-122"/>
                    <a:ea typeface="造字工房朗倩（非商用）细体" pitchFamily="50" charset="-122"/>
                    <a:cs typeface="+mn-cs"/>
                  </a:rPr>
                  <a:t>路由条目快速查找方法：二叉线索</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细体" pitchFamily="50" charset="-122"/>
                  <a:ea typeface="造字工房朗倩（非商用）细体" pitchFamily="50" charset="-122"/>
                  <a:cs typeface="+mn-cs"/>
                </a:endParaRPr>
              </a:p>
            </p:txBody>
          </p:sp>
        </p:grpSp>
        <p:pic>
          <p:nvPicPr>
            <p:cNvPr id="4" name="图片 3"/>
            <p:cNvPicPr>
              <a:picLocks noChangeAspect="1"/>
            </p:cNvPicPr>
            <p:nvPr/>
          </p:nvPicPr>
          <p:blipFill>
            <a:blip r:embed="rId1">
              <a:lum contrast="20000"/>
            </a:blip>
            <a:stretch>
              <a:fillRect/>
            </a:stretch>
          </p:blipFill>
          <p:spPr>
            <a:xfrm>
              <a:off x="658104" y="373146"/>
              <a:ext cx="1178667" cy="987480"/>
            </a:xfrm>
            <a:prstGeom prst="rect">
              <a:avLst/>
            </a:prstGeom>
          </p:spPr>
        </p:pic>
      </p:gr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9770" b="2"/>
          <a:stretch>
            <a:fillRect/>
          </a:stretch>
        </p:blipFill>
        <p:spPr bwMode="auto">
          <a:xfrm>
            <a:off x="753706" y="1478430"/>
            <a:ext cx="11012743" cy="537957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324" y="0"/>
            <a:ext cx="63341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0"/>
            <a:ext cx="878363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down)">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Effect transition="in" filter="wipe(down)">
                                      <p:cBhvr>
                                        <p:cTn id="12" dur="500"/>
                                        <p:tgtEl>
                                          <p:spTgt spid="143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340"/>
                                        </p:tgtEl>
                                        <p:attrNameLst>
                                          <p:attrName>style.visibility</p:attrName>
                                        </p:attrNameLst>
                                      </p:cBhvr>
                                      <p:to>
                                        <p:strVal val="visible"/>
                                      </p:to>
                                    </p:set>
                                    <p:animEffect transition="in" filter="wipe(down)">
                                      <p:cBhvr>
                                        <p:cTn id="1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一个网络如何获得一块地址？</a:t>
            </a:r>
            <a:endParaRPr lang="zh-CN" altLang="en-US" dirty="0"/>
          </a:p>
        </p:txBody>
      </p:sp>
      <p:grpSp>
        <p:nvGrpSpPr>
          <p:cNvPr id="4" name="组合 3"/>
          <p:cNvGrpSpPr/>
          <p:nvPr/>
        </p:nvGrpSpPr>
        <p:grpSpPr>
          <a:xfrm>
            <a:off x="1543427" y="2709800"/>
            <a:ext cx="5584669" cy="476221"/>
            <a:chOff x="1403750" y="3593123"/>
            <a:chExt cx="5584669" cy="476221"/>
          </a:xfrm>
        </p:grpSpPr>
        <p:grpSp>
          <p:nvGrpSpPr>
            <p:cNvPr id="5" name="组合 4"/>
            <p:cNvGrpSpPr/>
            <p:nvPr/>
          </p:nvGrpSpPr>
          <p:grpSpPr>
            <a:xfrm>
              <a:off x="1403750" y="3593123"/>
              <a:ext cx="490436" cy="476221"/>
              <a:chOff x="1403750" y="3593123"/>
              <a:chExt cx="808892" cy="785446"/>
            </a:xfrm>
          </p:grpSpPr>
          <p:sp>
            <p:nvSpPr>
              <p:cNvPr id="7" name="对话气泡: 椭圆形 6"/>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6" name="Text Box 79"/>
            <p:cNvSpPr txBox="1">
              <a:spLocks noChangeArrowheads="1"/>
            </p:cNvSpPr>
            <p:nvPr/>
          </p:nvSpPr>
          <p:spPr bwMode="auto">
            <a:xfrm>
              <a:off x="1985930" y="3593123"/>
              <a:ext cx="5002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从</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ISP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的地址空间中获得。</a:t>
              </a: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590851" y="3338161"/>
            <a:ext cx="8621838" cy="2669290"/>
            <a:chOff x="4650628" y="2323882"/>
            <a:chExt cx="4230784" cy="1293474"/>
          </a:xfrm>
        </p:grpSpPr>
        <p:sp>
          <p:nvSpPr>
            <p:cNvPr id="10" name="矩形: 圆角 9"/>
            <p:cNvSpPr/>
            <p:nvPr/>
          </p:nvSpPr>
          <p:spPr>
            <a:xfrm>
              <a:off x="4650628" y="2323882"/>
              <a:ext cx="4174725" cy="129347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4706687" y="2481650"/>
              <a:ext cx="4174725" cy="1036531"/>
            </a:xfrm>
            <a:prstGeom prst="rect">
              <a:avLst/>
            </a:prstGeom>
            <a:noFill/>
          </p:spPr>
          <p:txBody>
            <a:bodyPr wrap="square" rtlCol="0">
              <a:spAutoFit/>
            </a:body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900" b="0" i="0" u="none" strike="noStrike" kern="0" cap="none" spc="0" normalizeH="0" baseline="0" noProof="0" dirty="0">
                  <a:ln>
                    <a:noFill/>
                  </a:ln>
                  <a:solidFill>
                    <a:srgbClr val="0000FF"/>
                  </a:solidFill>
                  <a:effectLst/>
                  <a:uLnTx/>
                  <a:uFillTx/>
                  <a:latin typeface="Times New Roman" panose="02020603050405020304" pitchFamily="18" charset="0"/>
                  <a:ea typeface="思源黑体 CN Normal" panose="020B0400000000000000" pitchFamily="34" charset="-122"/>
                </a:rPr>
                <a:t>ISP</a:t>
              </a:r>
              <a:r>
                <a:rPr kumimoji="0" lang="zh-CN" altLang="en-US" sz="1900" b="0" i="0" u="none" strike="noStrike" kern="0" cap="none" spc="0" normalizeH="0" baseline="0" noProof="0" dirty="0">
                  <a:ln>
                    <a:noFill/>
                  </a:ln>
                  <a:solidFill>
                    <a:srgbClr val="0000FF"/>
                  </a:solidFill>
                  <a:effectLst/>
                  <a:uLnTx/>
                  <a:uFillTx/>
                  <a:latin typeface="Times New Roman" panose="02020603050405020304" pitchFamily="18" charset="0"/>
                  <a:ea typeface="思源黑体 CN Normal" panose="020B0400000000000000" pitchFamily="34" charset="-122"/>
                </a:rPr>
                <a:t>的地址块       </a:t>
              </a:r>
              <a:r>
                <a:rPr kumimoji="0" lang="en-US" altLang="zh-CN" sz="1900" b="0" i="0" u="none" strike="noStrike" kern="0" cap="none" spc="0" normalizeH="0" baseline="0" noProof="0" dirty="0">
                  <a:ln>
                    <a:noFill/>
                  </a:ln>
                  <a:solidFill>
                    <a:srgbClr val="0000FF"/>
                  </a:solidFill>
                  <a:effectLst/>
                  <a:uLnTx/>
                  <a:uFillTx/>
                  <a:latin typeface="Times New Roman" panose="02020603050405020304" pitchFamily="18" charset="0"/>
                  <a:ea typeface="思源黑体 CN Normal" panose="020B0400000000000000" pitchFamily="34" charset="-122"/>
                </a:rPr>
                <a:t>11001000  00010111  00010000  00000000    200.23.16.0/20</a:t>
              </a:r>
              <a:r>
                <a:rPr kumimoji="0" lang="en-US" altLang="zh-CN" sz="1900" b="0" i="0" u="none" strike="noStrike" kern="0" cap="none" spc="0" normalizeH="0" baseline="0" noProof="0" dirty="0">
                  <a:ln>
                    <a:noFill/>
                  </a:ln>
                  <a:solidFill>
                    <a:srgbClr val="ED7D31"/>
                  </a:solidFill>
                  <a:effectLst/>
                  <a:uLnTx/>
                  <a:uFillTx/>
                  <a:latin typeface="Times New Roman" panose="02020603050405020304" pitchFamily="18" charset="0"/>
                  <a:ea typeface="思源黑体 CN Normal" panose="020B0400000000000000" pitchFamily="34" charset="-122"/>
                </a:rPr>
                <a:t> </a:t>
              </a:r>
              <a:endParaRPr kumimoji="0" lang="en-US" altLang="zh-CN" sz="1900" b="0" i="0" u="none" strike="noStrike" kern="0" cap="none" spc="0" normalizeH="0" baseline="0" noProof="0" dirty="0">
                <a:ln>
                  <a:noFill/>
                </a:ln>
                <a:solidFill>
                  <a:srgbClr val="ED7D31"/>
                </a:solidFill>
                <a:effectLst/>
                <a:uLnTx/>
                <a:uFillTx/>
                <a:latin typeface="Times New Roman" panose="02020603050405020304" pitchFamily="18" charset="0"/>
                <a:ea typeface="思源黑体 CN Normal" panose="020B0400000000000000" pitchFamily="34" charset="-122"/>
              </a:endParaRPr>
            </a:p>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endParaRPr>
            </a:p>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rPr>
                <a:t>Organization 0    11001000  00010111  0001</a:t>
              </a:r>
              <a:r>
                <a:rPr kumimoji="0" lang="en-US" altLang="zh-CN" sz="1900" b="0" i="0" u="none" strike="noStrike" kern="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rPr>
                <a:t>000</a:t>
              </a:r>
              <a:r>
                <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rPr>
                <a:t>0  00000000    200.23.16.0/23 </a:t>
              </a:r>
              <a:endPar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endParaRPr>
            </a:p>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rPr>
                <a:t>Organization 1    11001000  00010111  0001</a:t>
              </a:r>
              <a:r>
                <a:rPr kumimoji="0" lang="en-US" altLang="zh-CN" sz="1900" b="0" i="0" u="none" strike="noStrike" kern="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rPr>
                <a:t>001</a:t>
              </a:r>
              <a:r>
                <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rPr>
                <a:t>0  00000000    200.23.18.0/23 </a:t>
              </a:r>
              <a:endPar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endParaRPr>
            </a:p>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rPr>
                <a:t>Organization 2    11001000  00010111  0001</a:t>
              </a:r>
              <a:r>
                <a:rPr kumimoji="0" lang="en-US" altLang="zh-CN" sz="1900" b="0" i="0" u="none" strike="noStrike" kern="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rPr>
                <a:t>010</a:t>
              </a:r>
              <a:r>
                <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rPr>
                <a:t>0  00000000    200.23.20.0/23 </a:t>
              </a:r>
              <a:endPar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endParaRPr>
            </a:p>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rPr>
                <a:t>   ...                                          …..                                   ….                ….</a:t>
              </a:r>
              <a:endPar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endParaRPr>
            </a:p>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rPr>
                <a:t>Organization 7    11001000  00010111  0001</a:t>
              </a:r>
              <a:r>
                <a:rPr kumimoji="0" lang="en-US" altLang="zh-CN" sz="1900" b="0" i="0" u="none" strike="noStrike" kern="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rPr>
                <a:t>111</a:t>
              </a:r>
              <a:r>
                <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rPr>
                <a:t>0  00000000    200.23.30.0/23 </a:t>
              </a:r>
              <a:endParaRPr kumimoji="0" lang="en-US" altLang="zh-CN" sz="19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层次编址</a:t>
            </a:r>
            <a:r>
              <a:rPr lang="en-US" altLang="zh-CN" dirty="0"/>
              <a:t>——</a:t>
            </a:r>
            <a:r>
              <a:rPr lang="zh-CN" altLang="en-US" dirty="0"/>
              <a:t>路由聚合</a:t>
            </a:r>
            <a:endParaRPr lang="zh-CN" altLang="en-US" dirty="0"/>
          </a:p>
        </p:txBody>
      </p:sp>
      <p:grpSp>
        <p:nvGrpSpPr>
          <p:cNvPr id="4" name="Group 6"/>
          <p:cNvGrpSpPr/>
          <p:nvPr/>
        </p:nvGrpSpPr>
        <p:grpSpPr bwMode="auto">
          <a:xfrm>
            <a:off x="2225676" y="2483455"/>
            <a:ext cx="7637463" cy="3711575"/>
            <a:chOff x="442" y="1422"/>
            <a:chExt cx="4811" cy="2338"/>
          </a:xfrm>
        </p:grpSpPr>
        <p:sp>
          <p:nvSpPr>
            <p:cNvPr id="5" name="Line 7"/>
            <p:cNvSpPr>
              <a:spLocks noChangeShapeType="1"/>
            </p:cNvSpPr>
            <p:nvPr/>
          </p:nvSpPr>
          <p:spPr bwMode="auto">
            <a:xfrm flipV="1">
              <a:off x="1784" y="2644"/>
              <a:ext cx="564"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 name="Line 8"/>
            <p:cNvSpPr>
              <a:spLocks noChangeShapeType="1"/>
            </p:cNvSpPr>
            <p:nvPr/>
          </p:nvSpPr>
          <p:spPr bwMode="auto">
            <a:xfrm>
              <a:off x="1802" y="2248"/>
              <a:ext cx="474" cy="10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Line 9"/>
            <p:cNvSpPr>
              <a:spLocks noChangeShapeType="1"/>
            </p:cNvSpPr>
            <p:nvPr/>
          </p:nvSpPr>
          <p:spPr bwMode="auto">
            <a:xfrm>
              <a:off x="1844" y="1756"/>
              <a:ext cx="534"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Freeform 10"/>
            <p:cNvSpPr>
              <a:spLocks noChangeArrowheads="1"/>
            </p:cNvSpPr>
            <p:nvPr/>
          </p:nvSpPr>
          <p:spPr bwMode="auto">
            <a:xfrm>
              <a:off x="2251" y="2121"/>
              <a:ext cx="1318" cy="617"/>
            </a:xfrm>
            <a:custGeom>
              <a:avLst/>
              <a:gdLst>
                <a:gd name="T0" fmla="*/ 721 w 1117"/>
                <a:gd name="T1" fmla="*/ 97 h 617"/>
                <a:gd name="T2" fmla="*/ 337 w 1117"/>
                <a:gd name="T3" fmla="*/ 19 h 617"/>
                <a:gd name="T4" fmla="*/ 91 w 1117"/>
                <a:gd name="T5" fmla="*/ 73 h 617"/>
                <a:gd name="T6" fmla="*/ 7 w 1117"/>
                <a:gd name="T7" fmla="*/ 456 h 617"/>
                <a:gd name="T8" fmla="*/ 126 w 1117"/>
                <a:gd name="T9" fmla="*/ 582 h 617"/>
                <a:gd name="T10" fmla="*/ 741 w 1117"/>
                <a:gd name="T11" fmla="*/ 587 h 617"/>
                <a:gd name="T12" fmla="*/ 1124 w 1117"/>
                <a:gd name="T13" fmla="*/ 613 h 617"/>
                <a:gd name="T14" fmla="*/ 1519 w 1117"/>
                <a:gd name="T15" fmla="*/ 565 h 617"/>
                <a:gd name="T16" fmla="*/ 1805 w 1117"/>
                <a:gd name="T17" fmla="*/ 330 h 617"/>
                <a:gd name="T18" fmla="*/ 1701 w 1117"/>
                <a:gd name="T19" fmla="*/ 138 h 617"/>
                <a:gd name="T20" fmla="*/ 1135 w 1117"/>
                <a:gd name="T21" fmla="*/ 91 h 617"/>
                <a:gd name="T22" fmla="*/ 721 w 1117"/>
                <a:gd name="T23" fmla="*/ 9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Freeform 11"/>
            <p:cNvSpPr>
              <a:spLocks noChangeArrowheads="1"/>
            </p:cNvSpPr>
            <p:nvPr/>
          </p:nvSpPr>
          <p:spPr bwMode="auto">
            <a:xfrm>
              <a:off x="478" y="1613"/>
              <a:ext cx="1647" cy="255"/>
            </a:xfrm>
            <a:custGeom>
              <a:avLst/>
              <a:gdLst>
                <a:gd name="T0" fmla="*/ 240 w 1473"/>
                <a:gd name="T1" fmla="*/ 11 h 255"/>
                <a:gd name="T2" fmla="*/ 103 w 1473"/>
                <a:gd name="T3" fmla="*/ 94 h 255"/>
                <a:gd name="T4" fmla="*/ 203 w 1473"/>
                <a:gd name="T5" fmla="*/ 220 h 255"/>
                <a:gd name="T6" fmla="*/ 727 w 1473"/>
                <a:gd name="T7" fmla="*/ 225 h 255"/>
                <a:gd name="T8" fmla="*/ 1054 w 1473"/>
                <a:gd name="T9" fmla="*/ 251 h 255"/>
                <a:gd name="T10" fmla="*/ 1825 w 1473"/>
                <a:gd name="T11" fmla="*/ 203 h 255"/>
                <a:gd name="T12" fmla="*/ 1902 w 1473"/>
                <a:gd name="T13" fmla="*/ 29 h 255"/>
                <a:gd name="T14" fmla="*/ 878 w 1473"/>
                <a:gd name="T15" fmla="*/ 29 h 255"/>
                <a:gd name="T16" fmla="*/ 240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 name="Text Box 12"/>
            <p:cNvSpPr txBox="1">
              <a:spLocks noChangeArrowheads="1"/>
            </p:cNvSpPr>
            <p:nvPr/>
          </p:nvSpPr>
          <p:spPr bwMode="auto">
            <a:xfrm>
              <a:off x="700" y="1626"/>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dirty="0">
                  <a:ea typeface="楷体" panose="02010609060101010101" pitchFamily="49" charset="-122"/>
                </a:rPr>
                <a:t>200.23.16.0/23</a:t>
              </a:r>
              <a:endParaRPr lang="en-US" altLang="zh-CN" sz="1800" dirty="0">
                <a:ea typeface="楷体" panose="02010609060101010101" pitchFamily="49" charset="-122"/>
              </a:endParaRPr>
            </a:p>
          </p:txBody>
        </p:sp>
        <p:sp>
          <p:nvSpPr>
            <p:cNvPr id="11" name="Freeform 13"/>
            <p:cNvSpPr>
              <a:spLocks noChangeArrowheads="1"/>
            </p:cNvSpPr>
            <p:nvPr/>
          </p:nvSpPr>
          <p:spPr bwMode="auto">
            <a:xfrm>
              <a:off x="496" y="1985"/>
              <a:ext cx="1546" cy="255"/>
            </a:xfrm>
            <a:custGeom>
              <a:avLst/>
              <a:gdLst>
                <a:gd name="T0" fmla="*/ 199 w 1473"/>
                <a:gd name="T1" fmla="*/ 11 h 255"/>
                <a:gd name="T2" fmla="*/ 85 w 1473"/>
                <a:gd name="T3" fmla="*/ 94 h 255"/>
                <a:gd name="T4" fmla="*/ 169 w 1473"/>
                <a:gd name="T5" fmla="*/ 220 h 255"/>
                <a:gd name="T6" fmla="*/ 601 w 1473"/>
                <a:gd name="T7" fmla="*/ 225 h 255"/>
                <a:gd name="T8" fmla="*/ 871 w 1473"/>
                <a:gd name="T9" fmla="*/ 251 h 255"/>
                <a:gd name="T10" fmla="*/ 1510 w 1473"/>
                <a:gd name="T11" fmla="*/ 203 h 255"/>
                <a:gd name="T12" fmla="*/ 1572 w 1473"/>
                <a:gd name="T13" fmla="*/ 29 h 255"/>
                <a:gd name="T14" fmla="*/ 726 w 1473"/>
                <a:gd name="T15" fmla="*/ 29 h 255"/>
                <a:gd name="T16" fmla="*/ 199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Text Box 14"/>
            <p:cNvSpPr txBox="1">
              <a:spLocks noChangeArrowheads="1"/>
            </p:cNvSpPr>
            <p:nvPr/>
          </p:nvSpPr>
          <p:spPr bwMode="auto">
            <a:xfrm>
              <a:off x="718" y="1998"/>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a:ea typeface="楷体" panose="02010609060101010101" pitchFamily="49" charset="-122"/>
                </a:rPr>
                <a:t>200.23.18.0/23</a:t>
              </a:r>
              <a:endParaRPr lang="en-US" altLang="zh-CN" sz="1800">
                <a:ea typeface="楷体" panose="02010609060101010101" pitchFamily="49" charset="-122"/>
              </a:endParaRPr>
            </a:p>
          </p:txBody>
        </p:sp>
        <p:sp>
          <p:nvSpPr>
            <p:cNvPr id="13" name="Freeform 15"/>
            <p:cNvSpPr>
              <a:spLocks noChangeArrowheads="1"/>
            </p:cNvSpPr>
            <p:nvPr/>
          </p:nvSpPr>
          <p:spPr bwMode="auto">
            <a:xfrm>
              <a:off x="442" y="2879"/>
              <a:ext cx="1637" cy="255"/>
            </a:xfrm>
            <a:custGeom>
              <a:avLst/>
              <a:gdLst>
                <a:gd name="T0" fmla="*/ 236 w 1473"/>
                <a:gd name="T1" fmla="*/ 11 h 255"/>
                <a:gd name="T2" fmla="*/ 100 w 1473"/>
                <a:gd name="T3" fmla="*/ 94 h 255"/>
                <a:gd name="T4" fmla="*/ 200 w 1473"/>
                <a:gd name="T5" fmla="*/ 220 h 255"/>
                <a:gd name="T6" fmla="*/ 713 w 1473"/>
                <a:gd name="T7" fmla="*/ 225 h 255"/>
                <a:gd name="T8" fmla="*/ 1035 w 1473"/>
                <a:gd name="T9" fmla="*/ 251 h 255"/>
                <a:gd name="T10" fmla="*/ 1793 w 1473"/>
                <a:gd name="T11" fmla="*/ 203 h 255"/>
                <a:gd name="T12" fmla="*/ 1866 w 1473"/>
                <a:gd name="T13" fmla="*/ 29 h 255"/>
                <a:gd name="T14" fmla="*/ 862 w 1473"/>
                <a:gd name="T15" fmla="*/ 29 h 255"/>
                <a:gd name="T16" fmla="*/ 236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Text Box 16"/>
            <p:cNvSpPr txBox="1">
              <a:spLocks noChangeArrowheads="1"/>
            </p:cNvSpPr>
            <p:nvPr/>
          </p:nvSpPr>
          <p:spPr bwMode="auto">
            <a:xfrm>
              <a:off x="664" y="289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a:ea typeface="楷体" panose="02010609060101010101" pitchFamily="49" charset="-122"/>
                </a:rPr>
                <a:t>200.23.30.0/23</a:t>
              </a:r>
              <a:endParaRPr lang="en-US" altLang="zh-CN" sz="1800">
                <a:ea typeface="楷体" panose="02010609060101010101" pitchFamily="49" charset="-122"/>
              </a:endParaRPr>
            </a:p>
          </p:txBody>
        </p:sp>
        <p:sp>
          <p:nvSpPr>
            <p:cNvPr id="15" name="Text Box 17"/>
            <p:cNvSpPr txBox="1">
              <a:spLocks noChangeArrowheads="1"/>
            </p:cNvSpPr>
            <p:nvPr/>
          </p:nvSpPr>
          <p:spPr bwMode="auto">
            <a:xfrm>
              <a:off x="2272" y="2230"/>
              <a:ext cx="11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b="1">
                  <a:ea typeface="楷体" panose="02010609060101010101" pitchFamily="49" charset="-122"/>
                </a:rPr>
                <a:t>Fly-By-</a:t>
              </a:r>
              <a:endParaRPr lang="en-US" altLang="zh-CN" sz="1800" b="1">
                <a:ea typeface="楷体" panose="02010609060101010101" pitchFamily="49" charset="-122"/>
              </a:endParaRPr>
            </a:p>
            <a:p>
              <a:pPr>
                <a:spcBef>
                  <a:spcPct val="0"/>
                </a:spcBef>
                <a:buClrTx/>
                <a:buSzTx/>
                <a:buFont typeface="Arial" panose="020B0604020202020204" pitchFamily="34" charset="0"/>
                <a:buNone/>
              </a:pPr>
              <a:r>
                <a:rPr lang="en-US" altLang="zh-CN" sz="1800" b="1">
                  <a:ea typeface="楷体" panose="02010609060101010101" pitchFamily="49" charset="-122"/>
                </a:rPr>
                <a:t>Night-ISP</a:t>
              </a:r>
              <a:endParaRPr lang="en-US" altLang="zh-CN" sz="1800" b="1">
                <a:ea typeface="楷体" panose="02010609060101010101" pitchFamily="49" charset="-122"/>
              </a:endParaRPr>
            </a:p>
          </p:txBody>
        </p:sp>
        <p:sp>
          <p:nvSpPr>
            <p:cNvPr id="16" name="Freeform 18"/>
            <p:cNvSpPr>
              <a:spLocks noChangeArrowheads="1"/>
            </p:cNvSpPr>
            <p:nvPr/>
          </p:nvSpPr>
          <p:spPr bwMode="auto">
            <a:xfrm>
              <a:off x="4516" y="1880"/>
              <a:ext cx="725" cy="1597"/>
            </a:xfrm>
            <a:custGeom>
              <a:avLst/>
              <a:gdLst>
                <a:gd name="T0" fmla="*/ 1285 w 460"/>
                <a:gd name="T1" fmla="*/ 56 h 1597"/>
                <a:gd name="T2" fmla="*/ 815 w 460"/>
                <a:gd name="T3" fmla="*/ 218 h 1597"/>
                <a:gd name="T4" fmla="*/ 225 w 460"/>
                <a:gd name="T5" fmla="*/ 536 h 1597"/>
                <a:gd name="T6" fmla="*/ 27 w 460"/>
                <a:gd name="T7" fmla="*/ 919 h 1597"/>
                <a:gd name="T8" fmla="*/ 392 w 460"/>
                <a:gd name="T9" fmla="*/ 1118 h 1597"/>
                <a:gd name="T10" fmla="*/ 862 w 460"/>
                <a:gd name="T11" fmla="*/ 1352 h 1597"/>
                <a:gd name="T12" fmla="*/ 1660 w 460"/>
                <a:gd name="T13" fmla="*/ 1562 h 1597"/>
                <a:gd name="T14" fmla="*/ 1707 w 460"/>
                <a:gd name="T15" fmla="*/ 1142 h 1597"/>
                <a:gd name="T16" fmla="*/ 1660 w 460"/>
                <a:gd name="T17" fmla="*/ 1046 h 1597"/>
                <a:gd name="T18" fmla="*/ 1354 w 460"/>
                <a:gd name="T19" fmla="*/ 854 h 1597"/>
                <a:gd name="T20" fmla="*/ 1215 w 460"/>
                <a:gd name="T21" fmla="*/ 602 h 1597"/>
                <a:gd name="T22" fmla="*/ 1285 w 460"/>
                <a:gd name="T23" fmla="*/ 56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Text Box 19"/>
            <p:cNvSpPr txBox="1">
              <a:spLocks noChangeArrowheads="1"/>
            </p:cNvSpPr>
            <p:nvPr/>
          </p:nvSpPr>
          <p:spPr bwMode="auto">
            <a:xfrm>
              <a:off x="478" y="1422"/>
              <a:ext cx="5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a:ea typeface="楷体" panose="02010609060101010101" pitchFamily="49" charset="-122"/>
                </a:rPr>
                <a:t>组织 </a:t>
              </a:r>
              <a:r>
                <a:rPr lang="en-US" altLang="zh-CN" sz="1800">
                  <a:ea typeface="楷体" panose="02010609060101010101" pitchFamily="49" charset="-122"/>
                </a:rPr>
                <a:t>0</a:t>
              </a:r>
              <a:endParaRPr lang="en-US" altLang="zh-CN" sz="1800">
                <a:ea typeface="楷体" panose="02010609060101010101" pitchFamily="49" charset="-122"/>
              </a:endParaRPr>
            </a:p>
          </p:txBody>
        </p:sp>
        <p:sp>
          <p:nvSpPr>
            <p:cNvPr id="18" name="Text Box 20"/>
            <p:cNvSpPr txBox="1">
              <a:spLocks noChangeArrowheads="1"/>
            </p:cNvSpPr>
            <p:nvPr/>
          </p:nvSpPr>
          <p:spPr bwMode="auto">
            <a:xfrm>
              <a:off x="496" y="2688"/>
              <a:ext cx="4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a:ea typeface="楷体" panose="02010609060101010101" pitchFamily="49" charset="-122"/>
                </a:rPr>
                <a:t>组织</a:t>
              </a:r>
              <a:r>
                <a:rPr lang="en-US" altLang="zh-CN" sz="1400">
                  <a:ea typeface="楷体" panose="02010609060101010101" pitchFamily="49" charset="-122"/>
                </a:rPr>
                <a:t>7</a:t>
              </a:r>
              <a:endParaRPr lang="en-US" altLang="zh-CN" sz="1400">
                <a:ea typeface="楷体" panose="02010609060101010101" pitchFamily="49" charset="-122"/>
              </a:endParaRPr>
            </a:p>
          </p:txBody>
        </p:sp>
        <p:sp>
          <p:nvSpPr>
            <p:cNvPr id="19" name="Text Box 21"/>
            <p:cNvSpPr txBox="1">
              <a:spLocks noChangeArrowheads="1"/>
            </p:cNvSpPr>
            <p:nvPr/>
          </p:nvSpPr>
          <p:spPr bwMode="auto">
            <a:xfrm>
              <a:off x="4498" y="2556"/>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a:ea typeface="楷体" panose="02010609060101010101" pitchFamily="49" charset="-122"/>
                </a:rPr>
                <a:t>因特网</a:t>
              </a:r>
              <a:endParaRPr lang="zh-CN" altLang="en-US" sz="1800">
                <a:ea typeface="楷体" panose="02010609060101010101" pitchFamily="49" charset="-122"/>
              </a:endParaRPr>
            </a:p>
          </p:txBody>
        </p:sp>
        <p:sp>
          <p:nvSpPr>
            <p:cNvPr id="20" name="Text Box 22"/>
            <p:cNvSpPr txBox="1">
              <a:spLocks noChangeArrowheads="1"/>
            </p:cNvSpPr>
            <p:nvPr/>
          </p:nvSpPr>
          <p:spPr bwMode="auto">
            <a:xfrm>
              <a:off x="484" y="1830"/>
              <a:ext cx="4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a:ea typeface="楷体" panose="02010609060101010101" pitchFamily="49" charset="-122"/>
                </a:rPr>
                <a:t>组织</a:t>
              </a:r>
              <a:r>
                <a:rPr lang="en-US" altLang="zh-CN" sz="1400">
                  <a:ea typeface="楷体" panose="02010609060101010101" pitchFamily="49" charset="-122"/>
                </a:rPr>
                <a:t>1</a:t>
              </a:r>
              <a:endParaRPr lang="en-US" altLang="zh-CN" sz="1400">
                <a:ea typeface="楷体" panose="02010609060101010101" pitchFamily="49" charset="-122"/>
              </a:endParaRPr>
            </a:p>
          </p:txBody>
        </p:sp>
        <p:sp>
          <p:nvSpPr>
            <p:cNvPr id="21" name="Freeform 23"/>
            <p:cNvSpPr>
              <a:spLocks noChangeArrowheads="1"/>
            </p:cNvSpPr>
            <p:nvPr/>
          </p:nvSpPr>
          <p:spPr bwMode="auto">
            <a:xfrm>
              <a:off x="2215" y="2949"/>
              <a:ext cx="1117" cy="617"/>
            </a:xfrm>
            <a:custGeom>
              <a:avLst/>
              <a:gdLst>
                <a:gd name="T0" fmla="*/ 439 w 1117"/>
                <a:gd name="T1" fmla="*/ 97 h 617"/>
                <a:gd name="T2" fmla="*/ 205 w 1117"/>
                <a:gd name="T3" fmla="*/ 19 h 617"/>
                <a:gd name="T4" fmla="*/ 55 w 1117"/>
                <a:gd name="T5" fmla="*/ 73 h 617"/>
                <a:gd name="T6" fmla="*/ 4 w 1117"/>
                <a:gd name="T7" fmla="*/ 456 h 617"/>
                <a:gd name="T8" fmla="*/ 77 w 1117"/>
                <a:gd name="T9" fmla="*/ 582 h 617"/>
                <a:gd name="T10" fmla="*/ 451 w 1117"/>
                <a:gd name="T11" fmla="*/ 587 h 617"/>
                <a:gd name="T12" fmla="*/ 685 w 1117"/>
                <a:gd name="T13" fmla="*/ 613 h 617"/>
                <a:gd name="T14" fmla="*/ 925 w 1117"/>
                <a:gd name="T15" fmla="*/ 565 h 617"/>
                <a:gd name="T16" fmla="*/ 1099 w 1117"/>
                <a:gd name="T17" fmla="*/ 330 h 617"/>
                <a:gd name="T18" fmla="*/ 1036 w 1117"/>
                <a:gd name="T19" fmla="*/ 138 h 617"/>
                <a:gd name="T20" fmla="*/ 691 w 1117"/>
                <a:gd name="T21" fmla="*/ 91 h 617"/>
                <a:gd name="T22" fmla="*/ 439 w 1117"/>
                <a:gd name="T23" fmla="*/ 9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Text Box 24"/>
            <p:cNvSpPr txBox="1">
              <a:spLocks noChangeArrowheads="1"/>
            </p:cNvSpPr>
            <p:nvPr/>
          </p:nvSpPr>
          <p:spPr bwMode="auto">
            <a:xfrm>
              <a:off x="2404" y="3169"/>
              <a:ext cx="8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b="1">
                  <a:ea typeface="楷体" panose="02010609060101010101" pitchFamily="49" charset="-122"/>
                </a:rPr>
                <a:t>ISPs-R-Us</a:t>
              </a:r>
              <a:endParaRPr lang="en-US" altLang="zh-CN" sz="1800" b="1">
                <a:ea typeface="楷体" panose="02010609060101010101" pitchFamily="49" charset="-122"/>
              </a:endParaRPr>
            </a:p>
          </p:txBody>
        </p:sp>
        <p:sp>
          <p:nvSpPr>
            <p:cNvPr id="23" name="Freeform 25"/>
            <p:cNvSpPr>
              <a:spLocks noChangeArrowheads="1"/>
            </p:cNvSpPr>
            <p:nvPr/>
          </p:nvSpPr>
          <p:spPr bwMode="auto">
            <a:xfrm flipV="1">
              <a:off x="3302" y="2962"/>
              <a:ext cx="1272" cy="186"/>
            </a:xfrm>
            <a:custGeom>
              <a:avLst/>
              <a:gdLst>
                <a:gd name="T0" fmla="*/ 0 w 1272"/>
                <a:gd name="T1" fmla="*/ 0 h 186"/>
                <a:gd name="T2" fmla="*/ 1272 w 1272"/>
                <a:gd name="T3" fmla="*/ 186 h 186"/>
                <a:gd name="T4" fmla="*/ 0 60000 65536"/>
                <a:gd name="T5" fmla="*/ 0 60000 65536"/>
              </a:gdLst>
              <a:ahLst/>
              <a:cxnLst>
                <a:cxn ang="T4">
                  <a:pos x="T0" y="T1"/>
                </a:cxn>
                <a:cxn ang="T5">
                  <a:pos x="T2" y="T3"/>
                </a:cxn>
              </a:cxnLst>
              <a:rect l="0" t="0" r="r" b="b"/>
              <a:pathLst>
                <a:path w="1272" h="186">
                  <a:moveTo>
                    <a:pt x="0" y="0"/>
                  </a:moveTo>
                  <a:lnTo>
                    <a:pt x="1272" y="186"/>
                  </a:lnTo>
                </a:path>
              </a:pathLst>
            </a:custGeom>
            <a:noFill/>
            <a:ln w="19050">
              <a:solidFill>
                <a:schemeClr val="tx1"/>
              </a:solidFill>
              <a:rou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Line 26"/>
            <p:cNvSpPr>
              <a:spLocks noChangeShapeType="1"/>
            </p:cNvSpPr>
            <p:nvPr/>
          </p:nvSpPr>
          <p:spPr bwMode="auto">
            <a:xfrm>
              <a:off x="1910" y="3304"/>
              <a:ext cx="30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27"/>
            <p:cNvSpPr>
              <a:spLocks noChangeShapeType="1"/>
            </p:cNvSpPr>
            <p:nvPr/>
          </p:nvSpPr>
          <p:spPr bwMode="auto">
            <a:xfrm flipV="1">
              <a:off x="1814" y="3346"/>
              <a:ext cx="402" cy="10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28"/>
            <p:cNvSpPr>
              <a:spLocks noChangeShapeType="1"/>
            </p:cNvSpPr>
            <p:nvPr/>
          </p:nvSpPr>
          <p:spPr bwMode="auto">
            <a:xfrm flipV="1">
              <a:off x="2090" y="3502"/>
              <a:ext cx="156" cy="25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Text Box 29"/>
            <p:cNvSpPr txBox="1">
              <a:spLocks noChangeArrowheads="1"/>
            </p:cNvSpPr>
            <p:nvPr/>
          </p:nvSpPr>
          <p:spPr bwMode="auto">
            <a:xfrm>
              <a:off x="3484" y="3090"/>
              <a:ext cx="17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400">
                  <a:ea typeface="楷体" panose="02010609060101010101" pitchFamily="49" charset="-122"/>
                </a:rPr>
                <a:t>“</a:t>
              </a:r>
              <a:r>
                <a:rPr lang="zh-CN" altLang="en-US" sz="1800">
                  <a:ea typeface="楷体" panose="02010609060101010101" pitchFamily="49" charset="-122"/>
                </a:rPr>
                <a:t>向我发送以</a:t>
              </a:r>
              <a:r>
                <a:rPr lang="en-US" altLang="zh-CN" sz="1800">
                  <a:ea typeface="楷体" panose="02010609060101010101" pitchFamily="49" charset="-122"/>
                </a:rPr>
                <a:t>199.31.0.0/16</a:t>
              </a:r>
              <a:endParaRPr lang="en-US" altLang="zh-CN" sz="1800">
                <a:ea typeface="楷体" panose="02010609060101010101" pitchFamily="49" charset="-122"/>
              </a:endParaRPr>
            </a:p>
            <a:p>
              <a:pPr>
                <a:spcBef>
                  <a:spcPct val="0"/>
                </a:spcBef>
                <a:buClrTx/>
                <a:buSzTx/>
                <a:buFont typeface="Arial" panose="020B0604020202020204" pitchFamily="34" charset="0"/>
                <a:buNone/>
              </a:pPr>
              <a:r>
                <a:rPr lang="zh-CN" altLang="en-US" sz="1800">
                  <a:ea typeface="楷体" panose="02010609060101010101" pitchFamily="49" charset="-122"/>
                </a:rPr>
                <a:t>开始的任何报文”</a:t>
              </a:r>
              <a:endParaRPr lang="zh-CN" altLang="en-US" sz="1800">
                <a:ea typeface="楷体" panose="02010609060101010101" pitchFamily="49" charset="-122"/>
              </a:endParaRPr>
            </a:p>
          </p:txBody>
        </p:sp>
        <p:sp>
          <p:nvSpPr>
            <p:cNvPr id="28" name="Freeform 30"/>
            <p:cNvSpPr>
              <a:spLocks noChangeArrowheads="1"/>
            </p:cNvSpPr>
            <p:nvPr/>
          </p:nvSpPr>
          <p:spPr bwMode="auto">
            <a:xfrm>
              <a:off x="508" y="2357"/>
              <a:ext cx="1647" cy="255"/>
            </a:xfrm>
            <a:custGeom>
              <a:avLst/>
              <a:gdLst>
                <a:gd name="T0" fmla="*/ 240 w 1473"/>
                <a:gd name="T1" fmla="*/ 11 h 255"/>
                <a:gd name="T2" fmla="*/ 103 w 1473"/>
                <a:gd name="T3" fmla="*/ 94 h 255"/>
                <a:gd name="T4" fmla="*/ 203 w 1473"/>
                <a:gd name="T5" fmla="*/ 220 h 255"/>
                <a:gd name="T6" fmla="*/ 727 w 1473"/>
                <a:gd name="T7" fmla="*/ 225 h 255"/>
                <a:gd name="T8" fmla="*/ 1054 w 1473"/>
                <a:gd name="T9" fmla="*/ 251 h 255"/>
                <a:gd name="T10" fmla="*/ 1825 w 1473"/>
                <a:gd name="T11" fmla="*/ 203 h 255"/>
                <a:gd name="T12" fmla="*/ 1902 w 1473"/>
                <a:gd name="T13" fmla="*/ 29 h 255"/>
                <a:gd name="T14" fmla="*/ 878 w 1473"/>
                <a:gd name="T15" fmla="*/ 29 h 255"/>
                <a:gd name="T16" fmla="*/ 240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Text Box 31"/>
            <p:cNvSpPr txBox="1">
              <a:spLocks noChangeArrowheads="1"/>
            </p:cNvSpPr>
            <p:nvPr/>
          </p:nvSpPr>
          <p:spPr bwMode="auto">
            <a:xfrm>
              <a:off x="730" y="2370"/>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a:ea typeface="楷体" panose="02010609060101010101" pitchFamily="49" charset="-122"/>
                </a:rPr>
                <a:t>200.23.20.0/23</a:t>
              </a:r>
              <a:endParaRPr lang="en-US" altLang="zh-CN" sz="1800">
                <a:ea typeface="楷体" panose="02010609060101010101" pitchFamily="49" charset="-122"/>
              </a:endParaRPr>
            </a:p>
          </p:txBody>
        </p:sp>
        <p:sp>
          <p:nvSpPr>
            <p:cNvPr id="30" name="Text Box 32"/>
            <p:cNvSpPr txBox="1">
              <a:spLocks noChangeArrowheads="1"/>
            </p:cNvSpPr>
            <p:nvPr/>
          </p:nvSpPr>
          <p:spPr bwMode="auto">
            <a:xfrm>
              <a:off x="496" y="2202"/>
              <a:ext cx="4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a:ea typeface="楷体" panose="02010609060101010101" pitchFamily="49" charset="-122"/>
                </a:rPr>
                <a:t>组织</a:t>
              </a:r>
              <a:r>
                <a:rPr lang="en-US" altLang="zh-CN" sz="1400">
                  <a:ea typeface="楷体" panose="02010609060101010101" pitchFamily="49" charset="-122"/>
                </a:rPr>
                <a:t>2</a:t>
              </a:r>
              <a:endParaRPr lang="en-US" altLang="zh-CN" sz="1400">
                <a:ea typeface="楷体" panose="02010609060101010101" pitchFamily="49" charset="-122"/>
              </a:endParaRPr>
            </a:p>
          </p:txBody>
        </p:sp>
        <p:sp>
          <p:nvSpPr>
            <p:cNvPr id="31" name="Text Box 33"/>
            <p:cNvSpPr txBox="1">
              <a:spLocks noChangeArrowheads="1"/>
            </p:cNvSpPr>
            <p:nvPr/>
          </p:nvSpPr>
          <p:spPr bwMode="auto">
            <a:xfrm>
              <a:off x="1360" y="2523"/>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2" name="Text Box 34"/>
            <p:cNvSpPr txBox="1">
              <a:spLocks noChangeArrowheads="1"/>
            </p:cNvSpPr>
            <p:nvPr/>
          </p:nvSpPr>
          <p:spPr bwMode="auto">
            <a:xfrm>
              <a:off x="1358" y="2608"/>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3" name="Text Box 35"/>
            <p:cNvSpPr txBox="1">
              <a:spLocks noChangeArrowheads="1"/>
            </p:cNvSpPr>
            <p:nvPr/>
          </p:nvSpPr>
          <p:spPr bwMode="auto">
            <a:xfrm>
              <a:off x="1359" y="2691"/>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4" name="Text Box 36"/>
            <p:cNvSpPr txBox="1">
              <a:spLocks noChangeArrowheads="1"/>
            </p:cNvSpPr>
            <p:nvPr/>
          </p:nvSpPr>
          <p:spPr bwMode="auto">
            <a:xfrm>
              <a:off x="2008" y="2337"/>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5" name="Text Box 37"/>
            <p:cNvSpPr txBox="1">
              <a:spLocks noChangeArrowheads="1"/>
            </p:cNvSpPr>
            <p:nvPr/>
          </p:nvSpPr>
          <p:spPr bwMode="auto">
            <a:xfrm>
              <a:off x="2006" y="2422"/>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6" name="Text Box 38"/>
            <p:cNvSpPr txBox="1">
              <a:spLocks noChangeArrowheads="1"/>
            </p:cNvSpPr>
            <p:nvPr/>
          </p:nvSpPr>
          <p:spPr bwMode="auto">
            <a:xfrm>
              <a:off x="2007" y="2505"/>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7" name="Text Box 39"/>
            <p:cNvSpPr txBox="1">
              <a:spLocks noChangeArrowheads="1"/>
            </p:cNvSpPr>
            <p:nvPr/>
          </p:nvSpPr>
          <p:spPr bwMode="auto">
            <a:xfrm>
              <a:off x="3246" y="1912"/>
              <a:ext cx="185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400" dirty="0">
                  <a:ea typeface="楷体" panose="02010609060101010101" pitchFamily="49" charset="-122"/>
                </a:rPr>
                <a:t>“</a:t>
              </a:r>
              <a:r>
                <a:rPr lang="zh-CN" altLang="en-US" sz="1800" dirty="0">
                  <a:ea typeface="楷体" panose="02010609060101010101" pitchFamily="49" charset="-122"/>
                </a:rPr>
                <a:t>向我发送以</a:t>
              </a:r>
              <a:r>
                <a:rPr lang="en-US" altLang="zh-CN" sz="1800" dirty="0">
                  <a:ea typeface="楷体" panose="02010609060101010101" pitchFamily="49" charset="-122"/>
                </a:rPr>
                <a:t>200.23.16.0/20</a:t>
              </a:r>
              <a:endParaRPr lang="en-US" altLang="zh-CN" sz="1800" dirty="0">
                <a:ea typeface="楷体" panose="02010609060101010101" pitchFamily="49" charset="-122"/>
              </a:endParaRPr>
            </a:p>
            <a:p>
              <a:pPr>
                <a:spcBef>
                  <a:spcPct val="0"/>
                </a:spcBef>
                <a:buClrTx/>
                <a:buSzTx/>
                <a:buFont typeface="Arial" panose="020B0604020202020204" pitchFamily="34" charset="0"/>
                <a:buNone/>
              </a:pPr>
              <a:r>
                <a:rPr lang="zh-CN" altLang="en-US" sz="1800" dirty="0">
                  <a:ea typeface="楷体" panose="02010609060101010101" pitchFamily="49" charset="-122"/>
                </a:rPr>
                <a:t>开始的任何报文 ”</a:t>
              </a:r>
              <a:endParaRPr lang="zh-CN" altLang="en-US" sz="1800" dirty="0">
                <a:ea typeface="楷体" panose="02010609060101010101" pitchFamily="49" charset="-122"/>
              </a:endParaRPr>
            </a:p>
            <a:p>
              <a:pPr>
                <a:spcBef>
                  <a:spcPct val="0"/>
                </a:spcBef>
                <a:buClrTx/>
                <a:buSzTx/>
                <a:buFont typeface="Arial" panose="020B0604020202020204" pitchFamily="34" charset="0"/>
                <a:buNone/>
              </a:pPr>
              <a:endParaRPr lang="en-US" altLang="zh-CN" sz="1400" dirty="0">
                <a:ea typeface="楷体" panose="02010609060101010101" pitchFamily="49" charset="-122"/>
              </a:endParaRPr>
            </a:p>
          </p:txBody>
        </p:sp>
        <p:sp>
          <p:nvSpPr>
            <p:cNvPr id="38" name="Freeform 40"/>
            <p:cNvSpPr>
              <a:spLocks noChangeArrowheads="1"/>
            </p:cNvSpPr>
            <p:nvPr/>
          </p:nvSpPr>
          <p:spPr bwMode="auto">
            <a:xfrm>
              <a:off x="3260" y="2470"/>
              <a:ext cx="1272" cy="186"/>
            </a:xfrm>
            <a:custGeom>
              <a:avLst/>
              <a:gdLst>
                <a:gd name="T0" fmla="*/ 0 w 1272"/>
                <a:gd name="T1" fmla="*/ 0 h 186"/>
                <a:gd name="T2" fmla="*/ 1272 w 1272"/>
                <a:gd name="T3" fmla="*/ 186 h 186"/>
                <a:gd name="T4" fmla="*/ 0 60000 65536"/>
                <a:gd name="T5" fmla="*/ 0 60000 65536"/>
              </a:gdLst>
              <a:ahLst/>
              <a:cxnLst>
                <a:cxn ang="T4">
                  <a:pos x="T0" y="T1"/>
                </a:cxn>
                <a:cxn ang="T5">
                  <a:pos x="T2" y="T3"/>
                </a:cxn>
              </a:cxnLst>
              <a:rect l="0" t="0" r="r" b="b"/>
              <a:pathLst>
                <a:path w="1272" h="186">
                  <a:moveTo>
                    <a:pt x="0" y="0"/>
                  </a:moveTo>
                  <a:lnTo>
                    <a:pt x="1272" y="186"/>
                  </a:lnTo>
                </a:path>
              </a:pathLst>
            </a:custGeom>
            <a:noFill/>
            <a:ln w="19050">
              <a:solidFill>
                <a:schemeClr val="tx1"/>
              </a:solidFill>
              <a:rou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层次编址</a:t>
            </a:r>
            <a:r>
              <a:rPr lang="en-US" altLang="zh-CN" dirty="0"/>
              <a:t>——</a:t>
            </a:r>
            <a:r>
              <a:rPr lang="zh-CN" altLang="en-US" dirty="0"/>
              <a:t>路由聚合</a:t>
            </a:r>
            <a:endParaRPr lang="zh-CN" altLang="en-US" dirty="0"/>
          </a:p>
        </p:txBody>
      </p:sp>
      <p:grpSp>
        <p:nvGrpSpPr>
          <p:cNvPr id="4" name="Group 6"/>
          <p:cNvGrpSpPr/>
          <p:nvPr/>
        </p:nvGrpSpPr>
        <p:grpSpPr bwMode="auto">
          <a:xfrm>
            <a:off x="2220914" y="2483455"/>
            <a:ext cx="8289930" cy="3711575"/>
            <a:chOff x="439" y="1422"/>
            <a:chExt cx="5222" cy="2338"/>
          </a:xfrm>
        </p:grpSpPr>
        <p:sp>
          <p:nvSpPr>
            <p:cNvPr id="5" name="Line 7"/>
            <p:cNvSpPr>
              <a:spLocks noChangeShapeType="1"/>
            </p:cNvSpPr>
            <p:nvPr/>
          </p:nvSpPr>
          <p:spPr bwMode="auto">
            <a:xfrm flipV="1">
              <a:off x="1784" y="2644"/>
              <a:ext cx="564"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Line 9"/>
            <p:cNvSpPr>
              <a:spLocks noChangeShapeType="1"/>
            </p:cNvSpPr>
            <p:nvPr/>
          </p:nvSpPr>
          <p:spPr bwMode="auto">
            <a:xfrm>
              <a:off x="1844" y="1756"/>
              <a:ext cx="534"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Freeform 10"/>
            <p:cNvSpPr>
              <a:spLocks noChangeArrowheads="1"/>
            </p:cNvSpPr>
            <p:nvPr/>
          </p:nvSpPr>
          <p:spPr bwMode="auto">
            <a:xfrm>
              <a:off x="2251" y="2121"/>
              <a:ext cx="1318" cy="617"/>
            </a:xfrm>
            <a:custGeom>
              <a:avLst/>
              <a:gdLst>
                <a:gd name="T0" fmla="*/ 721 w 1117"/>
                <a:gd name="T1" fmla="*/ 97 h 617"/>
                <a:gd name="T2" fmla="*/ 337 w 1117"/>
                <a:gd name="T3" fmla="*/ 19 h 617"/>
                <a:gd name="T4" fmla="*/ 91 w 1117"/>
                <a:gd name="T5" fmla="*/ 73 h 617"/>
                <a:gd name="T6" fmla="*/ 7 w 1117"/>
                <a:gd name="T7" fmla="*/ 456 h 617"/>
                <a:gd name="T8" fmla="*/ 126 w 1117"/>
                <a:gd name="T9" fmla="*/ 582 h 617"/>
                <a:gd name="T10" fmla="*/ 741 w 1117"/>
                <a:gd name="T11" fmla="*/ 587 h 617"/>
                <a:gd name="T12" fmla="*/ 1124 w 1117"/>
                <a:gd name="T13" fmla="*/ 613 h 617"/>
                <a:gd name="T14" fmla="*/ 1519 w 1117"/>
                <a:gd name="T15" fmla="*/ 565 h 617"/>
                <a:gd name="T16" fmla="*/ 1805 w 1117"/>
                <a:gd name="T17" fmla="*/ 330 h 617"/>
                <a:gd name="T18" fmla="*/ 1701 w 1117"/>
                <a:gd name="T19" fmla="*/ 138 h 617"/>
                <a:gd name="T20" fmla="*/ 1135 w 1117"/>
                <a:gd name="T21" fmla="*/ 91 h 617"/>
                <a:gd name="T22" fmla="*/ 721 w 1117"/>
                <a:gd name="T23" fmla="*/ 9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Freeform 11"/>
            <p:cNvSpPr>
              <a:spLocks noChangeArrowheads="1"/>
            </p:cNvSpPr>
            <p:nvPr/>
          </p:nvSpPr>
          <p:spPr bwMode="auto">
            <a:xfrm>
              <a:off x="478" y="1613"/>
              <a:ext cx="1647" cy="255"/>
            </a:xfrm>
            <a:custGeom>
              <a:avLst/>
              <a:gdLst>
                <a:gd name="T0" fmla="*/ 240 w 1473"/>
                <a:gd name="T1" fmla="*/ 11 h 255"/>
                <a:gd name="T2" fmla="*/ 103 w 1473"/>
                <a:gd name="T3" fmla="*/ 94 h 255"/>
                <a:gd name="T4" fmla="*/ 203 w 1473"/>
                <a:gd name="T5" fmla="*/ 220 h 255"/>
                <a:gd name="T6" fmla="*/ 727 w 1473"/>
                <a:gd name="T7" fmla="*/ 225 h 255"/>
                <a:gd name="T8" fmla="*/ 1054 w 1473"/>
                <a:gd name="T9" fmla="*/ 251 h 255"/>
                <a:gd name="T10" fmla="*/ 1825 w 1473"/>
                <a:gd name="T11" fmla="*/ 203 h 255"/>
                <a:gd name="T12" fmla="*/ 1902 w 1473"/>
                <a:gd name="T13" fmla="*/ 29 h 255"/>
                <a:gd name="T14" fmla="*/ 878 w 1473"/>
                <a:gd name="T15" fmla="*/ 29 h 255"/>
                <a:gd name="T16" fmla="*/ 240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 name="Text Box 12"/>
            <p:cNvSpPr txBox="1">
              <a:spLocks noChangeArrowheads="1"/>
            </p:cNvSpPr>
            <p:nvPr/>
          </p:nvSpPr>
          <p:spPr bwMode="auto">
            <a:xfrm>
              <a:off x="700" y="1626"/>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dirty="0">
                  <a:ea typeface="楷体" panose="02010609060101010101" pitchFamily="49" charset="-122"/>
                </a:rPr>
                <a:t>200.23.16.0/23</a:t>
              </a:r>
              <a:endParaRPr lang="en-US" altLang="zh-CN" sz="1800" dirty="0">
                <a:ea typeface="楷体" panose="02010609060101010101" pitchFamily="49" charset="-122"/>
              </a:endParaRPr>
            </a:p>
          </p:txBody>
        </p:sp>
        <p:sp>
          <p:nvSpPr>
            <p:cNvPr id="11" name="Freeform 13"/>
            <p:cNvSpPr>
              <a:spLocks noChangeArrowheads="1"/>
            </p:cNvSpPr>
            <p:nvPr/>
          </p:nvSpPr>
          <p:spPr bwMode="auto">
            <a:xfrm>
              <a:off x="452" y="3436"/>
              <a:ext cx="1546" cy="255"/>
            </a:xfrm>
            <a:custGeom>
              <a:avLst/>
              <a:gdLst>
                <a:gd name="T0" fmla="*/ 199 w 1473"/>
                <a:gd name="T1" fmla="*/ 11 h 255"/>
                <a:gd name="T2" fmla="*/ 85 w 1473"/>
                <a:gd name="T3" fmla="*/ 94 h 255"/>
                <a:gd name="T4" fmla="*/ 169 w 1473"/>
                <a:gd name="T5" fmla="*/ 220 h 255"/>
                <a:gd name="T6" fmla="*/ 601 w 1473"/>
                <a:gd name="T7" fmla="*/ 225 h 255"/>
                <a:gd name="T8" fmla="*/ 871 w 1473"/>
                <a:gd name="T9" fmla="*/ 251 h 255"/>
                <a:gd name="T10" fmla="*/ 1510 w 1473"/>
                <a:gd name="T11" fmla="*/ 203 h 255"/>
                <a:gd name="T12" fmla="*/ 1572 w 1473"/>
                <a:gd name="T13" fmla="*/ 29 h 255"/>
                <a:gd name="T14" fmla="*/ 726 w 1473"/>
                <a:gd name="T15" fmla="*/ 29 h 255"/>
                <a:gd name="T16" fmla="*/ 199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Text Box 14"/>
            <p:cNvSpPr txBox="1">
              <a:spLocks noChangeArrowheads="1"/>
            </p:cNvSpPr>
            <p:nvPr/>
          </p:nvSpPr>
          <p:spPr bwMode="auto">
            <a:xfrm>
              <a:off x="674" y="3449"/>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a:ea typeface="楷体" panose="02010609060101010101" pitchFamily="49" charset="-122"/>
                </a:rPr>
                <a:t>200.23.18.0/23</a:t>
              </a:r>
              <a:endParaRPr lang="en-US" altLang="zh-CN" sz="1800">
                <a:ea typeface="楷体" panose="02010609060101010101" pitchFamily="49" charset="-122"/>
              </a:endParaRPr>
            </a:p>
          </p:txBody>
        </p:sp>
        <p:sp>
          <p:nvSpPr>
            <p:cNvPr id="13" name="Freeform 15"/>
            <p:cNvSpPr>
              <a:spLocks noChangeArrowheads="1"/>
            </p:cNvSpPr>
            <p:nvPr/>
          </p:nvSpPr>
          <p:spPr bwMode="auto">
            <a:xfrm>
              <a:off x="442" y="2879"/>
              <a:ext cx="1637" cy="255"/>
            </a:xfrm>
            <a:custGeom>
              <a:avLst/>
              <a:gdLst>
                <a:gd name="T0" fmla="*/ 236 w 1473"/>
                <a:gd name="T1" fmla="*/ 11 h 255"/>
                <a:gd name="T2" fmla="*/ 100 w 1473"/>
                <a:gd name="T3" fmla="*/ 94 h 255"/>
                <a:gd name="T4" fmla="*/ 200 w 1473"/>
                <a:gd name="T5" fmla="*/ 220 h 255"/>
                <a:gd name="T6" fmla="*/ 713 w 1473"/>
                <a:gd name="T7" fmla="*/ 225 h 255"/>
                <a:gd name="T8" fmla="*/ 1035 w 1473"/>
                <a:gd name="T9" fmla="*/ 251 h 255"/>
                <a:gd name="T10" fmla="*/ 1793 w 1473"/>
                <a:gd name="T11" fmla="*/ 203 h 255"/>
                <a:gd name="T12" fmla="*/ 1866 w 1473"/>
                <a:gd name="T13" fmla="*/ 29 h 255"/>
                <a:gd name="T14" fmla="*/ 862 w 1473"/>
                <a:gd name="T15" fmla="*/ 29 h 255"/>
                <a:gd name="T16" fmla="*/ 236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Text Box 16"/>
            <p:cNvSpPr txBox="1">
              <a:spLocks noChangeArrowheads="1"/>
            </p:cNvSpPr>
            <p:nvPr/>
          </p:nvSpPr>
          <p:spPr bwMode="auto">
            <a:xfrm>
              <a:off x="664" y="289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a:ea typeface="楷体" panose="02010609060101010101" pitchFamily="49" charset="-122"/>
                </a:rPr>
                <a:t>200.23.30.0/23</a:t>
              </a:r>
              <a:endParaRPr lang="en-US" altLang="zh-CN" sz="1800">
                <a:ea typeface="楷体" panose="02010609060101010101" pitchFamily="49" charset="-122"/>
              </a:endParaRPr>
            </a:p>
          </p:txBody>
        </p:sp>
        <p:sp>
          <p:nvSpPr>
            <p:cNvPr id="15" name="Text Box 17"/>
            <p:cNvSpPr txBox="1">
              <a:spLocks noChangeArrowheads="1"/>
            </p:cNvSpPr>
            <p:nvPr/>
          </p:nvSpPr>
          <p:spPr bwMode="auto">
            <a:xfrm>
              <a:off x="2272" y="2230"/>
              <a:ext cx="11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b="1">
                  <a:ea typeface="楷体" panose="02010609060101010101" pitchFamily="49" charset="-122"/>
                </a:rPr>
                <a:t>Fly-By-</a:t>
              </a:r>
              <a:endParaRPr lang="en-US" altLang="zh-CN" sz="1800" b="1">
                <a:ea typeface="楷体" panose="02010609060101010101" pitchFamily="49" charset="-122"/>
              </a:endParaRPr>
            </a:p>
            <a:p>
              <a:pPr>
                <a:spcBef>
                  <a:spcPct val="0"/>
                </a:spcBef>
                <a:buClrTx/>
                <a:buSzTx/>
                <a:buFont typeface="Arial" panose="020B0604020202020204" pitchFamily="34" charset="0"/>
                <a:buNone/>
              </a:pPr>
              <a:r>
                <a:rPr lang="en-US" altLang="zh-CN" sz="1800" b="1">
                  <a:ea typeface="楷体" panose="02010609060101010101" pitchFamily="49" charset="-122"/>
                </a:rPr>
                <a:t>Night-ISP</a:t>
              </a:r>
              <a:endParaRPr lang="en-US" altLang="zh-CN" sz="1800" b="1">
                <a:ea typeface="楷体" panose="02010609060101010101" pitchFamily="49" charset="-122"/>
              </a:endParaRPr>
            </a:p>
          </p:txBody>
        </p:sp>
        <p:sp>
          <p:nvSpPr>
            <p:cNvPr id="16" name="Freeform 18"/>
            <p:cNvSpPr>
              <a:spLocks noChangeArrowheads="1"/>
            </p:cNvSpPr>
            <p:nvPr/>
          </p:nvSpPr>
          <p:spPr bwMode="auto">
            <a:xfrm>
              <a:off x="4516" y="1880"/>
              <a:ext cx="725" cy="1597"/>
            </a:xfrm>
            <a:custGeom>
              <a:avLst/>
              <a:gdLst>
                <a:gd name="T0" fmla="*/ 1285 w 460"/>
                <a:gd name="T1" fmla="*/ 56 h 1597"/>
                <a:gd name="T2" fmla="*/ 815 w 460"/>
                <a:gd name="T3" fmla="*/ 218 h 1597"/>
                <a:gd name="T4" fmla="*/ 225 w 460"/>
                <a:gd name="T5" fmla="*/ 536 h 1597"/>
                <a:gd name="T6" fmla="*/ 27 w 460"/>
                <a:gd name="T7" fmla="*/ 919 h 1597"/>
                <a:gd name="T8" fmla="*/ 392 w 460"/>
                <a:gd name="T9" fmla="*/ 1118 h 1597"/>
                <a:gd name="T10" fmla="*/ 862 w 460"/>
                <a:gd name="T11" fmla="*/ 1352 h 1597"/>
                <a:gd name="T12" fmla="*/ 1660 w 460"/>
                <a:gd name="T13" fmla="*/ 1562 h 1597"/>
                <a:gd name="T14" fmla="*/ 1707 w 460"/>
                <a:gd name="T15" fmla="*/ 1142 h 1597"/>
                <a:gd name="T16" fmla="*/ 1660 w 460"/>
                <a:gd name="T17" fmla="*/ 1046 h 1597"/>
                <a:gd name="T18" fmla="*/ 1354 w 460"/>
                <a:gd name="T19" fmla="*/ 854 h 1597"/>
                <a:gd name="T20" fmla="*/ 1215 w 460"/>
                <a:gd name="T21" fmla="*/ 602 h 1597"/>
                <a:gd name="T22" fmla="*/ 1285 w 460"/>
                <a:gd name="T23" fmla="*/ 56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Text Box 19"/>
            <p:cNvSpPr txBox="1">
              <a:spLocks noChangeArrowheads="1"/>
            </p:cNvSpPr>
            <p:nvPr/>
          </p:nvSpPr>
          <p:spPr bwMode="auto">
            <a:xfrm>
              <a:off x="478" y="1422"/>
              <a:ext cx="5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a:ea typeface="楷体" panose="02010609060101010101" pitchFamily="49" charset="-122"/>
                </a:rPr>
                <a:t>组织 </a:t>
              </a:r>
              <a:r>
                <a:rPr lang="en-US" altLang="zh-CN" sz="1800">
                  <a:ea typeface="楷体" panose="02010609060101010101" pitchFamily="49" charset="-122"/>
                </a:rPr>
                <a:t>0</a:t>
              </a:r>
              <a:endParaRPr lang="en-US" altLang="zh-CN" sz="1800">
                <a:ea typeface="楷体" panose="02010609060101010101" pitchFamily="49" charset="-122"/>
              </a:endParaRPr>
            </a:p>
          </p:txBody>
        </p:sp>
        <p:sp>
          <p:nvSpPr>
            <p:cNvPr id="18" name="Text Box 20"/>
            <p:cNvSpPr txBox="1">
              <a:spLocks noChangeArrowheads="1"/>
            </p:cNvSpPr>
            <p:nvPr/>
          </p:nvSpPr>
          <p:spPr bwMode="auto">
            <a:xfrm>
              <a:off x="496" y="2688"/>
              <a:ext cx="4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a:ea typeface="楷体" panose="02010609060101010101" pitchFamily="49" charset="-122"/>
                </a:rPr>
                <a:t>组织</a:t>
              </a:r>
              <a:r>
                <a:rPr lang="en-US" altLang="zh-CN" sz="1400">
                  <a:ea typeface="楷体" panose="02010609060101010101" pitchFamily="49" charset="-122"/>
                </a:rPr>
                <a:t>7</a:t>
              </a:r>
              <a:endParaRPr lang="en-US" altLang="zh-CN" sz="1400">
                <a:ea typeface="楷体" panose="02010609060101010101" pitchFamily="49" charset="-122"/>
              </a:endParaRPr>
            </a:p>
          </p:txBody>
        </p:sp>
        <p:sp>
          <p:nvSpPr>
            <p:cNvPr id="19" name="Text Box 21"/>
            <p:cNvSpPr txBox="1">
              <a:spLocks noChangeArrowheads="1"/>
            </p:cNvSpPr>
            <p:nvPr/>
          </p:nvSpPr>
          <p:spPr bwMode="auto">
            <a:xfrm>
              <a:off x="4498" y="2556"/>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a:ea typeface="楷体" panose="02010609060101010101" pitchFamily="49" charset="-122"/>
                </a:rPr>
                <a:t>因特网</a:t>
              </a:r>
              <a:endParaRPr lang="zh-CN" altLang="en-US" sz="1800">
                <a:ea typeface="楷体" panose="02010609060101010101" pitchFamily="49" charset="-122"/>
              </a:endParaRPr>
            </a:p>
          </p:txBody>
        </p:sp>
        <p:sp>
          <p:nvSpPr>
            <p:cNvPr id="20" name="Text Box 22"/>
            <p:cNvSpPr txBox="1">
              <a:spLocks noChangeArrowheads="1"/>
            </p:cNvSpPr>
            <p:nvPr/>
          </p:nvSpPr>
          <p:spPr bwMode="auto">
            <a:xfrm>
              <a:off x="439" y="3281"/>
              <a:ext cx="4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dirty="0">
                  <a:ea typeface="楷体" panose="02010609060101010101" pitchFamily="49" charset="-122"/>
                </a:rPr>
                <a:t>组织</a:t>
              </a:r>
              <a:r>
                <a:rPr lang="en-US" altLang="zh-CN" sz="1400" dirty="0">
                  <a:ea typeface="楷体" panose="02010609060101010101" pitchFamily="49" charset="-122"/>
                </a:rPr>
                <a:t>1</a:t>
              </a:r>
              <a:endParaRPr lang="en-US" altLang="zh-CN" sz="1400" dirty="0">
                <a:ea typeface="楷体" panose="02010609060101010101" pitchFamily="49" charset="-122"/>
              </a:endParaRPr>
            </a:p>
          </p:txBody>
        </p:sp>
        <p:sp>
          <p:nvSpPr>
            <p:cNvPr id="21" name="Freeform 23"/>
            <p:cNvSpPr>
              <a:spLocks noChangeArrowheads="1"/>
            </p:cNvSpPr>
            <p:nvPr/>
          </p:nvSpPr>
          <p:spPr bwMode="auto">
            <a:xfrm>
              <a:off x="2215" y="2949"/>
              <a:ext cx="1117" cy="617"/>
            </a:xfrm>
            <a:custGeom>
              <a:avLst/>
              <a:gdLst>
                <a:gd name="T0" fmla="*/ 439 w 1117"/>
                <a:gd name="T1" fmla="*/ 97 h 617"/>
                <a:gd name="T2" fmla="*/ 205 w 1117"/>
                <a:gd name="T3" fmla="*/ 19 h 617"/>
                <a:gd name="T4" fmla="*/ 55 w 1117"/>
                <a:gd name="T5" fmla="*/ 73 h 617"/>
                <a:gd name="T6" fmla="*/ 4 w 1117"/>
                <a:gd name="T7" fmla="*/ 456 h 617"/>
                <a:gd name="T8" fmla="*/ 77 w 1117"/>
                <a:gd name="T9" fmla="*/ 582 h 617"/>
                <a:gd name="T10" fmla="*/ 451 w 1117"/>
                <a:gd name="T11" fmla="*/ 587 h 617"/>
                <a:gd name="T12" fmla="*/ 685 w 1117"/>
                <a:gd name="T13" fmla="*/ 613 h 617"/>
                <a:gd name="T14" fmla="*/ 925 w 1117"/>
                <a:gd name="T15" fmla="*/ 565 h 617"/>
                <a:gd name="T16" fmla="*/ 1099 w 1117"/>
                <a:gd name="T17" fmla="*/ 330 h 617"/>
                <a:gd name="T18" fmla="*/ 1036 w 1117"/>
                <a:gd name="T19" fmla="*/ 138 h 617"/>
                <a:gd name="T20" fmla="*/ 691 w 1117"/>
                <a:gd name="T21" fmla="*/ 91 h 617"/>
                <a:gd name="T22" fmla="*/ 439 w 1117"/>
                <a:gd name="T23" fmla="*/ 9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Text Box 24"/>
            <p:cNvSpPr txBox="1">
              <a:spLocks noChangeArrowheads="1"/>
            </p:cNvSpPr>
            <p:nvPr/>
          </p:nvSpPr>
          <p:spPr bwMode="auto">
            <a:xfrm>
              <a:off x="2404" y="3169"/>
              <a:ext cx="8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b="1">
                  <a:ea typeface="楷体" panose="02010609060101010101" pitchFamily="49" charset="-122"/>
                </a:rPr>
                <a:t>ISPs-R-Us</a:t>
              </a:r>
              <a:endParaRPr lang="en-US" altLang="zh-CN" sz="1800" b="1">
                <a:ea typeface="楷体" panose="02010609060101010101" pitchFamily="49" charset="-122"/>
              </a:endParaRPr>
            </a:p>
          </p:txBody>
        </p:sp>
        <p:sp>
          <p:nvSpPr>
            <p:cNvPr id="23" name="Freeform 25"/>
            <p:cNvSpPr>
              <a:spLocks noChangeArrowheads="1"/>
            </p:cNvSpPr>
            <p:nvPr/>
          </p:nvSpPr>
          <p:spPr bwMode="auto">
            <a:xfrm flipV="1">
              <a:off x="3302" y="2962"/>
              <a:ext cx="1272" cy="186"/>
            </a:xfrm>
            <a:custGeom>
              <a:avLst/>
              <a:gdLst>
                <a:gd name="T0" fmla="*/ 0 w 1272"/>
                <a:gd name="T1" fmla="*/ 0 h 186"/>
                <a:gd name="T2" fmla="*/ 1272 w 1272"/>
                <a:gd name="T3" fmla="*/ 186 h 186"/>
                <a:gd name="T4" fmla="*/ 0 60000 65536"/>
                <a:gd name="T5" fmla="*/ 0 60000 65536"/>
              </a:gdLst>
              <a:ahLst/>
              <a:cxnLst>
                <a:cxn ang="T4">
                  <a:pos x="T0" y="T1"/>
                </a:cxn>
                <a:cxn ang="T5">
                  <a:pos x="T2" y="T3"/>
                </a:cxn>
              </a:cxnLst>
              <a:rect l="0" t="0" r="r" b="b"/>
              <a:pathLst>
                <a:path w="1272" h="186">
                  <a:moveTo>
                    <a:pt x="0" y="0"/>
                  </a:moveTo>
                  <a:lnTo>
                    <a:pt x="1272" y="186"/>
                  </a:lnTo>
                </a:path>
              </a:pathLst>
            </a:custGeom>
            <a:noFill/>
            <a:ln w="19050">
              <a:solidFill>
                <a:schemeClr val="tx1"/>
              </a:solidFill>
              <a:rou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Line 26"/>
            <p:cNvSpPr>
              <a:spLocks noChangeShapeType="1"/>
            </p:cNvSpPr>
            <p:nvPr/>
          </p:nvSpPr>
          <p:spPr bwMode="auto">
            <a:xfrm>
              <a:off x="1910" y="3304"/>
              <a:ext cx="30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27"/>
            <p:cNvSpPr>
              <a:spLocks noChangeShapeType="1"/>
            </p:cNvSpPr>
            <p:nvPr/>
          </p:nvSpPr>
          <p:spPr bwMode="auto">
            <a:xfrm flipV="1">
              <a:off x="1814" y="3346"/>
              <a:ext cx="402" cy="10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28"/>
            <p:cNvSpPr>
              <a:spLocks noChangeShapeType="1"/>
            </p:cNvSpPr>
            <p:nvPr/>
          </p:nvSpPr>
          <p:spPr bwMode="auto">
            <a:xfrm flipV="1">
              <a:off x="2090" y="3502"/>
              <a:ext cx="156" cy="25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Text Box 29"/>
            <p:cNvSpPr txBox="1">
              <a:spLocks noChangeArrowheads="1"/>
            </p:cNvSpPr>
            <p:nvPr/>
          </p:nvSpPr>
          <p:spPr bwMode="auto">
            <a:xfrm>
              <a:off x="3484" y="3090"/>
              <a:ext cx="217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400" dirty="0">
                  <a:ea typeface="楷体" panose="02010609060101010101" pitchFamily="49" charset="-122"/>
                </a:rPr>
                <a:t>“</a:t>
              </a:r>
              <a:r>
                <a:rPr lang="zh-CN" altLang="en-US" sz="1800" dirty="0">
                  <a:ea typeface="楷体" panose="02010609060101010101" pitchFamily="49" charset="-122"/>
                </a:rPr>
                <a:t>向我发送以</a:t>
              </a:r>
              <a:r>
                <a:rPr lang="en-US" altLang="zh-CN" sz="1800" dirty="0">
                  <a:ea typeface="楷体" panose="02010609060101010101" pitchFamily="49" charset="-122"/>
                </a:rPr>
                <a:t>199.31.0.0/16</a:t>
              </a:r>
              <a:r>
                <a:rPr lang="zh-CN" altLang="en-US" sz="1800" dirty="0">
                  <a:ea typeface="楷体" panose="02010609060101010101" pitchFamily="49" charset="-122"/>
                </a:rPr>
                <a:t>或</a:t>
              </a:r>
              <a:r>
                <a:rPr lang="en-US" altLang="zh-CN" sz="1800" dirty="0">
                  <a:ea typeface="楷体" panose="02010609060101010101" pitchFamily="49" charset="-122"/>
                </a:rPr>
                <a:t>200.23.18.0/23</a:t>
              </a:r>
              <a:r>
                <a:rPr lang="zh-CN" altLang="en-US" sz="1800" dirty="0">
                  <a:ea typeface="楷体" panose="02010609060101010101" pitchFamily="49" charset="-122"/>
                </a:rPr>
                <a:t>开始的任何报文”</a:t>
              </a:r>
              <a:endParaRPr lang="zh-CN" altLang="en-US" sz="1800" dirty="0">
                <a:ea typeface="楷体" panose="02010609060101010101" pitchFamily="49" charset="-122"/>
              </a:endParaRPr>
            </a:p>
          </p:txBody>
        </p:sp>
        <p:sp>
          <p:nvSpPr>
            <p:cNvPr id="28" name="Freeform 30"/>
            <p:cNvSpPr>
              <a:spLocks noChangeArrowheads="1"/>
            </p:cNvSpPr>
            <p:nvPr/>
          </p:nvSpPr>
          <p:spPr bwMode="auto">
            <a:xfrm>
              <a:off x="508" y="2357"/>
              <a:ext cx="1647" cy="255"/>
            </a:xfrm>
            <a:custGeom>
              <a:avLst/>
              <a:gdLst>
                <a:gd name="T0" fmla="*/ 240 w 1473"/>
                <a:gd name="T1" fmla="*/ 11 h 255"/>
                <a:gd name="T2" fmla="*/ 103 w 1473"/>
                <a:gd name="T3" fmla="*/ 94 h 255"/>
                <a:gd name="T4" fmla="*/ 203 w 1473"/>
                <a:gd name="T5" fmla="*/ 220 h 255"/>
                <a:gd name="T6" fmla="*/ 727 w 1473"/>
                <a:gd name="T7" fmla="*/ 225 h 255"/>
                <a:gd name="T8" fmla="*/ 1054 w 1473"/>
                <a:gd name="T9" fmla="*/ 251 h 255"/>
                <a:gd name="T10" fmla="*/ 1825 w 1473"/>
                <a:gd name="T11" fmla="*/ 203 h 255"/>
                <a:gd name="T12" fmla="*/ 1902 w 1473"/>
                <a:gd name="T13" fmla="*/ 29 h 255"/>
                <a:gd name="T14" fmla="*/ 878 w 1473"/>
                <a:gd name="T15" fmla="*/ 29 h 255"/>
                <a:gd name="T16" fmla="*/ 240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Text Box 31"/>
            <p:cNvSpPr txBox="1">
              <a:spLocks noChangeArrowheads="1"/>
            </p:cNvSpPr>
            <p:nvPr/>
          </p:nvSpPr>
          <p:spPr bwMode="auto">
            <a:xfrm>
              <a:off x="730" y="2370"/>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800">
                  <a:ea typeface="楷体" panose="02010609060101010101" pitchFamily="49" charset="-122"/>
                </a:rPr>
                <a:t>200.23.20.0/23</a:t>
              </a:r>
              <a:endParaRPr lang="en-US" altLang="zh-CN" sz="1800">
                <a:ea typeface="楷体" panose="02010609060101010101" pitchFamily="49" charset="-122"/>
              </a:endParaRPr>
            </a:p>
          </p:txBody>
        </p:sp>
        <p:sp>
          <p:nvSpPr>
            <p:cNvPr id="30" name="Text Box 32"/>
            <p:cNvSpPr txBox="1">
              <a:spLocks noChangeArrowheads="1"/>
            </p:cNvSpPr>
            <p:nvPr/>
          </p:nvSpPr>
          <p:spPr bwMode="auto">
            <a:xfrm>
              <a:off x="496" y="2202"/>
              <a:ext cx="4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zh-CN" altLang="en-US" sz="1800">
                  <a:ea typeface="楷体" panose="02010609060101010101" pitchFamily="49" charset="-122"/>
                </a:rPr>
                <a:t>组织</a:t>
              </a:r>
              <a:r>
                <a:rPr lang="en-US" altLang="zh-CN" sz="1400">
                  <a:ea typeface="楷体" panose="02010609060101010101" pitchFamily="49" charset="-122"/>
                </a:rPr>
                <a:t>2</a:t>
              </a:r>
              <a:endParaRPr lang="en-US" altLang="zh-CN" sz="1400">
                <a:ea typeface="楷体" panose="02010609060101010101" pitchFamily="49" charset="-122"/>
              </a:endParaRPr>
            </a:p>
          </p:txBody>
        </p:sp>
        <p:sp>
          <p:nvSpPr>
            <p:cNvPr id="31" name="Text Box 33"/>
            <p:cNvSpPr txBox="1">
              <a:spLocks noChangeArrowheads="1"/>
            </p:cNvSpPr>
            <p:nvPr/>
          </p:nvSpPr>
          <p:spPr bwMode="auto">
            <a:xfrm>
              <a:off x="1360" y="2523"/>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2" name="Text Box 34"/>
            <p:cNvSpPr txBox="1">
              <a:spLocks noChangeArrowheads="1"/>
            </p:cNvSpPr>
            <p:nvPr/>
          </p:nvSpPr>
          <p:spPr bwMode="auto">
            <a:xfrm>
              <a:off x="1358" y="2608"/>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3" name="Text Box 35"/>
            <p:cNvSpPr txBox="1">
              <a:spLocks noChangeArrowheads="1"/>
            </p:cNvSpPr>
            <p:nvPr/>
          </p:nvSpPr>
          <p:spPr bwMode="auto">
            <a:xfrm>
              <a:off x="1359" y="2691"/>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4" name="Text Box 36"/>
            <p:cNvSpPr txBox="1">
              <a:spLocks noChangeArrowheads="1"/>
            </p:cNvSpPr>
            <p:nvPr/>
          </p:nvSpPr>
          <p:spPr bwMode="auto">
            <a:xfrm>
              <a:off x="2008" y="2337"/>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5" name="Text Box 37"/>
            <p:cNvSpPr txBox="1">
              <a:spLocks noChangeArrowheads="1"/>
            </p:cNvSpPr>
            <p:nvPr/>
          </p:nvSpPr>
          <p:spPr bwMode="auto">
            <a:xfrm>
              <a:off x="2006" y="2422"/>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6" name="Text Box 38"/>
            <p:cNvSpPr txBox="1">
              <a:spLocks noChangeArrowheads="1"/>
            </p:cNvSpPr>
            <p:nvPr/>
          </p:nvSpPr>
          <p:spPr bwMode="auto">
            <a:xfrm>
              <a:off x="2007" y="2505"/>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2000" b="1">
                  <a:ea typeface="楷体" panose="02010609060101010101" pitchFamily="49" charset="-122"/>
                </a:rPr>
                <a:t>.</a:t>
              </a:r>
              <a:endParaRPr lang="en-US" altLang="zh-CN" sz="2000">
                <a:ea typeface="楷体" panose="02010609060101010101" pitchFamily="49" charset="-122"/>
              </a:endParaRPr>
            </a:p>
          </p:txBody>
        </p:sp>
        <p:sp>
          <p:nvSpPr>
            <p:cNvPr id="37" name="Text Box 39"/>
            <p:cNvSpPr txBox="1">
              <a:spLocks noChangeArrowheads="1"/>
            </p:cNvSpPr>
            <p:nvPr/>
          </p:nvSpPr>
          <p:spPr bwMode="auto">
            <a:xfrm>
              <a:off x="3246" y="1912"/>
              <a:ext cx="185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Arial" panose="020B0604020202020204" pitchFamily="34" charset="0"/>
                <a:buNone/>
              </a:pPr>
              <a:r>
                <a:rPr lang="en-US" altLang="zh-CN" sz="1400" dirty="0">
                  <a:ea typeface="楷体" panose="02010609060101010101" pitchFamily="49" charset="-122"/>
                </a:rPr>
                <a:t>“</a:t>
              </a:r>
              <a:r>
                <a:rPr lang="zh-CN" altLang="en-US" sz="1800" dirty="0">
                  <a:ea typeface="楷体" panose="02010609060101010101" pitchFamily="49" charset="-122"/>
                </a:rPr>
                <a:t>向我发送以</a:t>
              </a:r>
              <a:r>
                <a:rPr lang="en-US" altLang="zh-CN" sz="1800" dirty="0">
                  <a:ea typeface="楷体" panose="02010609060101010101" pitchFamily="49" charset="-122"/>
                </a:rPr>
                <a:t>200.23.16.0/20</a:t>
              </a:r>
              <a:endParaRPr lang="en-US" altLang="zh-CN" sz="1800" dirty="0">
                <a:ea typeface="楷体" panose="02010609060101010101" pitchFamily="49" charset="-122"/>
              </a:endParaRPr>
            </a:p>
            <a:p>
              <a:pPr>
                <a:spcBef>
                  <a:spcPct val="0"/>
                </a:spcBef>
                <a:buClrTx/>
                <a:buSzTx/>
                <a:buFont typeface="Arial" panose="020B0604020202020204" pitchFamily="34" charset="0"/>
                <a:buNone/>
              </a:pPr>
              <a:r>
                <a:rPr lang="zh-CN" altLang="en-US" sz="1800" dirty="0">
                  <a:ea typeface="楷体" panose="02010609060101010101" pitchFamily="49" charset="-122"/>
                </a:rPr>
                <a:t>开始的任何报文 ”</a:t>
              </a:r>
              <a:endParaRPr lang="zh-CN" altLang="en-US" sz="1800" dirty="0">
                <a:ea typeface="楷体" panose="02010609060101010101" pitchFamily="49" charset="-122"/>
              </a:endParaRPr>
            </a:p>
            <a:p>
              <a:pPr>
                <a:spcBef>
                  <a:spcPct val="0"/>
                </a:spcBef>
                <a:buClrTx/>
                <a:buSzTx/>
                <a:buFont typeface="Arial" panose="020B0604020202020204" pitchFamily="34" charset="0"/>
                <a:buNone/>
              </a:pPr>
              <a:endParaRPr lang="en-US" altLang="zh-CN" sz="1400" dirty="0">
                <a:ea typeface="楷体" panose="02010609060101010101" pitchFamily="49" charset="-122"/>
              </a:endParaRPr>
            </a:p>
          </p:txBody>
        </p:sp>
        <p:sp>
          <p:nvSpPr>
            <p:cNvPr id="38" name="Freeform 40"/>
            <p:cNvSpPr>
              <a:spLocks noChangeArrowheads="1"/>
            </p:cNvSpPr>
            <p:nvPr/>
          </p:nvSpPr>
          <p:spPr bwMode="auto">
            <a:xfrm>
              <a:off x="3260" y="2470"/>
              <a:ext cx="1272" cy="186"/>
            </a:xfrm>
            <a:custGeom>
              <a:avLst/>
              <a:gdLst>
                <a:gd name="T0" fmla="*/ 0 w 1272"/>
                <a:gd name="T1" fmla="*/ 0 h 186"/>
                <a:gd name="T2" fmla="*/ 1272 w 1272"/>
                <a:gd name="T3" fmla="*/ 186 h 186"/>
                <a:gd name="T4" fmla="*/ 0 60000 65536"/>
                <a:gd name="T5" fmla="*/ 0 60000 65536"/>
              </a:gdLst>
              <a:ahLst/>
              <a:cxnLst>
                <a:cxn ang="T4">
                  <a:pos x="T0" y="T1"/>
                </a:cxn>
                <a:cxn ang="T5">
                  <a:pos x="T2" y="T3"/>
                </a:cxn>
              </a:cxnLst>
              <a:rect l="0" t="0" r="r" b="b"/>
              <a:pathLst>
                <a:path w="1272" h="186">
                  <a:moveTo>
                    <a:pt x="0" y="0"/>
                  </a:moveTo>
                  <a:lnTo>
                    <a:pt x="1272" y="186"/>
                  </a:lnTo>
                </a:path>
              </a:pathLst>
            </a:custGeom>
            <a:noFill/>
            <a:ln w="19050">
              <a:solidFill>
                <a:schemeClr val="tx1"/>
              </a:solidFill>
              <a:rou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ISP </a:t>
            </a:r>
            <a:r>
              <a:rPr lang="zh-CN" altLang="en-US" dirty="0"/>
              <a:t>如何获得整块地址</a:t>
            </a:r>
            <a:r>
              <a:rPr lang="en-US" altLang="zh-CN" dirty="0"/>
              <a:t>?</a:t>
            </a:r>
            <a:endParaRPr lang="zh-CN" altLang="en-US" dirty="0"/>
          </a:p>
        </p:txBody>
      </p:sp>
      <p:sp>
        <p:nvSpPr>
          <p:cNvPr id="4" name="文本框 3"/>
          <p:cNvSpPr txBox="1"/>
          <p:nvPr/>
        </p:nvSpPr>
        <p:spPr>
          <a:xfrm>
            <a:off x="2143463" y="3862315"/>
            <a:ext cx="3767759" cy="2120068"/>
          </a:xfrm>
          <a:prstGeom prst="rect">
            <a:avLst/>
          </a:prstGeom>
          <a:noFill/>
        </p:spPr>
        <p:txBody>
          <a:bodyPr wrap="square">
            <a:spAutoFit/>
          </a:bodyPr>
          <a:lstStyle/>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分配</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管理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DNS</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分配域名</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解决域名纠纷</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endParaRPr kumimoji="1"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 name="组合 4"/>
          <p:cNvGrpSpPr/>
          <p:nvPr/>
        </p:nvGrpSpPr>
        <p:grpSpPr>
          <a:xfrm>
            <a:off x="1640103" y="2773868"/>
            <a:ext cx="9061675" cy="1316534"/>
            <a:chOff x="1791494" y="2533650"/>
            <a:chExt cx="5486489" cy="1605426"/>
          </a:xfrm>
        </p:grpSpPr>
        <p:sp>
          <p:nvSpPr>
            <p:cNvPr id="6" name="矩形: 圆角 5"/>
            <p:cNvSpPr/>
            <p:nvPr/>
          </p:nvSpPr>
          <p:spPr>
            <a:xfrm>
              <a:off x="1791494" y="2533650"/>
              <a:ext cx="5486489"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946663" y="2675354"/>
              <a:ext cx="5281461" cy="146372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ICANN: Internet Corporation for Assigned Names and Numbers</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（因特网名字与号码分配团体）</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 name="矩形: 圆角 7"/>
            <p:cNvSpPr/>
            <p:nvPr/>
          </p:nvSpPr>
          <p:spPr>
            <a:xfrm>
              <a:off x="1857375" y="2624956"/>
              <a:ext cx="5370749" cy="1032171"/>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主机如何获得</a:t>
            </a:r>
            <a:r>
              <a:rPr lang="en-US" altLang="zh-CN" dirty="0"/>
              <a:t>IP</a:t>
            </a:r>
            <a:r>
              <a:rPr lang="zh-CN" altLang="en-US" dirty="0"/>
              <a:t>地址</a:t>
            </a:r>
            <a:r>
              <a:rPr lang="en-US" altLang="zh-CN" dirty="0"/>
              <a:t>?</a:t>
            </a:r>
            <a:endParaRPr lang="zh-CN" altLang="en-US" dirty="0"/>
          </a:p>
        </p:txBody>
      </p:sp>
      <p:sp>
        <p:nvSpPr>
          <p:cNvPr id="4" name="文本框 3"/>
          <p:cNvSpPr txBox="1"/>
          <p:nvPr/>
        </p:nvSpPr>
        <p:spPr>
          <a:xfrm>
            <a:off x="1434245" y="2373686"/>
            <a:ext cx="9635504" cy="3719736"/>
          </a:xfrm>
          <a:prstGeom prst="rect">
            <a:avLst/>
          </a:prstGeom>
          <a:noFill/>
        </p:spPr>
        <p:txBody>
          <a:bodyPr wrap="square">
            <a:spAutoFit/>
          </a:bodyPr>
          <a:lstStyle/>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手工配置：系统管理员</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手工</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为一台主机配置</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50000"/>
              </a:lnSpc>
              <a:buClr>
                <a:srgbClr val="009FF6"/>
              </a:buClr>
              <a:buFont typeface="Wingdings" panose="05000000000000000000" pitchFamily="2" charset="2"/>
              <a:buChar char="n"/>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Windows: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控制面板</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-&gt;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网络</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-&gt;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配置</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-&gt;</a:t>
            </a:r>
            <a:r>
              <a:rPr kumimoji="1"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-&gt;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属性</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50000"/>
              </a:lnSpc>
              <a:buClr>
                <a:srgbClr val="009FF6"/>
              </a:buClr>
              <a:buFont typeface="Wingdings" panose="05000000000000000000" pitchFamily="2" charset="2"/>
              <a:buChar char="n"/>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UNIX: /</a:t>
            </a:r>
            <a:r>
              <a:rPr kumimoji="1"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etc</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rc.config</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DHCP: Dynamic Host Configuration Protocol </a:t>
            </a:r>
            <a:b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b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动态主机配置协议</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从服务器上</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动态</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获取</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50000"/>
              </a:lnSpc>
              <a:buClr>
                <a:srgbClr val="009FF6"/>
              </a:buClr>
              <a:buFont typeface="Wingdings" panose="05000000000000000000" pitchFamily="2" charset="2"/>
              <a:buChar char="n"/>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“即插即用协议” </a:t>
            </a: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800100" lvl="1" indent="-342900" defTabSz="914400">
              <a:lnSpc>
                <a:spcPct val="120000"/>
              </a:lnSpc>
              <a:buClr>
                <a:srgbClr val="009FF6"/>
              </a:buClr>
              <a:buFont typeface="Wingdings" panose="05000000000000000000" pitchFamily="2" charset="2"/>
              <a:buChar char="n"/>
            </a:pPr>
            <a:endParaRPr kumimoji="1"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DHCP</a:t>
            </a:r>
            <a:r>
              <a:rPr lang="zh-CN" altLang="en-US" dirty="0"/>
              <a:t>工作原理示例</a:t>
            </a:r>
            <a:endParaRPr lang="zh-CN" altLang="en-US" dirty="0"/>
          </a:p>
        </p:txBody>
      </p:sp>
      <p:sp>
        <p:nvSpPr>
          <p:cNvPr id="4" name="Text Box 97"/>
          <p:cNvSpPr txBox="1">
            <a:spLocks noChangeArrowheads="1"/>
          </p:cNvSpPr>
          <p:nvPr/>
        </p:nvSpPr>
        <p:spPr bwMode="auto">
          <a:xfrm>
            <a:off x="2537789" y="2026704"/>
            <a:ext cx="1325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600" b="1" i="1">
                <a:solidFill>
                  <a:prstClr val="black"/>
                </a:solidFill>
                <a:ea typeface="楷体" panose="02010609060101010101" pitchFamily="49" charset="-122"/>
              </a:rPr>
              <a:t>223.1.1.0/24</a:t>
            </a:r>
            <a:endParaRPr lang="en-US" altLang="zh-CN" sz="1600" b="1" i="1">
              <a:solidFill>
                <a:prstClr val="black"/>
              </a:solidFill>
              <a:ea typeface="楷体" panose="02010609060101010101" pitchFamily="49" charset="-122"/>
            </a:endParaRPr>
          </a:p>
        </p:txBody>
      </p:sp>
      <p:sp>
        <p:nvSpPr>
          <p:cNvPr id="5" name="Text Box 98"/>
          <p:cNvSpPr txBox="1">
            <a:spLocks noChangeArrowheads="1"/>
          </p:cNvSpPr>
          <p:nvPr/>
        </p:nvSpPr>
        <p:spPr bwMode="auto">
          <a:xfrm>
            <a:off x="6016001" y="4522254"/>
            <a:ext cx="13255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600" b="1" i="1">
                <a:solidFill>
                  <a:prstClr val="black"/>
                </a:solidFill>
                <a:ea typeface="楷体" panose="02010609060101010101" pitchFamily="49" charset="-122"/>
              </a:rPr>
              <a:t>223.1.2.0/24</a:t>
            </a:r>
            <a:endParaRPr lang="en-US" altLang="zh-CN" sz="1600" b="1" i="1">
              <a:solidFill>
                <a:prstClr val="black"/>
              </a:solidFill>
              <a:ea typeface="楷体" panose="02010609060101010101" pitchFamily="49" charset="-122"/>
            </a:endParaRPr>
          </a:p>
        </p:txBody>
      </p:sp>
      <p:sp>
        <p:nvSpPr>
          <p:cNvPr id="6" name="Text Box 99"/>
          <p:cNvSpPr txBox="1">
            <a:spLocks noChangeArrowheads="1"/>
          </p:cNvSpPr>
          <p:nvPr/>
        </p:nvSpPr>
        <p:spPr bwMode="auto">
          <a:xfrm>
            <a:off x="4318964" y="6116104"/>
            <a:ext cx="1325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600" b="1" i="1">
                <a:solidFill>
                  <a:prstClr val="black"/>
                </a:solidFill>
                <a:ea typeface="楷体" panose="02010609060101010101" pitchFamily="49" charset="-122"/>
              </a:rPr>
              <a:t>223.1.3.0/24</a:t>
            </a:r>
            <a:endParaRPr lang="en-US" altLang="zh-CN" sz="1600" b="1" i="1">
              <a:solidFill>
                <a:prstClr val="black"/>
              </a:solidFill>
              <a:ea typeface="楷体" panose="02010609060101010101" pitchFamily="49" charset="-122"/>
            </a:endParaRPr>
          </a:p>
        </p:txBody>
      </p:sp>
      <p:sp>
        <p:nvSpPr>
          <p:cNvPr id="7" name="Freeform 101"/>
          <p:cNvSpPr>
            <a:spLocks noChangeArrowheads="1"/>
          </p:cNvSpPr>
          <p:nvPr/>
        </p:nvSpPr>
        <p:spPr bwMode="auto">
          <a:xfrm>
            <a:off x="2744164" y="2296578"/>
            <a:ext cx="1941513" cy="2049462"/>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8" name="Freeform 102"/>
          <p:cNvSpPr>
            <a:spLocks noChangeArrowheads="1"/>
          </p:cNvSpPr>
          <p:nvPr/>
        </p:nvSpPr>
        <p:spPr bwMode="auto">
          <a:xfrm>
            <a:off x="5271463" y="2606141"/>
            <a:ext cx="1906588" cy="1958975"/>
          </a:xfrm>
          <a:custGeom>
            <a:avLst/>
            <a:gdLst>
              <a:gd name="T0" fmla="*/ 2147483646 w 1201"/>
              <a:gd name="T1" fmla="*/ 2147483646 h 1234"/>
              <a:gd name="T2" fmla="*/ 2147483646 w 1201"/>
              <a:gd name="T3" fmla="*/ 2147483646 h 1234"/>
              <a:gd name="T4" fmla="*/ 2147483646 w 1201"/>
              <a:gd name="T5" fmla="*/ 2147483646 h 1234"/>
              <a:gd name="T6" fmla="*/ 2147483646 w 1201"/>
              <a:gd name="T7" fmla="*/ 2147483646 h 1234"/>
              <a:gd name="T8" fmla="*/ 2147483646 w 1201"/>
              <a:gd name="T9" fmla="*/ 2147483646 h 1234"/>
              <a:gd name="T10" fmla="*/ 2147483646 w 1201"/>
              <a:gd name="T11" fmla="*/ 2147483646 h 1234"/>
              <a:gd name="T12" fmla="*/ 2147483646 w 1201"/>
              <a:gd name="T13" fmla="*/ 2147483646 h 1234"/>
              <a:gd name="T14" fmla="*/ 2147483646 w 1201"/>
              <a:gd name="T15" fmla="*/ 2147483646 h 1234"/>
              <a:gd name="T16" fmla="*/ 2147483646 w 1201"/>
              <a:gd name="T17" fmla="*/ 2147483646 h 1234"/>
              <a:gd name="T18" fmla="*/ 2147483646 w 1201"/>
              <a:gd name="T19" fmla="*/ 2147483646 h 1234"/>
              <a:gd name="T20" fmla="*/ 2147483646 w 1201"/>
              <a:gd name="T21" fmla="*/ 2147483646 h 1234"/>
              <a:gd name="T22" fmla="*/ 2147483646 w 1201"/>
              <a:gd name="T23" fmla="*/ 2147483646 h 1234"/>
              <a:gd name="T24" fmla="*/ 2147483646 w 1201"/>
              <a:gd name="T25" fmla="*/ 2147483646 h 1234"/>
              <a:gd name="T26" fmla="*/ 2147483646 w 1201"/>
              <a:gd name="T27" fmla="*/ 2147483646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9" name="Freeform 103"/>
          <p:cNvSpPr>
            <a:spLocks noChangeArrowheads="1"/>
          </p:cNvSpPr>
          <p:nvPr/>
        </p:nvSpPr>
        <p:spPr bwMode="auto">
          <a:xfrm>
            <a:off x="3944314" y="4039653"/>
            <a:ext cx="2041525" cy="1979612"/>
          </a:xfrm>
          <a:custGeom>
            <a:avLst/>
            <a:gdLst>
              <a:gd name="T0" fmla="*/ 2147483646 w 1286"/>
              <a:gd name="T1" fmla="*/ 2147483646 h 1247"/>
              <a:gd name="T2" fmla="*/ 2147483646 w 1286"/>
              <a:gd name="T3" fmla="*/ 2147483646 h 1247"/>
              <a:gd name="T4" fmla="*/ 2147483646 w 1286"/>
              <a:gd name="T5" fmla="*/ 2147483646 h 1247"/>
              <a:gd name="T6" fmla="*/ 2147483646 w 1286"/>
              <a:gd name="T7" fmla="*/ 2147483646 h 1247"/>
              <a:gd name="T8" fmla="*/ 2147483646 w 1286"/>
              <a:gd name="T9" fmla="*/ 2147483646 h 1247"/>
              <a:gd name="T10" fmla="*/ 2147483646 w 1286"/>
              <a:gd name="T11" fmla="*/ 2147483646 h 1247"/>
              <a:gd name="T12" fmla="*/ 2147483646 w 1286"/>
              <a:gd name="T13" fmla="*/ 2147483646 h 1247"/>
              <a:gd name="T14" fmla="*/ 2147483646 w 1286"/>
              <a:gd name="T15" fmla="*/ 2147483646 h 1247"/>
              <a:gd name="T16" fmla="*/ 2147483646 w 1286"/>
              <a:gd name="T17" fmla="*/ 2147483646 h 1247"/>
              <a:gd name="T18" fmla="*/ 2147483646 w 1286"/>
              <a:gd name="T19" fmla="*/ 2147483646 h 1247"/>
              <a:gd name="T20" fmla="*/ 2147483646 w 1286"/>
              <a:gd name="T21" fmla="*/ 2147483646 h 1247"/>
              <a:gd name="T22" fmla="*/ 2147483646 w 1286"/>
              <a:gd name="T23" fmla="*/ 2147483646 h 1247"/>
              <a:gd name="T24" fmla="*/ 2147483646 w 1286"/>
              <a:gd name="T25" fmla="*/ 2147483646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10" name="Line 104"/>
          <p:cNvSpPr>
            <a:spLocks noChangeShapeType="1"/>
          </p:cNvSpPr>
          <p:nvPr/>
        </p:nvSpPr>
        <p:spPr bwMode="auto">
          <a:xfrm>
            <a:off x="3293439" y="2818865"/>
            <a:ext cx="277813" cy="1588"/>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 name="Line 106"/>
          <p:cNvSpPr>
            <a:spLocks noChangeShapeType="1"/>
          </p:cNvSpPr>
          <p:nvPr/>
        </p:nvSpPr>
        <p:spPr bwMode="auto">
          <a:xfrm flipV="1">
            <a:off x="3342651" y="3539591"/>
            <a:ext cx="277812" cy="3175"/>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 name="Line 107"/>
          <p:cNvSpPr>
            <a:spLocks noChangeShapeType="1"/>
          </p:cNvSpPr>
          <p:nvPr/>
        </p:nvSpPr>
        <p:spPr bwMode="auto">
          <a:xfrm>
            <a:off x="3302963" y="4090454"/>
            <a:ext cx="273050" cy="1587"/>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3" name="Line 108"/>
          <p:cNvSpPr>
            <a:spLocks noChangeShapeType="1"/>
          </p:cNvSpPr>
          <p:nvPr/>
        </p:nvSpPr>
        <p:spPr bwMode="auto">
          <a:xfrm flipV="1">
            <a:off x="4145927" y="3668179"/>
            <a:ext cx="561975" cy="1587"/>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4" name="Text Box 109"/>
          <p:cNvSpPr txBox="1">
            <a:spLocks noChangeArrowheads="1"/>
          </p:cNvSpPr>
          <p:nvPr/>
        </p:nvSpPr>
        <p:spPr bwMode="auto">
          <a:xfrm>
            <a:off x="3341064" y="2493429"/>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400">
                <a:solidFill>
                  <a:prstClr val="black"/>
                </a:solidFill>
                <a:ea typeface="楷体" panose="02010609060101010101" pitchFamily="49" charset="-122"/>
              </a:rPr>
              <a:t>223.1.1.1</a:t>
            </a:r>
            <a:endParaRPr lang="en-US" altLang="zh-CN" sz="1400">
              <a:solidFill>
                <a:prstClr val="black"/>
              </a:solidFill>
              <a:ea typeface="楷体" panose="02010609060101010101" pitchFamily="49" charset="-122"/>
            </a:endParaRPr>
          </a:p>
        </p:txBody>
      </p:sp>
      <p:sp>
        <p:nvSpPr>
          <p:cNvPr id="15" name="Text Box 111"/>
          <p:cNvSpPr txBox="1">
            <a:spLocks noChangeArrowheads="1"/>
          </p:cNvSpPr>
          <p:nvPr/>
        </p:nvSpPr>
        <p:spPr bwMode="auto">
          <a:xfrm>
            <a:off x="3345433" y="3809759"/>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400" dirty="0">
                <a:solidFill>
                  <a:prstClr val="black"/>
                </a:solidFill>
                <a:ea typeface="楷体" panose="02010609060101010101" pitchFamily="49" charset="-122"/>
              </a:rPr>
              <a:t>223.1.1.3</a:t>
            </a:r>
            <a:endParaRPr lang="en-US" altLang="zh-CN" sz="1400" dirty="0">
              <a:solidFill>
                <a:prstClr val="black"/>
              </a:solidFill>
              <a:ea typeface="楷体" panose="02010609060101010101" pitchFamily="49" charset="-122"/>
            </a:endParaRPr>
          </a:p>
        </p:txBody>
      </p:sp>
      <p:sp>
        <p:nvSpPr>
          <p:cNvPr id="16" name="Text Box 112"/>
          <p:cNvSpPr txBox="1">
            <a:spLocks noChangeArrowheads="1"/>
          </p:cNvSpPr>
          <p:nvPr/>
        </p:nvSpPr>
        <p:spPr bwMode="auto">
          <a:xfrm>
            <a:off x="3972889" y="3358616"/>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400">
                <a:solidFill>
                  <a:prstClr val="black"/>
                </a:solidFill>
                <a:ea typeface="楷体" panose="02010609060101010101" pitchFamily="49" charset="-122"/>
              </a:rPr>
              <a:t>223.1.1.4</a:t>
            </a:r>
            <a:endParaRPr lang="en-US" altLang="zh-CN" sz="1400">
              <a:solidFill>
                <a:prstClr val="black"/>
              </a:solidFill>
              <a:ea typeface="楷体" panose="02010609060101010101" pitchFamily="49" charset="-122"/>
            </a:endParaRPr>
          </a:p>
        </p:txBody>
      </p:sp>
      <p:sp>
        <p:nvSpPr>
          <p:cNvPr id="17" name="Line 113"/>
          <p:cNvSpPr>
            <a:spLocks noChangeShapeType="1"/>
          </p:cNvSpPr>
          <p:nvPr/>
        </p:nvSpPr>
        <p:spPr bwMode="auto">
          <a:xfrm flipV="1">
            <a:off x="5220663" y="3669765"/>
            <a:ext cx="533400" cy="1588"/>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8" name="Text Box 114"/>
          <p:cNvSpPr txBox="1">
            <a:spLocks noChangeArrowheads="1"/>
          </p:cNvSpPr>
          <p:nvPr/>
        </p:nvSpPr>
        <p:spPr bwMode="auto">
          <a:xfrm>
            <a:off x="5093664" y="3360204"/>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400">
                <a:solidFill>
                  <a:prstClr val="black"/>
                </a:solidFill>
                <a:ea typeface="楷体" panose="02010609060101010101" pitchFamily="49" charset="-122"/>
              </a:rPr>
              <a:t>223.1.2.9</a:t>
            </a:r>
            <a:endParaRPr lang="en-US" altLang="zh-CN" sz="1400">
              <a:solidFill>
                <a:prstClr val="black"/>
              </a:solidFill>
              <a:ea typeface="楷体" panose="02010609060101010101" pitchFamily="49" charset="-122"/>
            </a:endParaRPr>
          </a:p>
        </p:txBody>
      </p:sp>
      <p:sp>
        <p:nvSpPr>
          <p:cNvPr id="19" name="Line 116"/>
          <p:cNvSpPr>
            <a:spLocks noChangeShapeType="1"/>
          </p:cNvSpPr>
          <p:nvPr/>
        </p:nvSpPr>
        <p:spPr bwMode="auto">
          <a:xfrm>
            <a:off x="6412876" y="2980790"/>
            <a:ext cx="234950" cy="635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0" name="Line 117"/>
          <p:cNvSpPr>
            <a:spLocks noChangeShapeType="1"/>
          </p:cNvSpPr>
          <p:nvPr/>
        </p:nvSpPr>
        <p:spPr bwMode="auto">
          <a:xfrm>
            <a:off x="6466851" y="4257140"/>
            <a:ext cx="234950" cy="635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1" name="Line 120"/>
          <p:cNvSpPr>
            <a:spLocks noChangeShapeType="1"/>
          </p:cNvSpPr>
          <p:nvPr/>
        </p:nvSpPr>
        <p:spPr bwMode="auto">
          <a:xfrm flipH="1">
            <a:off x="4979364" y="4009491"/>
            <a:ext cx="3175" cy="708025"/>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2" name="Line 122"/>
          <p:cNvSpPr>
            <a:spLocks noChangeShapeType="1"/>
          </p:cNvSpPr>
          <p:nvPr/>
        </p:nvSpPr>
        <p:spPr bwMode="auto">
          <a:xfrm flipH="1" flipV="1">
            <a:off x="4404689" y="5354103"/>
            <a:ext cx="3175" cy="24130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3" name="Line 123"/>
          <p:cNvSpPr>
            <a:spLocks noChangeShapeType="1"/>
          </p:cNvSpPr>
          <p:nvPr/>
        </p:nvSpPr>
        <p:spPr bwMode="auto">
          <a:xfrm flipH="1" flipV="1">
            <a:off x="5546102" y="5287428"/>
            <a:ext cx="3175" cy="24130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4" name="Text Box 124"/>
          <p:cNvSpPr txBox="1">
            <a:spLocks noChangeArrowheads="1"/>
          </p:cNvSpPr>
          <p:nvPr/>
        </p:nvSpPr>
        <p:spPr bwMode="auto">
          <a:xfrm>
            <a:off x="5517527" y="5165191"/>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400">
                <a:solidFill>
                  <a:prstClr val="black"/>
                </a:solidFill>
                <a:ea typeface="楷体" panose="02010609060101010101" pitchFamily="49" charset="-122"/>
              </a:rPr>
              <a:t>223.1.3.2</a:t>
            </a:r>
            <a:endParaRPr lang="en-US" altLang="zh-CN" sz="1400">
              <a:solidFill>
                <a:prstClr val="black"/>
              </a:solidFill>
              <a:ea typeface="楷体" panose="02010609060101010101" pitchFamily="49" charset="-122"/>
            </a:endParaRPr>
          </a:p>
        </p:txBody>
      </p:sp>
      <p:sp>
        <p:nvSpPr>
          <p:cNvPr id="25" name="Text Box 127"/>
          <p:cNvSpPr txBox="1">
            <a:spLocks noChangeArrowheads="1"/>
          </p:cNvSpPr>
          <p:nvPr/>
        </p:nvSpPr>
        <p:spPr bwMode="auto">
          <a:xfrm>
            <a:off x="3369639" y="5176304"/>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400">
                <a:solidFill>
                  <a:prstClr val="black"/>
                </a:solidFill>
                <a:ea typeface="楷体" panose="02010609060101010101" pitchFamily="49" charset="-122"/>
              </a:rPr>
              <a:t>223.1.3.1</a:t>
            </a:r>
            <a:endParaRPr lang="en-US" altLang="zh-CN" sz="1400">
              <a:solidFill>
                <a:prstClr val="black"/>
              </a:solidFill>
              <a:ea typeface="楷体" panose="02010609060101010101" pitchFamily="49" charset="-122"/>
            </a:endParaRPr>
          </a:p>
        </p:txBody>
      </p:sp>
      <p:grpSp>
        <p:nvGrpSpPr>
          <p:cNvPr id="26" name="Group 129"/>
          <p:cNvGrpSpPr/>
          <p:nvPr/>
        </p:nvGrpSpPr>
        <p:grpSpPr bwMode="auto">
          <a:xfrm>
            <a:off x="2739401" y="2520415"/>
            <a:ext cx="641350" cy="558800"/>
            <a:chOff x="-44" y="1473"/>
            <a:chExt cx="981" cy="1105"/>
          </a:xfrm>
        </p:grpSpPr>
        <p:pic>
          <p:nvPicPr>
            <p:cNvPr id="27" name="Picture 13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131"/>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29" name="Group 132"/>
          <p:cNvGrpSpPr/>
          <p:nvPr/>
        </p:nvGrpSpPr>
        <p:grpSpPr bwMode="auto">
          <a:xfrm>
            <a:off x="2734638" y="3130015"/>
            <a:ext cx="641350" cy="558800"/>
            <a:chOff x="-44" y="1473"/>
            <a:chExt cx="981" cy="1105"/>
          </a:xfrm>
        </p:grpSpPr>
        <p:pic>
          <p:nvPicPr>
            <p:cNvPr id="30" name="Picture 133"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134"/>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32" name="Group 135"/>
          <p:cNvGrpSpPr/>
          <p:nvPr/>
        </p:nvGrpSpPr>
        <p:grpSpPr bwMode="auto">
          <a:xfrm>
            <a:off x="2763213" y="3739615"/>
            <a:ext cx="641350" cy="558800"/>
            <a:chOff x="-44" y="1473"/>
            <a:chExt cx="981" cy="1105"/>
          </a:xfrm>
        </p:grpSpPr>
        <p:pic>
          <p:nvPicPr>
            <p:cNvPr id="33" name="Picture 136"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Freeform 137"/>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35" name="Group 138"/>
          <p:cNvGrpSpPr/>
          <p:nvPr/>
        </p:nvGrpSpPr>
        <p:grpSpPr bwMode="auto">
          <a:xfrm flipH="1">
            <a:off x="6471613" y="2688690"/>
            <a:ext cx="641350" cy="558800"/>
            <a:chOff x="-44" y="1473"/>
            <a:chExt cx="981" cy="1105"/>
          </a:xfrm>
        </p:grpSpPr>
        <p:pic>
          <p:nvPicPr>
            <p:cNvPr id="36" name="Picture 139"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Freeform 140"/>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38" name="Group 141"/>
          <p:cNvGrpSpPr/>
          <p:nvPr/>
        </p:nvGrpSpPr>
        <p:grpSpPr bwMode="auto">
          <a:xfrm flipH="1">
            <a:off x="6546226" y="3968215"/>
            <a:ext cx="641350" cy="558800"/>
            <a:chOff x="-44" y="1473"/>
            <a:chExt cx="981" cy="1105"/>
          </a:xfrm>
        </p:grpSpPr>
        <p:pic>
          <p:nvPicPr>
            <p:cNvPr id="39" name="Picture 142"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Freeform 143"/>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41" name="Group 144"/>
          <p:cNvGrpSpPr/>
          <p:nvPr/>
        </p:nvGrpSpPr>
        <p:grpSpPr bwMode="auto">
          <a:xfrm flipH="1">
            <a:off x="5338138" y="5492215"/>
            <a:ext cx="641350" cy="558800"/>
            <a:chOff x="-44" y="1473"/>
            <a:chExt cx="981" cy="1105"/>
          </a:xfrm>
        </p:grpSpPr>
        <p:pic>
          <p:nvPicPr>
            <p:cNvPr id="42" name="Picture 1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Freeform 146"/>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44" name="Group 147"/>
          <p:cNvGrpSpPr/>
          <p:nvPr/>
        </p:nvGrpSpPr>
        <p:grpSpPr bwMode="auto">
          <a:xfrm flipH="1">
            <a:off x="4174501" y="5533490"/>
            <a:ext cx="641350" cy="558800"/>
            <a:chOff x="-44" y="1473"/>
            <a:chExt cx="981" cy="1105"/>
          </a:xfrm>
        </p:grpSpPr>
        <p:pic>
          <p:nvPicPr>
            <p:cNvPr id="45" name="Picture 148"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reeform 149"/>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grpSp>
        <p:nvGrpSpPr>
          <p:cNvPr id="47" name="Group 150"/>
          <p:cNvGrpSpPr/>
          <p:nvPr/>
        </p:nvGrpSpPr>
        <p:grpSpPr bwMode="auto">
          <a:xfrm>
            <a:off x="4603126" y="3626903"/>
            <a:ext cx="698500" cy="355600"/>
            <a:chOff x="4396" y="1245"/>
            <a:chExt cx="672" cy="248"/>
          </a:xfrm>
        </p:grpSpPr>
        <p:sp>
          <p:nvSpPr>
            <p:cNvPr id="4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endParaRPr lang="zh-CN" altLang="zh-CN" sz="1400">
                <a:solidFill>
                  <a:prstClr val="black"/>
                </a:solidFill>
                <a:ea typeface="楷体" panose="02010609060101010101" pitchFamily="49" charset="-122"/>
              </a:endParaRPr>
            </a:p>
          </p:txBody>
        </p:sp>
        <p:sp>
          <p:nvSpPr>
            <p:cNvPr id="4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defTabSz="914400">
                <a:spcBef>
                  <a:spcPct val="0"/>
                </a:spcBef>
                <a:buClrTx/>
                <a:buSzTx/>
                <a:buFont typeface="Arial" panose="020B0604020202020204" pitchFamily="34" charset="0"/>
                <a:buNone/>
              </a:pPr>
              <a:endParaRPr lang="zh-CN" altLang="zh-CN" sz="1400">
                <a:solidFill>
                  <a:prstClr val="black"/>
                </a:solidFill>
                <a:ea typeface="楷体" panose="02010609060101010101" pitchFamily="49" charset="-122"/>
              </a:endParaRPr>
            </a:p>
          </p:txBody>
        </p:sp>
        <p:sp>
          <p:nvSpPr>
            <p:cNvPr id="5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endParaRPr lang="zh-CN" altLang="zh-CN" sz="1400">
                <a:solidFill>
                  <a:prstClr val="black"/>
                </a:solidFill>
                <a:ea typeface="楷体" panose="02010609060101010101" pitchFamily="49" charset="-122"/>
              </a:endParaRPr>
            </a:p>
          </p:txBody>
        </p:sp>
        <p:grpSp>
          <p:nvGrpSpPr>
            <p:cNvPr id="51" name="Group 154"/>
            <p:cNvGrpSpPr/>
            <p:nvPr/>
          </p:nvGrpSpPr>
          <p:grpSpPr bwMode="auto">
            <a:xfrm>
              <a:off x="4530" y="1287"/>
              <a:ext cx="377" cy="75"/>
              <a:chOff x="2468" y="1332"/>
              <a:chExt cx="310" cy="60"/>
            </a:xfrm>
          </p:grpSpPr>
          <p:sp>
            <p:nvSpPr>
              <p:cNvPr id="54" name="Freeform 155"/>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55" name="Freeform 156"/>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grpSp>
        <p:sp>
          <p:nvSpPr>
            <p:cNvPr id="52" name="Line 157"/>
            <p:cNvSpPr>
              <a:spLocks noChangeShapeType="1"/>
            </p:cNvSpPr>
            <p:nvPr/>
          </p:nvSpPr>
          <p:spPr bwMode="auto">
            <a:xfrm>
              <a:off x="4399" y="1321"/>
              <a:ext cx="0" cy="10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sp>
          <p:nvSpPr>
            <p:cNvPr id="53" name="Line 158"/>
            <p:cNvSpPr>
              <a:spLocks noChangeShapeType="1"/>
            </p:cNvSpPr>
            <p:nvPr/>
          </p:nvSpPr>
          <p:spPr bwMode="auto">
            <a:xfrm>
              <a:off x="5063" y="1326"/>
              <a:ext cx="0" cy="10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等线" panose="02010600030101010101" charset="-122"/>
                <a:ea typeface="等线" panose="02010600030101010101" charset="-122"/>
              </a:endParaRPr>
            </a:p>
          </p:txBody>
        </p:sp>
      </p:grpSp>
      <p:sp>
        <p:nvSpPr>
          <p:cNvPr id="56" name="Rectangle 162"/>
          <p:cNvSpPr>
            <a:spLocks noChangeArrowheads="1"/>
          </p:cNvSpPr>
          <p:nvPr/>
        </p:nvSpPr>
        <p:spPr bwMode="auto">
          <a:xfrm>
            <a:off x="3456952" y="3242728"/>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endParaRPr lang="zh-CN" altLang="zh-CN" sz="1400">
              <a:solidFill>
                <a:prstClr val="black"/>
              </a:solidFill>
              <a:ea typeface="楷体" panose="02010609060101010101" pitchFamily="49" charset="-122"/>
            </a:endParaRPr>
          </a:p>
        </p:txBody>
      </p:sp>
      <p:sp>
        <p:nvSpPr>
          <p:cNvPr id="57" name="Text Box 110"/>
          <p:cNvSpPr txBox="1">
            <a:spLocks noChangeArrowheads="1"/>
          </p:cNvSpPr>
          <p:nvPr/>
        </p:nvSpPr>
        <p:spPr bwMode="auto">
          <a:xfrm>
            <a:off x="3291852" y="3149066"/>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400">
                <a:solidFill>
                  <a:prstClr val="black"/>
                </a:solidFill>
                <a:ea typeface="楷体" panose="02010609060101010101" pitchFamily="49" charset="-122"/>
              </a:rPr>
              <a:t>223.1.1.2</a:t>
            </a:r>
            <a:endParaRPr lang="en-US" altLang="zh-CN" sz="1400">
              <a:solidFill>
                <a:prstClr val="black"/>
              </a:solidFill>
              <a:ea typeface="楷体" panose="02010609060101010101" pitchFamily="49" charset="-122"/>
            </a:endParaRPr>
          </a:p>
        </p:txBody>
      </p:sp>
      <p:sp>
        <p:nvSpPr>
          <p:cNvPr id="58" name="Rectangle 165"/>
          <p:cNvSpPr>
            <a:spLocks noChangeArrowheads="1"/>
          </p:cNvSpPr>
          <p:nvPr/>
        </p:nvSpPr>
        <p:spPr bwMode="auto">
          <a:xfrm>
            <a:off x="6198564" y="3952341"/>
            <a:ext cx="288925" cy="23336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endParaRPr lang="zh-CN" altLang="zh-CN" sz="1400">
              <a:solidFill>
                <a:prstClr val="black"/>
              </a:solidFill>
              <a:ea typeface="楷体" panose="02010609060101010101" pitchFamily="49" charset="-122"/>
            </a:endParaRPr>
          </a:p>
        </p:txBody>
      </p:sp>
      <p:sp>
        <p:nvSpPr>
          <p:cNvPr id="59" name="Rectangle 166"/>
          <p:cNvSpPr>
            <a:spLocks noChangeArrowheads="1"/>
          </p:cNvSpPr>
          <p:nvPr/>
        </p:nvSpPr>
        <p:spPr bwMode="auto">
          <a:xfrm>
            <a:off x="4846014" y="4138078"/>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endParaRPr lang="zh-CN" altLang="zh-CN" sz="1400">
              <a:solidFill>
                <a:prstClr val="black"/>
              </a:solidFill>
              <a:ea typeface="楷体" panose="02010609060101010101" pitchFamily="49" charset="-122"/>
            </a:endParaRPr>
          </a:p>
        </p:txBody>
      </p:sp>
      <p:sp>
        <p:nvSpPr>
          <p:cNvPr id="60" name="Text Box 128"/>
          <p:cNvSpPr txBox="1">
            <a:spLocks noChangeArrowheads="1"/>
          </p:cNvSpPr>
          <p:nvPr/>
        </p:nvSpPr>
        <p:spPr bwMode="auto">
          <a:xfrm>
            <a:off x="4469776" y="4099979"/>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400">
                <a:solidFill>
                  <a:prstClr val="black"/>
                </a:solidFill>
                <a:ea typeface="楷体" panose="02010609060101010101" pitchFamily="49" charset="-122"/>
              </a:rPr>
              <a:t>223.1.3.27</a:t>
            </a:r>
            <a:endParaRPr lang="en-US" altLang="zh-CN" sz="1400">
              <a:solidFill>
                <a:prstClr val="black"/>
              </a:solidFill>
              <a:ea typeface="楷体" panose="02010609060101010101" pitchFamily="49" charset="-122"/>
            </a:endParaRPr>
          </a:p>
        </p:txBody>
      </p:sp>
      <p:sp>
        <p:nvSpPr>
          <p:cNvPr id="61" name="Text Box 118"/>
          <p:cNvSpPr txBox="1">
            <a:spLocks noChangeArrowheads="1"/>
          </p:cNvSpPr>
          <p:nvPr/>
        </p:nvSpPr>
        <p:spPr bwMode="auto">
          <a:xfrm>
            <a:off x="5568327" y="3966629"/>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400">
                <a:solidFill>
                  <a:prstClr val="black"/>
                </a:solidFill>
                <a:ea typeface="楷体" panose="02010609060101010101" pitchFamily="49" charset="-122"/>
              </a:rPr>
              <a:t>223.1.2.2</a:t>
            </a:r>
            <a:endParaRPr lang="en-US" altLang="zh-CN" sz="1400">
              <a:solidFill>
                <a:prstClr val="black"/>
              </a:solidFill>
              <a:ea typeface="楷体" panose="02010609060101010101" pitchFamily="49" charset="-122"/>
            </a:endParaRPr>
          </a:p>
        </p:txBody>
      </p:sp>
      <p:sp>
        <p:nvSpPr>
          <p:cNvPr id="62" name="Text Box 119"/>
          <p:cNvSpPr txBox="1">
            <a:spLocks noChangeArrowheads="1"/>
          </p:cNvSpPr>
          <p:nvPr/>
        </p:nvSpPr>
        <p:spPr bwMode="auto">
          <a:xfrm>
            <a:off x="6398589" y="2450566"/>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spcBef>
                <a:spcPct val="0"/>
              </a:spcBef>
              <a:buClrTx/>
              <a:buSzTx/>
              <a:buFont typeface="Arial" panose="020B0604020202020204" pitchFamily="34" charset="0"/>
              <a:buNone/>
            </a:pPr>
            <a:r>
              <a:rPr lang="en-US" altLang="zh-CN" sz="1400">
                <a:solidFill>
                  <a:prstClr val="black"/>
                </a:solidFill>
                <a:ea typeface="楷体" panose="02010609060101010101" pitchFamily="49" charset="-122"/>
              </a:rPr>
              <a:t>223.1.2.1</a:t>
            </a:r>
            <a:endParaRPr lang="en-US" altLang="zh-CN" sz="1400">
              <a:solidFill>
                <a:prstClr val="black"/>
              </a:solidFill>
              <a:ea typeface="楷体" panose="02010609060101010101" pitchFamily="49" charset="-122"/>
            </a:endParaRPr>
          </a:p>
        </p:txBody>
      </p:sp>
      <p:sp>
        <p:nvSpPr>
          <p:cNvPr id="63" name="Text Box 168"/>
          <p:cNvSpPr txBox="1">
            <a:spLocks noChangeArrowheads="1"/>
          </p:cNvSpPr>
          <p:nvPr/>
        </p:nvSpPr>
        <p:spPr bwMode="auto">
          <a:xfrm>
            <a:off x="4863477" y="2118778"/>
            <a:ext cx="17811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lnSpc>
                <a:spcPct val="85000"/>
              </a:lnSpc>
              <a:spcBef>
                <a:spcPct val="0"/>
              </a:spcBef>
              <a:buClrTx/>
              <a:buSzTx/>
              <a:buFont typeface="Arial" panose="020B0604020202020204" pitchFamily="34" charset="0"/>
              <a:buNone/>
            </a:pPr>
            <a:r>
              <a:rPr lang="en-US" altLang="zh-CN" sz="2000" i="1">
                <a:solidFill>
                  <a:srgbClr val="CC0000"/>
                </a:solidFill>
                <a:ea typeface="楷体" panose="02010609060101010101" pitchFamily="49" charset="-122"/>
              </a:rPr>
              <a:t>DHCP</a:t>
            </a:r>
            <a:r>
              <a:rPr lang="zh-CN" altLang="en-US" sz="2000" i="1">
                <a:solidFill>
                  <a:srgbClr val="CC0000"/>
                </a:solidFill>
                <a:ea typeface="楷体" panose="02010609060101010101" pitchFamily="49" charset="-122"/>
              </a:rPr>
              <a:t>服务器</a:t>
            </a:r>
            <a:endParaRPr lang="en-US" altLang="zh-CN" sz="2000" i="1">
              <a:solidFill>
                <a:srgbClr val="CC0000"/>
              </a:solidFill>
              <a:ea typeface="楷体" panose="02010609060101010101" pitchFamily="49" charset="-122"/>
            </a:endParaRPr>
          </a:p>
        </p:txBody>
      </p:sp>
      <p:sp>
        <p:nvSpPr>
          <p:cNvPr id="64" name="Text Box 170"/>
          <p:cNvSpPr txBox="1">
            <a:spLocks noChangeArrowheads="1"/>
          </p:cNvSpPr>
          <p:nvPr/>
        </p:nvSpPr>
        <p:spPr bwMode="auto">
          <a:xfrm>
            <a:off x="8295651" y="3182403"/>
            <a:ext cx="16891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lnSpc>
                <a:spcPct val="85000"/>
              </a:lnSpc>
              <a:spcBef>
                <a:spcPct val="0"/>
              </a:spcBef>
              <a:buClrTx/>
              <a:buSzTx/>
              <a:buFont typeface="Arial" panose="020B0604020202020204" pitchFamily="34" charset="0"/>
              <a:buNone/>
            </a:pPr>
            <a:r>
              <a:rPr lang="zh-CN" altLang="en-US" sz="2000" i="1">
                <a:solidFill>
                  <a:prstClr val="black"/>
                </a:solidFill>
                <a:ea typeface="楷体" panose="02010609060101010101" pitchFamily="49" charset="-122"/>
              </a:rPr>
              <a:t>到达的</a:t>
            </a:r>
            <a:r>
              <a:rPr lang="en-US" altLang="zh-CN" sz="2000" i="1">
                <a:solidFill>
                  <a:srgbClr val="CC0000"/>
                </a:solidFill>
                <a:ea typeface="楷体" panose="02010609060101010101" pitchFamily="49" charset="-122"/>
              </a:rPr>
              <a:t>DHCP</a:t>
            </a:r>
            <a:r>
              <a:rPr lang="zh-CN" altLang="en-US" sz="2000" i="1">
                <a:solidFill>
                  <a:srgbClr val="CC0000"/>
                </a:solidFill>
                <a:ea typeface="楷体" panose="02010609060101010101" pitchFamily="49" charset="-122"/>
              </a:rPr>
              <a:t>客户端</a:t>
            </a:r>
            <a:endParaRPr lang="en-US" altLang="zh-CN" sz="2000" i="1">
              <a:solidFill>
                <a:srgbClr val="CC0000"/>
              </a:solidFill>
              <a:ea typeface="楷体" panose="02010609060101010101" pitchFamily="49" charset="-122"/>
            </a:endParaRPr>
          </a:p>
        </p:txBody>
      </p:sp>
      <p:grpSp>
        <p:nvGrpSpPr>
          <p:cNvPr id="65" name="Group 195"/>
          <p:cNvGrpSpPr/>
          <p:nvPr/>
        </p:nvGrpSpPr>
        <p:grpSpPr bwMode="auto">
          <a:xfrm>
            <a:off x="5541338" y="2518829"/>
            <a:ext cx="401638" cy="681037"/>
            <a:chOff x="4140" y="429"/>
            <a:chExt cx="1425" cy="2396"/>
          </a:xfrm>
        </p:grpSpPr>
        <p:sp>
          <p:nvSpPr>
            <p:cNvPr id="66" name="Freeform 196"/>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67"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68" name="Freeform 198"/>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69" name="Freeform 199"/>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70" name="Rectangle 200"/>
            <p:cNvSpPr>
              <a:spLocks noChangeArrowheads="1"/>
            </p:cNvSpPr>
            <p:nvPr/>
          </p:nvSpPr>
          <p:spPr bwMode="auto">
            <a:xfrm>
              <a:off x="4213" y="691"/>
              <a:ext cx="597" cy="50"/>
            </a:xfrm>
            <a:prstGeom prst="rect">
              <a:avLst/>
            </a:prstGeom>
            <a:solidFill>
              <a:sysClr val="windowText" lastClr="000000"/>
            </a:solidFill>
            <a:ln w="9525">
              <a:solidFill>
                <a:sysClr val="windowText" lastClr="000000"/>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grpSp>
          <p:nvGrpSpPr>
            <p:cNvPr id="71" name="Group 201"/>
            <p:cNvGrpSpPr/>
            <p:nvPr/>
          </p:nvGrpSpPr>
          <p:grpSpPr bwMode="auto">
            <a:xfrm>
              <a:off x="4749" y="668"/>
              <a:ext cx="581" cy="145"/>
              <a:chOff x="614" y="2568"/>
              <a:chExt cx="725" cy="139"/>
            </a:xfrm>
          </p:grpSpPr>
          <p:sp>
            <p:nvSpPr>
              <p:cNvPr id="96" name="AutoShape 202"/>
              <p:cNvSpPr>
                <a:spLocks noChangeArrowheads="1"/>
              </p:cNvSpPr>
              <p:nvPr/>
            </p:nvSpPr>
            <p:spPr bwMode="auto">
              <a:xfrm>
                <a:off x="613" y="2569"/>
                <a:ext cx="724" cy="139"/>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97"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grpSp>
        <p:sp>
          <p:nvSpPr>
            <p:cNvPr id="72" name="Rectangle 204"/>
            <p:cNvSpPr>
              <a:spLocks noChangeArrowheads="1"/>
            </p:cNvSpPr>
            <p:nvPr/>
          </p:nvSpPr>
          <p:spPr bwMode="auto">
            <a:xfrm>
              <a:off x="4224" y="1021"/>
              <a:ext cx="597" cy="45"/>
            </a:xfrm>
            <a:prstGeom prst="rect">
              <a:avLst/>
            </a:prstGeom>
            <a:solidFill>
              <a:sysClr val="windowText" lastClr="000000"/>
            </a:solidFill>
            <a:ln w="9525">
              <a:solidFill>
                <a:sysClr val="windowText" lastClr="000000"/>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grpSp>
          <p:nvGrpSpPr>
            <p:cNvPr id="73" name="Group 205"/>
            <p:cNvGrpSpPr/>
            <p:nvPr/>
          </p:nvGrpSpPr>
          <p:grpSpPr bwMode="auto">
            <a:xfrm>
              <a:off x="4747" y="994"/>
              <a:ext cx="581" cy="134"/>
              <a:chOff x="614" y="2568"/>
              <a:chExt cx="725" cy="139"/>
            </a:xfrm>
          </p:grpSpPr>
          <p:sp>
            <p:nvSpPr>
              <p:cNvPr id="94" name="AutoShape 206"/>
              <p:cNvSpPr>
                <a:spLocks noChangeArrowheads="1"/>
              </p:cNvSpPr>
              <p:nvPr/>
            </p:nvSpPr>
            <p:spPr bwMode="auto">
              <a:xfrm>
                <a:off x="616" y="2567"/>
                <a:ext cx="724" cy="139"/>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95"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grpSp>
        <p:sp>
          <p:nvSpPr>
            <p:cNvPr id="74" name="Rectangle 208"/>
            <p:cNvSpPr>
              <a:spLocks noChangeArrowheads="1"/>
            </p:cNvSpPr>
            <p:nvPr/>
          </p:nvSpPr>
          <p:spPr bwMode="auto">
            <a:xfrm>
              <a:off x="4219" y="1356"/>
              <a:ext cx="591" cy="50"/>
            </a:xfrm>
            <a:prstGeom prst="rect">
              <a:avLst/>
            </a:prstGeom>
            <a:solidFill>
              <a:sysClr val="windowText" lastClr="000000"/>
            </a:solidFill>
            <a:ln w="9525">
              <a:solidFill>
                <a:sysClr val="windowText" lastClr="000000"/>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75" name="Rectangle 209"/>
            <p:cNvSpPr>
              <a:spLocks noChangeArrowheads="1"/>
            </p:cNvSpPr>
            <p:nvPr/>
          </p:nvSpPr>
          <p:spPr bwMode="auto">
            <a:xfrm>
              <a:off x="4230" y="1658"/>
              <a:ext cx="591" cy="45"/>
            </a:xfrm>
            <a:prstGeom prst="rect">
              <a:avLst/>
            </a:prstGeom>
            <a:solidFill>
              <a:sysClr val="windowText" lastClr="000000"/>
            </a:solidFill>
            <a:ln w="9525">
              <a:solidFill>
                <a:sysClr val="windowText" lastClr="000000"/>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grpSp>
          <p:nvGrpSpPr>
            <p:cNvPr id="76" name="Group 210"/>
            <p:cNvGrpSpPr/>
            <p:nvPr/>
          </p:nvGrpSpPr>
          <p:grpSpPr bwMode="auto">
            <a:xfrm>
              <a:off x="4735" y="1627"/>
              <a:ext cx="582" cy="151"/>
              <a:chOff x="614" y="2568"/>
              <a:chExt cx="725" cy="139"/>
            </a:xfrm>
          </p:grpSpPr>
          <p:sp>
            <p:nvSpPr>
              <p:cNvPr id="92" name="AutoShape 211"/>
              <p:cNvSpPr>
                <a:spLocks noChangeArrowheads="1"/>
              </p:cNvSpPr>
              <p:nvPr/>
            </p:nvSpPr>
            <p:spPr bwMode="auto">
              <a:xfrm>
                <a:off x="617" y="2576"/>
                <a:ext cx="723" cy="139"/>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93"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grpSp>
        <p:sp>
          <p:nvSpPr>
            <p:cNvPr id="77" name="Freeform 213"/>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78" name="Group 214"/>
            <p:cNvGrpSpPr/>
            <p:nvPr/>
          </p:nvGrpSpPr>
          <p:grpSpPr bwMode="auto">
            <a:xfrm>
              <a:off x="4739" y="1327"/>
              <a:ext cx="582" cy="139"/>
              <a:chOff x="614" y="2568"/>
              <a:chExt cx="725" cy="139"/>
            </a:xfrm>
          </p:grpSpPr>
          <p:sp>
            <p:nvSpPr>
              <p:cNvPr id="90" name="AutoShape 215"/>
              <p:cNvSpPr>
                <a:spLocks noChangeArrowheads="1"/>
              </p:cNvSpPr>
              <p:nvPr/>
            </p:nvSpPr>
            <p:spPr bwMode="auto">
              <a:xfrm>
                <a:off x="612" y="2569"/>
                <a:ext cx="730" cy="140"/>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91"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grpSp>
        <p:sp>
          <p:nvSpPr>
            <p:cNvPr id="79"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ysClr val="windowText" lastClr="000000"/>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80" name="Freeform 218"/>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81" name="Freeform 219"/>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82" name="Oval 220"/>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83" name="Freeform 221"/>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84"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ysClr val="windowText" lastClr="000000"/>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85" name="AutoShape 223"/>
            <p:cNvSpPr>
              <a:spLocks noChangeArrowheads="1"/>
            </p:cNvSpPr>
            <p:nvPr/>
          </p:nvSpPr>
          <p:spPr bwMode="auto">
            <a:xfrm>
              <a:off x="4208" y="2713"/>
              <a:ext cx="1070" cy="78"/>
            </a:xfrm>
            <a:prstGeom prst="roundRect">
              <a:avLst>
                <a:gd name="adj" fmla="val 50000"/>
              </a:avLst>
            </a:prstGeom>
            <a:gradFill rotWithShape="1">
              <a:gsLst>
                <a:gs pos="0">
                  <a:srgbClr val="44546A"/>
                </a:gs>
                <a:gs pos="100000">
                  <a:srgbClr val="E7E6E6"/>
                </a:gs>
              </a:gsLst>
              <a:lin ang="0" scaled="1"/>
            </a:gradFill>
            <a:ln w="9525">
              <a:solidFill>
                <a:sysClr val="windowText" lastClr="000000"/>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86" name="Oval 224"/>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87" name="Oval 225"/>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srgbClr val="FF0000"/>
                </a:solidFill>
                <a:effectLst/>
                <a:uLnTx/>
                <a:uFillTx/>
                <a:latin typeface="Arial" panose="020B0604020202020204" pitchFamily="34" charset="0"/>
                <a:ea typeface="楷体" panose="02010609060101010101" pitchFamily="49" charset="-122"/>
              </a:endParaRPr>
            </a:p>
          </p:txBody>
        </p:sp>
        <p:sp>
          <p:nvSpPr>
            <p:cNvPr id="88" name="Oval 226"/>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89" name="Rectangle 227"/>
            <p:cNvSpPr>
              <a:spLocks noChangeArrowheads="1"/>
            </p:cNvSpPr>
            <p:nvPr/>
          </p:nvSpPr>
          <p:spPr bwMode="auto">
            <a:xfrm>
              <a:off x="5064" y="1836"/>
              <a:ext cx="84" cy="760"/>
            </a:xfrm>
            <a:prstGeom prst="rect">
              <a:avLst/>
            </a:prstGeom>
            <a:solidFill>
              <a:srgbClr val="292929"/>
            </a:solidFill>
            <a:ln w="9525">
              <a:solidFill>
                <a:sysClr val="windowText" lastClr="000000"/>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grpSp>
      <p:grpSp>
        <p:nvGrpSpPr>
          <p:cNvPr id="98" name="Group 231"/>
          <p:cNvGrpSpPr/>
          <p:nvPr/>
        </p:nvGrpSpPr>
        <p:grpSpPr bwMode="auto">
          <a:xfrm>
            <a:off x="7154239" y="3264954"/>
            <a:ext cx="1101725" cy="549275"/>
            <a:chOff x="3428" y="1798"/>
            <a:chExt cx="694" cy="346"/>
          </a:xfrm>
        </p:grpSpPr>
        <p:grpSp>
          <p:nvGrpSpPr>
            <p:cNvPr id="99" name="Group 229"/>
            <p:cNvGrpSpPr/>
            <p:nvPr/>
          </p:nvGrpSpPr>
          <p:grpSpPr bwMode="auto">
            <a:xfrm>
              <a:off x="3628" y="1798"/>
              <a:ext cx="494" cy="346"/>
              <a:chOff x="4420" y="878"/>
              <a:chExt cx="614" cy="458"/>
            </a:xfrm>
          </p:grpSpPr>
          <p:pic>
            <p:nvPicPr>
              <p:cNvPr id="101" name="Picture 173"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Freeform 174"/>
              <p:cNvSpPr>
                <a:spLocks noChangeArrowheads="1"/>
              </p:cNvSpPr>
              <p:nvPr/>
            </p:nvSpPr>
            <p:spPr bwMode="auto">
              <a:xfrm>
                <a:off x="4595" y="888"/>
                <a:ext cx="424" cy="297"/>
              </a:xfrm>
              <a:custGeom>
                <a:avLst/>
                <a:gdLst>
                  <a:gd name="T0" fmla="*/ 2 w 2982"/>
                  <a:gd name="T1" fmla="*/ 0 h 2442"/>
                  <a:gd name="T2" fmla="*/ 0 w 2982"/>
                  <a:gd name="T3" fmla="*/ 3 h 2442"/>
                  <a:gd name="T4" fmla="*/ 7 w 2982"/>
                  <a:gd name="T5" fmla="*/ 4 h 2442"/>
                  <a:gd name="T6" fmla="*/ 9 w 2982"/>
                  <a:gd name="T7" fmla="*/ 1 h 2442"/>
                  <a:gd name="T8" fmla="*/ 2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ysClr val="windowText" lastClr="000000"/>
              </a:solidFill>
              <a:ln w="9525">
                <a:solidFill>
                  <a:sysClr val="windowText" lastClr="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pic>
            <p:nvPicPr>
              <p:cNvPr id="103" name="Picture 175"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176"/>
              <p:cNvSpPr>
                <a:spLocks noChangeArrowheads="1"/>
              </p:cNvSpPr>
              <p:nvPr/>
            </p:nvSpPr>
            <p:spPr bwMode="auto">
              <a:xfrm>
                <a:off x="4672" y="879"/>
                <a:ext cx="359" cy="55"/>
              </a:xfrm>
              <a:custGeom>
                <a:avLst/>
                <a:gdLst>
                  <a:gd name="T0" fmla="*/ 0 w 2528"/>
                  <a:gd name="T1" fmla="*/ 0 h 455"/>
                  <a:gd name="T2" fmla="*/ 7 w 2528"/>
                  <a:gd name="T3" fmla="*/ 1 h 455"/>
                  <a:gd name="T4" fmla="*/ 7 w 2528"/>
                  <a:gd name="T5" fmla="*/ 1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05" name="Freeform 177"/>
              <p:cNvSpPr>
                <a:spLocks noChangeArrowheads="1"/>
              </p:cNvSpPr>
              <p:nvPr/>
            </p:nvSpPr>
            <p:spPr bwMode="auto">
              <a:xfrm>
                <a:off x="4591" y="878"/>
                <a:ext cx="100" cy="230"/>
              </a:xfrm>
              <a:custGeom>
                <a:avLst/>
                <a:gdLst>
                  <a:gd name="T0" fmla="*/ 2 w 702"/>
                  <a:gd name="T1" fmla="*/ 0 h 1893"/>
                  <a:gd name="T2" fmla="*/ 0 w 702"/>
                  <a:gd name="T3" fmla="*/ 3 h 1893"/>
                  <a:gd name="T4" fmla="*/ 0 w 702"/>
                  <a:gd name="T5" fmla="*/ 3 h 1893"/>
                  <a:gd name="T6" fmla="*/ 2 w 702"/>
                  <a:gd name="T7" fmla="*/ 0 h 1893"/>
                  <a:gd name="T8" fmla="*/ 2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06" name="Freeform 178"/>
              <p:cNvSpPr>
                <a:spLocks noChangeArrowheads="1"/>
              </p:cNvSpPr>
              <p:nvPr/>
            </p:nvSpPr>
            <p:spPr bwMode="auto">
              <a:xfrm>
                <a:off x="4921" y="920"/>
                <a:ext cx="108" cy="265"/>
              </a:xfrm>
              <a:custGeom>
                <a:avLst/>
                <a:gdLst>
                  <a:gd name="T0" fmla="*/ 2 w 756"/>
                  <a:gd name="T1" fmla="*/ 0 h 2184"/>
                  <a:gd name="T2" fmla="*/ 0 w 756"/>
                  <a:gd name="T3" fmla="*/ 4 h 2184"/>
                  <a:gd name="T4" fmla="*/ 0 w 756"/>
                  <a:gd name="T5" fmla="*/ 4 h 2184"/>
                  <a:gd name="T6" fmla="*/ 2 w 756"/>
                  <a:gd name="T7" fmla="*/ 0 h 2184"/>
                  <a:gd name="T8" fmla="*/ 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ysClr val="window" lastClr="FFFF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07" name="Freeform 179"/>
              <p:cNvSpPr>
                <a:spLocks noChangeArrowheads="1"/>
              </p:cNvSpPr>
              <p:nvPr/>
            </p:nvSpPr>
            <p:spPr bwMode="auto">
              <a:xfrm>
                <a:off x="4590" y="1097"/>
                <a:ext cx="394" cy="89"/>
              </a:xfrm>
              <a:custGeom>
                <a:avLst/>
                <a:gdLst>
                  <a:gd name="T0" fmla="*/ 0 w 2773"/>
                  <a:gd name="T1" fmla="*/ 0 h 738"/>
                  <a:gd name="T2" fmla="*/ 0 w 2773"/>
                  <a:gd name="T3" fmla="*/ 0 h 738"/>
                  <a:gd name="T4" fmla="*/ 7 w 2773"/>
                  <a:gd name="T5" fmla="*/ 1 h 738"/>
                  <a:gd name="T6" fmla="*/ 7 w 2773"/>
                  <a:gd name="T7" fmla="*/ 1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ysClr val="window" lastClr="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08" name="Freeform 180"/>
              <p:cNvSpPr>
                <a:spLocks noChangeArrowheads="1"/>
              </p:cNvSpPr>
              <p:nvPr/>
            </p:nvSpPr>
            <p:spPr bwMode="auto">
              <a:xfrm>
                <a:off x="4933" y="922"/>
                <a:ext cx="101" cy="266"/>
              </a:xfrm>
              <a:custGeom>
                <a:avLst/>
                <a:gdLst>
                  <a:gd name="T0" fmla="*/ 3 w 637"/>
                  <a:gd name="T1" fmla="*/ 0 h 1659"/>
                  <a:gd name="T2" fmla="*/ 3 w 637"/>
                  <a:gd name="T3" fmla="*/ 0 h 1659"/>
                  <a:gd name="T4" fmla="*/ 0 w 637"/>
                  <a:gd name="T5" fmla="*/ 7 h 1659"/>
                  <a:gd name="T6" fmla="*/ 0 w 637"/>
                  <a:gd name="T7" fmla="*/ 7 h 1659"/>
                  <a:gd name="T8" fmla="*/ 3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09" name="Freeform 181"/>
              <p:cNvSpPr>
                <a:spLocks noChangeArrowheads="1"/>
              </p:cNvSpPr>
              <p:nvPr/>
            </p:nvSpPr>
            <p:spPr bwMode="auto">
              <a:xfrm>
                <a:off x="4590" y="1109"/>
                <a:ext cx="351" cy="88"/>
              </a:xfrm>
              <a:custGeom>
                <a:avLst/>
                <a:gdLst>
                  <a:gd name="T0" fmla="*/ 0 w 2216"/>
                  <a:gd name="T1" fmla="*/ 0 h 550"/>
                  <a:gd name="T2" fmla="*/ 0 w 2216"/>
                  <a:gd name="T3" fmla="*/ 0 h 550"/>
                  <a:gd name="T4" fmla="*/ 9 w 2216"/>
                  <a:gd name="T5" fmla="*/ 2 h 550"/>
                  <a:gd name="T6" fmla="*/ 9 w 2216"/>
                  <a:gd name="T7" fmla="*/ 2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nvGrpSpPr>
              <p:cNvPr id="110" name="Group 182"/>
              <p:cNvGrpSpPr/>
              <p:nvPr/>
            </p:nvGrpSpPr>
            <p:grpSpPr bwMode="auto">
              <a:xfrm>
                <a:off x="4584" y="1203"/>
                <a:ext cx="119" cy="53"/>
                <a:chOff x="1740" y="2642"/>
                <a:chExt cx="752" cy="327"/>
              </a:xfrm>
            </p:grpSpPr>
            <p:sp>
              <p:nvSpPr>
                <p:cNvPr id="117" name="Freeform 183"/>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8" name="Freeform 184"/>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9" name="Freeform 185"/>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0" name="Freeform 186"/>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1" name="Freeform 187"/>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22" name="Freeform 188"/>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11" name="Freeform 189"/>
              <p:cNvSpPr>
                <a:spLocks noChangeArrowheads="1"/>
              </p:cNvSpPr>
              <p:nvPr/>
            </p:nvSpPr>
            <p:spPr bwMode="auto">
              <a:xfrm>
                <a:off x="4788" y="1211"/>
                <a:ext cx="144" cy="116"/>
              </a:xfrm>
              <a:custGeom>
                <a:avLst/>
                <a:gdLst>
                  <a:gd name="T0" fmla="*/ 0 w 990"/>
                  <a:gd name="T1" fmla="*/ 2 h 792"/>
                  <a:gd name="T2" fmla="*/ 3 w 990"/>
                  <a:gd name="T3" fmla="*/ 0 h 792"/>
                  <a:gd name="T4" fmla="*/ 3 w 990"/>
                  <a:gd name="T5" fmla="*/ 0 h 792"/>
                  <a:gd name="T6" fmla="*/ 0 w 990"/>
                  <a:gd name="T7" fmla="*/ 2 h 792"/>
                  <a:gd name="T8" fmla="*/ 0 w 990"/>
                  <a:gd name="T9" fmla="*/ 2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2" name="Freeform 190"/>
              <p:cNvSpPr>
                <a:spLocks noChangeArrowheads="1"/>
              </p:cNvSpPr>
              <p:nvPr/>
            </p:nvSpPr>
            <p:spPr bwMode="auto">
              <a:xfrm>
                <a:off x="4420" y="1220"/>
                <a:ext cx="369" cy="106"/>
              </a:xfrm>
              <a:custGeom>
                <a:avLst/>
                <a:gdLst>
                  <a:gd name="T0" fmla="*/ 0 w 2532"/>
                  <a:gd name="T1" fmla="*/ 0 h 723"/>
                  <a:gd name="T2" fmla="*/ 0 w 2532"/>
                  <a:gd name="T3" fmla="*/ 0 h 723"/>
                  <a:gd name="T4" fmla="*/ 8 w 2532"/>
                  <a:gd name="T5" fmla="*/ 2 h 723"/>
                  <a:gd name="T6" fmla="*/ 8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3" name="Freeform 191"/>
              <p:cNvSpPr>
                <a:spLocks noChangeArrowheads="1"/>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4" name="Freeform 192"/>
              <p:cNvSpPr>
                <a:spLocks noChangeArrowheads="1"/>
              </p:cNvSpPr>
              <p:nvPr/>
            </p:nvSpPr>
            <p:spPr bwMode="auto">
              <a:xfrm>
                <a:off x="4421" y="1114"/>
                <a:ext cx="171" cy="88"/>
              </a:xfrm>
              <a:custGeom>
                <a:avLst/>
                <a:gdLst>
                  <a:gd name="T0" fmla="*/ 4 w 1176"/>
                  <a:gd name="T1" fmla="*/ 0 h 606"/>
                  <a:gd name="T2" fmla="*/ 0 w 1176"/>
                  <a:gd name="T3" fmla="*/ 2 h 606"/>
                  <a:gd name="T4" fmla="*/ 0 w 1176"/>
                  <a:gd name="T5" fmla="*/ 2 h 606"/>
                  <a:gd name="T6" fmla="*/ 4 w 1176"/>
                  <a:gd name="T7" fmla="*/ 0 h 606"/>
                  <a:gd name="T8" fmla="*/ 4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5" name="Freeform 193"/>
              <p:cNvSpPr>
                <a:spLocks noChangeArrowheads="1"/>
              </p:cNvSpPr>
              <p:nvPr/>
            </p:nvSpPr>
            <p:spPr bwMode="auto">
              <a:xfrm>
                <a:off x="4432" y="1205"/>
                <a:ext cx="350" cy="102"/>
              </a:xfrm>
              <a:custGeom>
                <a:avLst/>
                <a:gdLst>
                  <a:gd name="T0" fmla="*/ 0 w 2532"/>
                  <a:gd name="T1" fmla="*/ 0 h 723"/>
                  <a:gd name="T2" fmla="*/ 0 w 2532"/>
                  <a:gd name="T3" fmla="*/ 0 h 723"/>
                  <a:gd name="T4" fmla="*/ 7 w 2532"/>
                  <a:gd name="T5" fmla="*/ 2 h 723"/>
                  <a:gd name="T6" fmla="*/ 7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116" name="Freeform 194"/>
              <p:cNvSpPr>
                <a:spLocks noChangeArrowheads="1"/>
              </p:cNvSpPr>
              <p:nvPr/>
            </p:nvSpPr>
            <p:spPr bwMode="auto">
              <a:xfrm flipV="1">
                <a:off x="4782" y="1198"/>
                <a:ext cx="142" cy="105"/>
              </a:xfrm>
              <a:custGeom>
                <a:avLst/>
                <a:gdLst>
                  <a:gd name="T0" fmla="*/ 0 w 2532"/>
                  <a:gd name="T1" fmla="*/ 0 h 723"/>
                  <a:gd name="T2" fmla="*/ 0 w 2532"/>
                  <a:gd name="T3" fmla="*/ 0 h 723"/>
                  <a:gd name="T4" fmla="*/ 0 w 2532"/>
                  <a:gd name="T5" fmla="*/ 2 h 723"/>
                  <a:gd name="T6" fmla="*/ 0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00" name="Line 230"/>
            <p:cNvSpPr>
              <a:spLocks noChangeShapeType="1"/>
            </p:cNvSpPr>
            <p:nvPr/>
          </p:nvSpPr>
          <p:spPr bwMode="auto">
            <a:xfrm flipH="1">
              <a:off x="3428" y="2002"/>
              <a:ext cx="274"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grpSp>
      <p:sp>
        <p:nvSpPr>
          <p:cNvPr id="123" name="AutoShape 232"/>
          <p:cNvSpPr>
            <a:spLocks noChangeArrowheads="1"/>
          </p:cNvSpPr>
          <p:nvPr/>
        </p:nvSpPr>
        <p:spPr bwMode="auto">
          <a:xfrm>
            <a:off x="7422526" y="3822165"/>
            <a:ext cx="976312" cy="374650"/>
          </a:xfrm>
          <a:prstGeom prst="leftArrow">
            <a:avLst>
              <a:gd name="adj1" fmla="val 50000"/>
              <a:gd name="adj2" fmla="val 65136"/>
            </a:avLst>
          </a:prstGeom>
          <a:gradFill rotWithShape="1">
            <a:gsLst>
              <a:gs pos="0">
                <a:srgbClr val="CC0000"/>
              </a:gs>
              <a:gs pos="100000">
                <a:sysClr val="window" lastClr="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endParaRPr>
          </a:p>
        </p:txBody>
      </p:sp>
      <p:sp>
        <p:nvSpPr>
          <p:cNvPr id="124" name="Line 233"/>
          <p:cNvSpPr>
            <a:spLocks noChangeShapeType="1"/>
          </p:cNvSpPr>
          <p:nvPr/>
        </p:nvSpPr>
        <p:spPr bwMode="auto">
          <a:xfrm flipH="1">
            <a:off x="5936627" y="3077628"/>
            <a:ext cx="314325" cy="476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Tree>
  </p:cSld>
  <p:clrMapOvr>
    <a:masterClrMapping/>
  </p:clrMapOvr>
</p:sld>
</file>

<file path=ppt/tags/tag1.xml><?xml version="1.0" encoding="utf-8"?>
<p:tagLst xmlns:p="http://schemas.openxmlformats.org/presentationml/2006/main">
  <p:tag name="KSO_WM_UNIT_TABLE_BEAUTIFY" val="smartTable{776c9d1a-e7de-4735-8009-a8ab3bef2730}"/>
</p:tagLst>
</file>

<file path=ppt/tags/tag2.xml><?xml version="1.0" encoding="utf-8"?>
<p:tagLst xmlns:p="http://schemas.openxmlformats.org/presentationml/2006/main">
  <p:tag name="KSO_WM_UNIT_TABLE_BEAUTIFY" val="smartTable{144b5a61-b385-4949-ab77-fae2fa492737}"/>
</p:tagLst>
</file>

<file path=ppt/tags/tag3.xml><?xml version="1.0" encoding="utf-8"?>
<p:tagLst xmlns:p="http://schemas.openxmlformats.org/presentationml/2006/main">
  <p:tag name="KSO_WM_UNIT_TABLE_BEAUTIFY" val="smartTable{5741ea8a-96d4-4cb8-bf96-43ebd26b31cb}"/>
</p:tagLst>
</file>

<file path=ppt/tags/tag4.xml><?xml version="1.0" encoding="utf-8"?>
<p:tagLst xmlns:p="http://schemas.openxmlformats.org/presentationml/2006/main">
  <p:tag name="KSO_WM_UNIT_TABLE_BEAUTIFY" val="smartTable{2db3f18d-b995-4fdc-a7c4-57457a5fa6af}"/>
</p:tagLst>
</file>

<file path=ppt/theme/_rels/them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theme1.xml><?xml version="1.0" encoding="utf-8"?>
<a:theme xmlns:a="http://schemas.openxmlformats.org/drawingml/2006/main" name="环保">
  <a:themeElements>
    <a:clrScheme name="Custom 162">
      <a:dk1>
        <a:sysClr val="windowText" lastClr="000000"/>
      </a:dk1>
      <a:lt1>
        <a:sysClr val="window" lastClr="FFFFFF"/>
      </a:lt1>
      <a:dk2>
        <a:srgbClr val="212121"/>
      </a:dk2>
      <a:lt2>
        <a:srgbClr val="DADADA"/>
      </a:lt2>
      <a:accent1>
        <a:srgbClr val="CBAF62"/>
      </a:accent1>
      <a:accent2>
        <a:srgbClr val="4096B0"/>
      </a:accent2>
      <a:accent3>
        <a:srgbClr val="803348"/>
      </a:accent3>
      <a:accent4>
        <a:srgbClr val="8E684C"/>
      </a:accent4>
      <a:accent5>
        <a:srgbClr val="AB946B"/>
      </a:accent5>
      <a:accent6>
        <a:srgbClr val="803348"/>
      </a:accent6>
      <a:hlink>
        <a:srgbClr val="86724D"/>
      </a:hlink>
      <a:folHlink>
        <a:srgbClr val="CBAF62"/>
      </a:folHlink>
    </a:clrScheme>
    <a:fontScheme name="Custom 169">
      <a:majorFont>
        <a:latin typeface="Rockwell"/>
        <a:ea typeface=""/>
        <a:cs typeface=""/>
      </a:majorFont>
      <a:minorFont>
        <a:latin typeface="Trebuchet MS"/>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5.xml><?xml version="1.0" encoding="utf-8"?>
<ds:datastoreItem xmlns:ds="http://schemas.openxmlformats.org/officeDocument/2006/customXml" ds:itemID="{C311D34D-75D2-4894-A4B9-B889F28CA153}">
  <ds:schemaRefs/>
</ds:datastoreItem>
</file>

<file path=customXml/itemProps6.xml><?xml version="1.0" encoding="utf-8"?>
<ds:datastoreItem xmlns:ds="http://schemas.openxmlformats.org/officeDocument/2006/customXml" ds:itemID="{15B8FAC4-99E7-4CF2-AA4F-E5F48F87B542}">
  <ds:schemaRefs/>
</ds:datastoreItem>
</file>

<file path=customXml/itemProps7.xml><?xml version="1.0" encoding="utf-8"?>
<ds:datastoreItem xmlns:ds="http://schemas.openxmlformats.org/officeDocument/2006/customXml" ds:itemID="{424EDED3-7967-4EF0-BE85-F4606019A9EB}">
  <ds:schemaRefs/>
</ds:datastoreItem>
</file>

<file path=docProps/app.xml><?xml version="1.0" encoding="utf-8"?>
<Properties xmlns="http://schemas.openxmlformats.org/officeDocument/2006/extended-properties" xmlns:vt="http://schemas.openxmlformats.org/officeDocument/2006/docPropsVTypes">
  <Template>数字时间胶囊</Template>
  <TotalTime>0</TotalTime>
  <Words>29380</Words>
  <Application>WPS 演示</Application>
  <PresentationFormat>宽屏</PresentationFormat>
  <Paragraphs>4991</Paragraphs>
  <Slides>194</Slides>
  <Notes>132</Notes>
  <HiddenSlides>0</HiddenSlides>
  <MMClips>0</MMClips>
  <ScaleCrop>false</ScaleCrop>
  <HeadingPairs>
    <vt:vector size="8" baseType="variant">
      <vt:variant>
        <vt:lpstr>已用的字体</vt:lpstr>
      </vt:variant>
      <vt:variant>
        <vt:i4>28</vt:i4>
      </vt:variant>
      <vt:variant>
        <vt:lpstr>主题</vt:lpstr>
      </vt:variant>
      <vt:variant>
        <vt:i4>2</vt:i4>
      </vt:variant>
      <vt:variant>
        <vt:lpstr>嵌入 OLE 服务器</vt:lpstr>
      </vt:variant>
      <vt:variant>
        <vt:i4>1</vt:i4>
      </vt:variant>
      <vt:variant>
        <vt:lpstr>幻灯片标题</vt:lpstr>
      </vt:variant>
      <vt:variant>
        <vt:i4>194</vt:i4>
      </vt:variant>
    </vt:vector>
  </HeadingPairs>
  <TitlesOfParts>
    <vt:vector size="225" baseType="lpstr">
      <vt:lpstr>Arial</vt:lpstr>
      <vt:lpstr>宋体</vt:lpstr>
      <vt:lpstr>Wingdings</vt:lpstr>
      <vt:lpstr>Microsoft YaHei UI</vt:lpstr>
      <vt:lpstr>Arial</vt:lpstr>
      <vt:lpstr>Times New Roman</vt:lpstr>
      <vt:lpstr>思源黑体 CN Medium</vt:lpstr>
      <vt:lpstr>黑体</vt:lpstr>
      <vt:lpstr>思源黑体 CN Normal</vt:lpstr>
      <vt:lpstr>等线</vt:lpstr>
      <vt:lpstr>微软雅黑</vt:lpstr>
      <vt:lpstr>Arial Unicode MS</vt:lpstr>
      <vt:lpstr>楷体</vt:lpstr>
      <vt:lpstr>Symbol</vt:lpstr>
      <vt:lpstr>MS PGothic</vt:lpstr>
      <vt:lpstr>思源黑体 CN Light</vt:lpstr>
      <vt:lpstr>造字工房朗倩（非商用）细体</vt:lpstr>
      <vt:lpstr>Montserrat</vt:lpstr>
      <vt:lpstr>Segoe Print</vt:lpstr>
      <vt:lpstr>Lora</vt:lpstr>
      <vt:lpstr>造字工房朗倩（非商用）常规体</vt:lpstr>
      <vt:lpstr>思源黑体 CN Medium</vt:lpstr>
      <vt:lpstr>Tahoma</vt:lpstr>
      <vt:lpstr>Comic Sans MS</vt:lpstr>
      <vt:lpstr>ZapfDingbats</vt:lpstr>
      <vt:lpstr>等线 Light</vt:lpstr>
      <vt:lpstr>Trebuchet MS</vt:lpstr>
      <vt:lpstr>Calibri</vt:lpstr>
      <vt:lpstr>环保</vt:lpstr>
      <vt:lpstr>Office 主题​​</vt:lpstr>
      <vt:lpstr>Equation.DSMT4</vt:lpstr>
      <vt:lpstr>计算机通信与网络</vt:lpstr>
      <vt:lpstr>目   标</vt:lpstr>
      <vt:lpstr>任  务</vt:lpstr>
      <vt:lpstr>任  务</vt:lpstr>
      <vt:lpstr>任  务</vt:lpstr>
      <vt:lpstr>5.1 网络互联基础</vt:lpstr>
      <vt:lpstr>网络互联的基本需求</vt:lpstr>
      <vt:lpstr>网络互联的目标</vt:lpstr>
      <vt:lpstr>网络互联为何复杂？</vt:lpstr>
      <vt:lpstr>网络互联的功能</vt:lpstr>
      <vt:lpstr>网络互联的架构图</vt:lpstr>
      <vt:lpstr>满足网络互联基本需求的模型？</vt:lpstr>
      <vt:lpstr>虚电路网络</vt:lpstr>
      <vt:lpstr>虚电路网络</vt:lpstr>
      <vt:lpstr>虚电路网络</vt:lpstr>
      <vt:lpstr>虚电路的组成</vt:lpstr>
      <vt:lpstr>虚电路的通信过程</vt:lpstr>
      <vt:lpstr>虚电路的可靠传输</vt:lpstr>
      <vt:lpstr>数据报网络</vt:lpstr>
      <vt:lpstr>数据包的转发规则</vt:lpstr>
      <vt:lpstr>数据报服务转发表示例</vt:lpstr>
      <vt:lpstr>虚电路 vs 数据报</vt:lpstr>
      <vt:lpstr>虚电路 vs 数据报</vt:lpstr>
      <vt:lpstr>5.2 网络互联设备—路由器</vt:lpstr>
      <vt:lpstr>路由器结构</vt:lpstr>
      <vt:lpstr>路由器工作原理</vt:lpstr>
      <vt:lpstr>路由器工作原理</vt:lpstr>
      <vt:lpstr>路由器工作原理</vt:lpstr>
      <vt:lpstr>路由器工作原理</vt:lpstr>
      <vt:lpstr>路由器输入端口</vt:lpstr>
      <vt:lpstr>路由器输入端口</vt:lpstr>
      <vt:lpstr>路由器输入端口排队</vt:lpstr>
      <vt:lpstr>路由器输入端口排队</vt:lpstr>
      <vt:lpstr>路由器输入端口排队</vt:lpstr>
      <vt:lpstr>路由器交换结构</vt:lpstr>
      <vt:lpstr>内存交换</vt:lpstr>
      <vt:lpstr>总线交换</vt:lpstr>
      <vt:lpstr>内联网络</vt:lpstr>
      <vt:lpstr>输出端口</vt:lpstr>
      <vt:lpstr>输出端口排队</vt:lpstr>
      <vt:lpstr>缓存及排队策略</vt:lpstr>
      <vt:lpstr>输出端口分组调度策略</vt:lpstr>
      <vt:lpstr>分组排队丢弃策略</vt:lpstr>
      <vt:lpstr>路由器中的路由表</vt:lpstr>
      <vt:lpstr>路由器中的路由表</vt:lpstr>
      <vt:lpstr>路由表的维护方式（动态维护协议）</vt:lpstr>
      <vt:lpstr>路由表 vs 转发表</vt:lpstr>
      <vt:lpstr>5.3 网络互联中的数据转发</vt:lpstr>
      <vt:lpstr>数据转发的基本需求</vt:lpstr>
      <vt:lpstr>IPv4数据报格式</vt:lpstr>
      <vt:lpstr>IPv4数据报格式</vt:lpstr>
      <vt:lpstr>IPv4数据报格式</vt:lpstr>
      <vt:lpstr>IPv4数据报格式</vt:lpstr>
      <vt:lpstr>IPv4数据报格式</vt:lpstr>
      <vt:lpstr>IPv4数据报的分片与重组</vt:lpstr>
      <vt:lpstr>分片相关字段</vt:lpstr>
      <vt:lpstr>IPv4数据报的分片与重组</vt:lpstr>
      <vt:lpstr>IPv4数据报的分片与重组</vt:lpstr>
      <vt:lpstr>设备编址——IPv4地址</vt:lpstr>
      <vt:lpstr>设备编址——IPv4地址</vt:lpstr>
      <vt:lpstr>IPv4地址结构</vt:lpstr>
      <vt:lpstr>IPv4地址分类</vt:lpstr>
      <vt:lpstr>互联网中的 IP 地址 </vt:lpstr>
      <vt:lpstr>互联网中的 IP 地址 </vt:lpstr>
      <vt:lpstr>互联网中的 IP 地址 </vt:lpstr>
      <vt:lpstr>互联网中的 IP 地址 </vt:lpstr>
      <vt:lpstr>互联网中的 IP 地址 </vt:lpstr>
      <vt:lpstr>互联网中的 IP 地址 </vt:lpstr>
      <vt:lpstr>子网划分</vt:lpstr>
      <vt:lpstr>问  题</vt:lpstr>
      <vt:lpstr>PowerPoint 演示文稿</vt:lpstr>
      <vt:lpstr>子网掩码</vt:lpstr>
      <vt:lpstr>子网掩码作用</vt:lpstr>
      <vt:lpstr>引入子网掩码后的寻址</vt:lpstr>
      <vt:lpstr>PowerPoint 演示文稿</vt:lpstr>
      <vt:lpstr>PowerPoint 演示文稿</vt:lpstr>
      <vt:lpstr>PowerPoint 演示文稿</vt:lpstr>
      <vt:lpstr>PowerPoint 演示文稿</vt:lpstr>
      <vt:lpstr>PowerPoint 演示文稿</vt:lpstr>
      <vt:lpstr>子网规划问题1</vt:lpstr>
      <vt:lpstr>子网规划问题2</vt:lpstr>
      <vt:lpstr>无类别域间路由CIDR (Classless InterDomain Routing)</vt:lpstr>
      <vt:lpstr>CIDR编址格式</vt:lpstr>
      <vt:lpstr>PowerPoint 演示文稿</vt:lpstr>
      <vt:lpstr>PowerPoint 演示文稿</vt:lpstr>
      <vt:lpstr>CIDR寻址</vt:lpstr>
      <vt:lpstr>最长前缀匹配</vt:lpstr>
      <vt:lpstr>PowerPoint 演示文稿</vt:lpstr>
      <vt:lpstr>PowerPoint 演示文稿</vt:lpstr>
      <vt:lpstr>PowerPoint 演示文稿</vt:lpstr>
      <vt:lpstr>CIDR路由匹配例题</vt:lpstr>
      <vt:lpstr>PowerPoint 演示文稿</vt:lpstr>
      <vt:lpstr>PowerPoint 演示文稿</vt:lpstr>
      <vt:lpstr>一个网络如何获得一块地址？</vt:lpstr>
      <vt:lpstr>层次编址——路由聚合</vt:lpstr>
      <vt:lpstr>层次编址——路由聚合</vt:lpstr>
      <vt:lpstr>ISP 如何获得整块地址?</vt:lpstr>
      <vt:lpstr>主机如何获得IP地址?</vt:lpstr>
      <vt:lpstr>DHCP工作原理示例</vt:lpstr>
      <vt:lpstr>DHCP工作原理示例</vt:lpstr>
      <vt:lpstr>DHCP协议</vt:lpstr>
      <vt:lpstr>IP地址  vs  MAC地址</vt:lpstr>
      <vt:lpstr>IP地址  vs  MAC地址</vt:lpstr>
      <vt:lpstr>一个问题</vt:lpstr>
      <vt:lpstr>地址解析协议（ARP）</vt:lpstr>
      <vt:lpstr>地址解析协议（ARP）</vt:lpstr>
      <vt:lpstr>同一局域网内工作流程</vt:lpstr>
      <vt:lpstr>同一局域网内工作流程</vt:lpstr>
      <vt:lpstr>同一局域网内工作流程</vt:lpstr>
      <vt:lpstr>同一局域网内工作流程</vt:lpstr>
      <vt:lpstr>局域网间工作流程</vt:lpstr>
      <vt:lpstr>互联网环境下的ARP</vt:lpstr>
      <vt:lpstr>家庭使用网络的一个场景</vt:lpstr>
      <vt:lpstr>NAT实现原理</vt:lpstr>
      <vt:lpstr>NAT的实现</vt:lpstr>
      <vt:lpstr>NAT引入后</vt:lpstr>
      <vt:lpstr>网络地址转换NAT</vt:lpstr>
      <vt:lpstr>NAT带来的变化</vt:lpstr>
      <vt:lpstr>端口映射</vt:lpstr>
      <vt:lpstr>通用即插即用UPnP（用于P2P）</vt:lpstr>
      <vt:lpstr>中继（用于Skype）</vt:lpstr>
      <vt:lpstr>NAT引发的部分争议</vt:lpstr>
      <vt:lpstr>IPv4面临的问题</vt:lpstr>
      <vt:lpstr>IPv4面临的问题</vt:lpstr>
      <vt:lpstr>IPv6数据报格式</vt:lpstr>
      <vt:lpstr>IPv4到IPv6的迁移</vt:lpstr>
      <vt:lpstr>IPv4到IPv6的迁移</vt:lpstr>
      <vt:lpstr>IPv4到IPv6的迁移</vt:lpstr>
      <vt:lpstr>邻居发现协议NDP</vt:lpstr>
      <vt:lpstr>IPv6地址解析</vt:lpstr>
      <vt:lpstr>5.4 因特网控制报文协议ICMP</vt:lpstr>
      <vt:lpstr>为什么需要ICMP协议</vt:lpstr>
      <vt:lpstr>ICMP协议报文分类</vt:lpstr>
      <vt:lpstr>ICMP报文格式</vt:lpstr>
      <vt:lpstr>ICMP报文——信息报文不可达</vt:lpstr>
      <vt:lpstr>ICMP报文——参数出错报文</vt:lpstr>
      <vt:lpstr>ICMP报文——重定向报文</vt:lpstr>
      <vt:lpstr>ICMP报文——重定向报文</vt:lpstr>
      <vt:lpstr>ICMP报文</vt:lpstr>
      <vt:lpstr>ICMP协议应用</vt:lpstr>
      <vt:lpstr>ICMP协议应用</vt:lpstr>
      <vt:lpstr>ICMP协议应用</vt:lpstr>
      <vt:lpstr>5.5网络互联中的选路</vt:lpstr>
      <vt:lpstr>选路算法的概念和目的</vt:lpstr>
      <vt:lpstr>选路算法的抽象图模型</vt:lpstr>
      <vt:lpstr>选路算法的抽象图模型</vt:lpstr>
      <vt:lpstr>理想的路由算法</vt:lpstr>
      <vt:lpstr>静态路由和动态路由</vt:lpstr>
      <vt:lpstr>层次路由</vt:lpstr>
      <vt:lpstr>路由协议的分类</vt:lpstr>
      <vt:lpstr>链路状态选路算法</vt:lpstr>
      <vt:lpstr>Dijkstra’s（迪克斯特拉）算法 </vt:lpstr>
      <vt:lpstr>Dijkstra’s（迪克斯特拉）算法 </vt:lpstr>
      <vt:lpstr>Dijkstra’s（迪克斯特拉）算法 </vt:lpstr>
      <vt:lpstr>Dijkstra’s（迪克斯特拉）算法 </vt:lpstr>
      <vt:lpstr>Dijkstra’s(迪克斯特拉)算法的复杂性</vt:lpstr>
      <vt:lpstr>Dijkstra’s(迪克斯特拉)算法可能出现的问题</vt:lpstr>
      <vt:lpstr>解决方案</vt:lpstr>
      <vt:lpstr>因特网中的链路状态选路——OSPF协议</vt:lpstr>
      <vt:lpstr>OSPF协议的三个要点</vt:lpstr>
      <vt:lpstr>OSPF路由协议相关链路状态数据库</vt:lpstr>
      <vt:lpstr>OSPF中如何保证所有节点知道网络拓扑和链路费用？</vt:lpstr>
      <vt:lpstr>OSPF协议的几点补充说明</vt:lpstr>
      <vt:lpstr>层次路由——层次OSPF</vt:lpstr>
      <vt:lpstr>层次OSPF——划分区域</vt:lpstr>
      <vt:lpstr>距离向量选路算法</vt:lpstr>
      <vt:lpstr>距离向量计算</vt:lpstr>
      <vt:lpstr>路由表更新算法</vt:lpstr>
      <vt:lpstr>链路状态改变时的特点</vt:lpstr>
      <vt:lpstr>链路状态改变时的特点</vt:lpstr>
      <vt:lpstr>因特网上的距离向量选路算法——RIP协议</vt:lpstr>
      <vt:lpstr>LS vs DV</vt:lpstr>
      <vt:lpstr>因特网上的层次路由</vt:lpstr>
      <vt:lpstr>自治系统间路由器的任务</vt:lpstr>
      <vt:lpstr>场景1：从源到目标仅有一条路可选</vt:lpstr>
      <vt:lpstr>场景2:从源到目标有多条路可选</vt:lpstr>
      <vt:lpstr>因特网上AS间路由困境</vt:lpstr>
      <vt:lpstr>BGP-4提供的能力</vt:lpstr>
      <vt:lpstr>BGP-4与BGP发言人</vt:lpstr>
      <vt:lpstr>BGP发言人交换路径向量</vt:lpstr>
      <vt:lpstr>BGP发言人交换路径向量</vt:lpstr>
      <vt:lpstr>BGP路由通告</vt:lpstr>
      <vt:lpstr>BGP路由通告</vt:lpstr>
      <vt:lpstr>BGP路由通告</vt:lpstr>
      <vt:lpstr>BGP路由通告</vt:lpstr>
      <vt:lpstr>         BGP路由通告</vt:lpstr>
      <vt:lpstr>BGP路由选择</vt:lpstr>
      <vt:lpstr>BGP路由选择</vt:lpstr>
      <vt:lpstr>BGP路由选择</vt:lpstr>
      <vt:lpstr>BGP路由选择规则</vt:lpstr>
      <vt:lpstr>路由协议小结</vt:lpstr>
      <vt:lpstr>本章咱们学习了</vt:lpstr>
      <vt:lpstr>接下来</vt:lpstr>
      <vt:lpstr>作  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计算机通信与网络</dc:title>
  <dc:creator>辉宇 刘</dc:creator>
  <cp:lastModifiedBy>王家乐</cp:lastModifiedBy>
  <cp:revision>137</cp:revision>
  <dcterms:created xsi:type="dcterms:W3CDTF">2025-07-23T01:45:00Z</dcterms:created>
  <dcterms:modified xsi:type="dcterms:W3CDTF">2025-11-08T15:10:52Z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ICV">
    <vt:lpwstr>8A007FC67CDC4CF58EEF6BF827ADAC9C_12</vt:lpwstr>
  </property>
  <property fmtid="{D5CDD505-2E9C-101B-9397-08002B2CF9AE}" pid="4" name="KSOProductBuildVer">
    <vt:lpwstr>2052-12.1.0.21541</vt:lpwstr>
  </property>
</Properties>
</file>